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1"/>
    <p:sldMasterId id="2147483733" r:id="rId2"/>
    <p:sldMasterId id="2147483735" r:id="rId3"/>
  </p:sldMasterIdLst>
  <p:notesMasterIdLst>
    <p:notesMasterId r:id="rId229"/>
  </p:notesMasterIdLst>
  <p:handoutMasterIdLst>
    <p:handoutMasterId r:id="rId230"/>
  </p:handoutMasterIdLst>
  <p:sldIdLst>
    <p:sldId id="1461" r:id="rId4"/>
    <p:sldId id="1812" r:id="rId5"/>
    <p:sldId id="1701" r:id="rId6"/>
    <p:sldId id="1702" r:id="rId7"/>
    <p:sldId id="1877" r:id="rId8"/>
    <p:sldId id="1703" r:id="rId9"/>
    <p:sldId id="1704" r:id="rId10"/>
    <p:sldId id="1705" r:id="rId11"/>
    <p:sldId id="1706" r:id="rId12"/>
    <p:sldId id="1707" r:id="rId13"/>
    <p:sldId id="1708" r:id="rId14"/>
    <p:sldId id="1709" r:id="rId15"/>
    <p:sldId id="1879" r:id="rId16"/>
    <p:sldId id="1878" r:id="rId17"/>
    <p:sldId id="1710" r:id="rId18"/>
    <p:sldId id="1880" r:id="rId19"/>
    <p:sldId id="1712" r:id="rId20"/>
    <p:sldId id="1713" r:id="rId21"/>
    <p:sldId id="1711" r:id="rId22"/>
    <p:sldId id="1714" r:id="rId23"/>
    <p:sldId id="1715" r:id="rId24"/>
    <p:sldId id="1716" r:id="rId25"/>
    <p:sldId id="1717" r:id="rId26"/>
    <p:sldId id="1718" r:id="rId27"/>
    <p:sldId id="1719" r:id="rId28"/>
    <p:sldId id="1881" r:id="rId29"/>
    <p:sldId id="1720" r:id="rId30"/>
    <p:sldId id="1882" r:id="rId31"/>
    <p:sldId id="1900" r:id="rId32"/>
    <p:sldId id="1721" r:id="rId33"/>
    <p:sldId id="1801" r:id="rId34"/>
    <p:sldId id="1802" r:id="rId35"/>
    <p:sldId id="1725" r:id="rId36"/>
    <p:sldId id="1782" r:id="rId37"/>
    <p:sldId id="1726" r:id="rId38"/>
    <p:sldId id="1788" r:id="rId39"/>
    <p:sldId id="1789" r:id="rId40"/>
    <p:sldId id="1790" r:id="rId41"/>
    <p:sldId id="1901" r:id="rId42"/>
    <p:sldId id="1727" r:id="rId43"/>
    <p:sldId id="1728" r:id="rId44"/>
    <p:sldId id="1820" r:id="rId45"/>
    <p:sldId id="1865" r:id="rId46"/>
    <p:sldId id="1866" r:id="rId47"/>
    <p:sldId id="1781" r:id="rId48"/>
    <p:sldId id="1791" r:id="rId49"/>
    <p:sldId id="1792" r:id="rId50"/>
    <p:sldId id="1793" r:id="rId51"/>
    <p:sldId id="1902" r:id="rId52"/>
    <p:sldId id="1818" r:id="rId53"/>
    <p:sldId id="1819" r:id="rId54"/>
    <p:sldId id="1821" r:id="rId55"/>
    <p:sldId id="1822" r:id="rId56"/>
    <p:sldId id="1903" r:id="rId57"/>
    <p:sldId id="1786" r:id="rId58"/>
    <p:sldId id="1823" r:id="rId59"/>
    <p:sldId id="1862" r:id="rId60"/>
    <p:sldId id="1863" r:id="rId61"/>
    <p:sldId id="1864" r:id="rId62"/>
    <p:sldId id="1904" r:id="rId63"/>
    <p:sldId id="1783" r:id="rId64"/>
    <p:sldId id="1785" r:id="rId65"/>
    <p:sldId id="1969" r:id="rId66"/>
    <p:sldId id="1970" r:id="rId67"/>
    <p:sldId id="1971" r:id="rId68"/>
    <p:sldId id="1972" r:id="rId69"/>
    <p:sldId id="1884" r:id="rId70"/>
    <p:sldId id="1883" r:id="rId71"/>
    <p:sldId id="1893" r:id="rId72"/>
    <p:sldId id="1905" r:id="rId73"/>
    <p:sldId id="1867" r:id="rId74"/>
    <p:sldId id="1868" r:id="rId75"/>
    <p:sldId id="1959" r:id="rId76"/>
    <p:sldId id="1906" r:id="rId77"/>
    <p:sldId id="1828" r:id="rId78"/>
    <p:sldId id="1870" r:id="rId79"/>
    <p:sldId id="1869" r:id="rId80"/>
    <p:sldId id="1874" r:id="rId81"/>
    <p:sldId id="1875" r:id="rId82"/>
    <p:sldId id="1729" r:id="rId83"/>
    <p:sldId id="1907" r:id="rId84"/>
    <p:sldId id="1833" r:id="rId85"/>
    <p:sldId id="1894" r:id="rId86"/>
    <p:sldId id="1909" r:id="rId87"/>
    <p:sldId id="1908" r:id="rId88"/>
    <p:sldId id="1910" r:id="rId89"/>
    <p:sldId id="1911" r:id="rId90"/>
    <p:sldId id="1912" r:id="rId91"/>
    <p:sldId id="1891" r:id="rId92"/>
    <p:sldId id="1892" r:id="rId93"/>
    <p:sldId id="1915" r:id="rId94"/>
    <p:sldId id="1919" r:id="rId95"/>
    <p:sldId id="1916" r:id="rId96"/>
    <p:sldId id="1917" r:id="rId97"/>
    <p:sldId id="1918" r:id="rId98"/>
    <p:sldId id="1914" r:id="rId99"/>
    <p:sldId id="1913" r:id="rId100"/>
    <p:sldId id="1834" r:id="rId101"/>
    <p:sldId id="1835" r:id="rId102"/>
    <p:sldId id="1836" r:id="rId103"/>
    <p:sldId id="1837" r:id="rId104"/>
    <p:sldId id="1838" r:id="rId105"/>
    <p:sldId id="1839" r:id="rId106"/>
    <p:sldId id="1840" r:id="rId107"/>
    <p:sldId id="1871" r:id="rId108"/>
    <p:sldId id="1872" r:id="rId109"/>
    <p:sldId id="1873" r:id="rId110"/>
    <p:sldId id="1841" r:id="rId111"/>
    <p:sldId id="1842" r:id="rId112"/>
    <p:sldId id="1920" r:id="rId113"/>
    <p:sldId id="1731" r:id="rId114"/>
    <p:sldId id="1895" r:id="rId115"/>
    <p:sldId id="1922" r:id="rId116"/>
    <p:sldId id="1732" r:id="rId117"/>
    <p:sldId id="1733" r:id="rId118"/>
    <p:sldId id="1734" r:id="rId119"/>
    <p:sldId id="1929" r:id="rId120"/>
    <p:sldId id="1799" r:id="rId121"/>
    <p:sldId id="1800" r:id="rId122"/>
    <p:sldId id="1934" r:id="rId123"/>
    <p:sldId id="1804" r:id="rId124"/>
    <p:sldId id="1805" r:id="rId125"/>
    <p:sldId id="1930" r:id="rId126"/>
    <p:sldId id="1825" r:id="rId127"/>
    <p:sldId id="1824" r:id="rId128"/>
    <p:sldId id="1826" r:id="rId129"/>
    <p:sldId id="1827" r:id="rId130"/>
    <p:sldId id="1931" r:id="rId131"/>
    <p:sldId id="1844" r:id="rId132"/>
    <p:sldId id="1845" r:id="rId133"/>
    <p:sldId id="1847" r:id="rId134"/>
    <p:sldId id="1960" r:id="rId135"/>
    <p:sldId id="1846" r:id="rId136"/>
    <p:sldId id="1933" r:id="rId137"/>
    <p:sldId id="1854" r:id="rId138"/>
    <p:sldId id="1855" r:id="rId139"/>
    <p:sldId id="1856" r:id="rId140"/>
    <p:sldId id="1858" r:id="rId141"/>
    <p:sldId id="1932" r:id="rId142"/>
    <p:sldId id="1830" r:id="rId143"/>
    <p:sldId id="1831" r:id="rId144"/>
    <p:sldId id="1843" r:id="rId145"/>
    <p:sldId id="1850" r:id="rId146"/>
    <p:sldId id="1851" r:id="rId147"/>
    <p:sldId id="1852" r:id="rId148"/>
    <p:sldId id="1853" r:id="rId149"/>
    <p:sldId id="1860" r:id="rId150"/>
    <p:sldId id="1859" r:id="rId151"/>
    <p:sldId id="1861" r:id="rId152"/>
    <p:sldId id="1735" r:id="rId153"/>
    <p:sldId id="1921" r:id="rId154"/>
    <p:sldId id="1736" r:id="rId155"/>
    <p:sldId id="1896" r:id="rId156"/>
    <p:sldId id="1887" r:id="rId157"/>
    <p:sldId id="1737" r:id="rId158"/>
    <p:sldId id="1738" r:id="rId159"/>
    <p:sldId id="1945" r:id="rId160"/>
    <p:sldId id="1739" r:id="rId161"/>
    <p:sldId id="1886" r:id="rId162"/>
    <p:sldId id="1741" r:id="rId163"/>
    <p:sldId id="1742" r:id="rId164"/>
    <p:sldId id="1743" r:id="rId165"/>
    <p:sldId id="1744" r:id="rId166"/>
    <p:sldId id="1888" r:id="rId167"/>
    <p:sldId id="1746" r:id="rId168"/>
    <p:sldId id="1747" r:id="rId169"/>
    <p:sldId id="1748" r:id="rId170"/>
    <p:sldId id="1749" r:id="rId171"/>
    <p:sldId id="1889" r:id="rId172"/>
    <p:sldId id="1751" r:id="rId173"/>
    <p:sldId id="1752" r:id="rId174"/>
    <p:sldId id="1753" r:id="rId175"/>
    <p:sldId id="1946" r:id="rId176"/>
    <p:sldId id="1947" r:id="rId177"/>
    <p:sldId id="1964" r:id="rId178"/>
    <p:sldId id="1961" r:id="rId179"/>
    <p:sldId id="1965" r:id="rId180"/>
    <p:sldId id="1966" r:id="rId181"/>
    <p:sldId id="1967" r:id="rId182"/>
    <p:sldId id="1968" r:id="rId183"/>
    <p:sldId id="1754" r:id="rId184"/>
    <p:sldId id="1890" r:id="rId185"/>
    <p:sldId id="1756" r:id="rId186"/>
    <p:sldId id="1757" r:id="rId187"/>
    <p:sldId id="1758" r:id="rId188"/>
    <p:sldId id="1759" r:id="rId189"/>
    <p:sldId id="1760" r:id="rId190"/>
    <p:sldId id="1935" r:id="rId191"/>
    <p:sldId id="1770" r:id="rId192"/>
    <p:sldId id="1897" r:id="rId193"/>
    <p:sldId id="1951" r:id="rId194"/>
    <p:sldId id="1952" r:id="rId195"/>
    <p:sldId id="1953" r:id="rId196"/>
    <p:sldId id="1954" r:id="rId197"/>
    <p:sldId id="1936" r:id="rId198"/>
    <p:sldId id="1771" r:id="rId199"/>
    <p:sldId id="1948" r:id="rId200"/>
    <p:sldId id="1772" r:id="rId201"/>
    <p:sldId id="1778" r:id="rId202"/>
    <p:sldId id="1779" r:id="rId203"/>
    <p:sldId id="1956" r:id="rId204"/>
    <p:sldId id="1955" r:id="rId205"/>
    <p:sldId id="1773" r:id="rId206"/>
    <p:sldId id="1937" r:id="rId207"/>
    <p:sldId id="1767" r:id="rId208"/>
    <p:sldId id="1768" r:id="rId209"/>
    <p:sldId id="1797" r:id="rId210"/>
    <p:sldId id="1798" r:id="rId211"/>
    <p:sldId id="1769" r:id="rId212"/>
    <p:sldId id="1938" r:id="rId213"/>
    <p:sldId id="1774" r:id="rId214"/>
    <p:sldId id="1898" r:id="rId215"/>
    <p:sldId id="1775" r:id="rId216"/>
    <p:sldId id="1813" r:id="rId217"/>
    <p:sldId id="1941" r:id="rId218"/>
    <p:sldId id="1814" r:id="rId219"/>
    <p:sldId id="1957" r:id="rId220"/>
    <p:sldId id="1958" r:id="rId221"/>
    <p:sldId id="1942" r:id="rId222"/>
    <p:sldId id="1943" r:id="rId223"/>
    <p:sldId id="1776" r:id="rId224"/>
    <p:sldId id="1940" r:id="rId225"/>
    <p:sldId id="1939" r:id="rId226"/>
    <p:sldId id="1944" r:id="rId227"/>
    <p:sldId id="1899" r:id="rId228"/>
  </p:sldIdLst>
  <p:sldSz cx="9144000" cy="6858000" type="screen4x3"/>
  <p:notesSz cx="7102475" cy="102330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568">
          <p15:clr>
            <a:srgbClr val="A4A3A4"/>
          </p15:clr>
        </p15:guide>
        <p15:guide id="4" orient="horz" pos="2205">
          <p15:clr>
            <a:srgbClr val="A4A3A4"/>
          </p15:clr>
        </p15:guide>
        <p15:guide id="5" orient="horz" pos="3929">
          <p15:clr>
            <a:srgbClr val="A4A3A4"/>
          </p15:clr>
        </p15:guide>
        <p15:guide id="6" pos="551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3223">
          <p15:clr>
            <a:srgbClr val="A4A3A4"/>
          </p15:clr>
        </p15:guide>
        <p15:guide id="4" pos="2237">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CC"/>
    <a:srgbClr val="54E719"/>
    <a:srgbClr val="CC99FF"/>
    <a:srgbClr val="CC00CC"/>
    <a:srgbClr val="007434"/>
    <a:srgbClr val="ACCBF9"/>
    <a:srgbClr val="251E7C"/>
    <a:srgbClr val="000000"/>
    <a:srgbClr val="DA0404"/>
    <a:srgbClr val="FFFF66"/>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39" autoAdjust="0"/>
    <p:restoredTop sz="86357" autoAdjust="0"/>
  </p:normalViewPr>
  <p:slideViewPr>
    <p:cSldViewPr>
      <p:cViewPr varScale="1">
        <p:scale>
          <a:sx n="90" d="100"/>
          <a:sy n="90" d="100"/>
        </p:scale>
        <p:origin x="78" y="84"/>
      </p:cViewPr>
      <p:guideLst>
        <p:guide orient="horz" pos="2160"/>
        <p:guide pos="2880"/>
        <p:guide orient="horz" pos="2568"/>
        <p:guide orient="horz" pos="2205"/>
        <p:guide orient="horz" pos="3929"/>
        <p:guide pos="5511"/>
      </p:guideLst>
    </p:cSldViewPr>
  </p:slideViewPr>
  <p:outlineViewPr>
    <p:cViewPr>
      <p:scale>
        <a:sx n="33" d="100"/>
        <a:sy n="33" d="100"/>
      </p:scale>
      <p:origin x="0" y="-70362"/>
    </p:cViewPr>
  </p:outlineViewPr>
  <p:notesTextViewPr>
    <p:cViewPr>
      <p:scale>
        <a:sx n="3" d="2"/>
        <a:sy n="3" d="2"/>
      </p:scale>
      <p:origin x="0" y="0"/>
    </p:cViewPr>
  </p:notesTextViewPr>
  <p:sorterViewPr>
    <p:cViewPr varScale="1">
      <p:scale>
        <a:sx n="1" d="1"/>
        <a:sy n="1" d="1"/>
      </p:scale>
      <p:origin x="0" y="-74988"/>
    </p:cViewPr>
  </p:sorterViewPr>
  <p:notesViewPr>
    <p:cSldViewPr>
      <p:cViewPr>
        <p:scale>
          <a:sx n="70" d="100"/>
          <a:sy n="70" d="100"/>
        </p:scale>
        <p:origin x="2232" y="162"/>
      </p:cViewPr>
      <p:guideLst>
        <p:guide orient="horz" pos="2880"/>
        <p:guide pos="2160"/>
        <p:guide orient="horz" pos="3223"/>
        <p:guide pos="2237"/>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226" Type="http://schemas.openxmlformats.org/officeDocument/2006/relationships/slide" Target="slides/slide22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slide" Target="slides/slide147.xml"/><Relationship Id="rId155" Type="http://schemas.openxmlformats.org/officeDocument/2006/relationships/slide" Target="slides/slide152.xml"/><Relationship Id="rId171" Type="http://schemas.openxmlformats.org/officeDocument/2006/relationships/slide" Target="slides/slide168.xml"/><Relationship Id="rId176" Type="http://schemas.openxmlformats.org/officeDocument/2006/relationships/slide" Target="slides/slide173.xml"/><Relationship Id="rId192" Type="http://schemas.openxmlformats.org/officeDocument/2006/relationships/slide" Target="slides/slide189.xml"/><Relationship Id="rId197" Type="http://schemas.openxmlformats.org/officeDocument/2006/relationships/slide" Target="slides/slide194.xml"/><Relationship Id="rId206" Type="http://schemas.openxmlformats.org/officeDocument/2006/relationships/slide" Target="slides/slide203.xml"/><Relationship Id="rId227" Type="http://schemas.openxmlformats.org/officeDocument/2006/relationships/slide" Target="slides/slide224.xml"/><Relationship Id="rId201" Type="http://schemas.openxmlformats.org/officeDocument/2006/relationships/slide" Target="slides/slide198.xml"/><Relationship Id="rId222" Type="http://schemas.openxmlformats.org/officeDocument/2006/relationships/slide" Target="slides/slide219.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61" Type="http://schemas.openxmlformats.org/officeDocument/2006/relationships/slide" Target="slides/slide158.xml"/><Relationship Id="rId166" Type="http://schemas.openxmlformats.org/officeDocument/2006/relationships/slide" Target="slides/slide163.xml"/><Relationship Id="rId182" Type="http://schemas.openxmlformats.org/officeDocument/2006/relationships/slide" Target="slides/slide179.xml"/><Relationship Id="rId187" Type="http://schemas.openxmlformats.org/officeDocument/2006/relationships/slide" Target="slides/slide184.xml"/><Relationship Id="rId217" Type="http://schemas.openxmlformats.org/officeDocument/2006/relationships/slide" Target="slides/slide214.xml"/><Relationship Id="rId1" Type="http://schemas.openxmlformats.org/officeDocument/2006/relationships/slideMaster" Target="slideMasters/slideMaster1.xml"/><Relationship Id="rId6" Type="http://schemas.openxmlformats.org/officeDocument/2006/relationships/slide" Target="slides/slide3.xml"/><Relationship Id="rId212" Type="http://schemas.openxmlformats.org/officeDocument/2006/relationships/slide" Target="slides/slide209.xml"/><Relationship Id="rId233" Type="http://schemas.openxmlformats.org/officeDocument/2006/relationships/viewProps" Target="viewProps.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172" Type="http://schemas.openxmlformats.org/officeDocument/2006/relationships/slide" Target="slides/slide169.xml"/><Relationship Id="rId193" Type="http://schemas.openxmlformats.org/officeDocument/2006/relationships/slide" Target="slides/slide190.xml"/><Relationship Id="rId202" Type="http://schemas.openxmlformats.org/officeDocument/2006/relationships/slide" Target="slides/slide199.xml"/><Relationship Id="rId207" Type="http://schemas.openxmlformats.org/officeDocument/2006/relationships/slide" Target="slides/slide204.xml"/><Relationship Id="rId223" Type="http://schemas.openxmlformats.org/officeDocument/2006/relationships/slide" Target="slides/slide220.xml"/><Relationship Id="rId228" Type="http://schemas.openxmlformats.org/officeDocument/2006/relationships/slide" Target="slides/slide225.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183" Type="http://schemas.openxmlformats.org/officeDocument/2006/relationships/slide" Target="slides/slide180.xml"/><Relationship Id="rId213" Type="http://schemas.openxmlformats.org/officeDocument/2006/relationships/slide" Target="slides/slide210.xml"/><Relationship Id="rId218" Type="http://schemas.openxmlformats.org/officeDocument/2006/relationships/slide" Target="slides/slide215.xml"/><Relationship Id="rId234"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199" Type="http://schemas.openxmlformats.org/officeDocument/2006/relationships/slide" Target="slides/slide196.xml"/><Relationship Id="rId203" Type="http://schemas.openxmlformats.org/officeDocument/2006/relationships/slide" Target="slides/slide200.xml"/><Relationship Id="rId208" Type="http://schemas.openxmlformats.org/officeDocument/2006/relationships/slide" Target="slides/slide205.xml"/><Relationship Id="rId229" Type="http://schemas.openxmlformats.org/officeDocument/2006/relationships/notesMaster" Target="notesMasters/notesMaster1.xml"/><Relationship Id="rId19" Type="http://schemas.openxmlformats.org/officeDocument/2006/relationships/slide" Target="slides/slide16.xml"/><Relationship Id="rId224" Type="http://schemas.openxmlformats.org/officeDocument/2006/relationships/slide" Target="slides/slide221.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189" Type="http://schemas.openxmlformats.org/officeDocument/2006/relationships/slide" Target="slides/slide186.xml"/><Relationship Id="rId219" Type="http://schemas.openxmlformats.org/officeDocument/2006/relationships/slide" Target="slides/slide216.xml"/><Relationship Id="rId3" Type="http://schemas.openxmlformats.org/officeDocument/2006/relationships/slideMaster" Target="slideMasters/slideMaster3.xml"/><Relationship Id="rId214" Type="http://schemas.openxmlformats.org/officeDocument/2006/relationships/slide" Target="slides/slide211.xml"/><Relationship Id="rId230" Type="http://schemas.openxmlformats.org/officeDocument/2006/relationships/handoutMaster" Target="handoutMasters/handoutMaster1.xml"/><Relationship Id="rId235" Type="http://schemas.openxmlformats.org/officeDocument/2006/relationships/tableStyles" Target="tableStyles.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slide" Target="slides/slide192.xml"/><Relationship Id="rId209" Type="http://schemas.openxmlformats.org/officeDocument/2006/relationships/slide" Target="slides/slide206.xml"/><Relationship Id="rId190" Type="http://schemas.openxmlformats.org/officeDocument/2006/relationships/slide" Target="slides/slide187.xml"/><Relationship Id="rId204" Type="http://schemas.openxmlformats.org/officeDocument/2006/relationships/slide" Target="slides/slide201.xml"/><Relationship Id="rId220" Type="http://schemas.openxmlformats.org/officeDocument/2006/relationships/slide" Target="slides/slide217.xml"/><Relationship Id="rId225" Type="http://schemas.openxmlformats.org/officeDocument/2006/relationships/slide" Target="slides/slide222.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slide" Target="slides/slide207.xml"/><Relationship Id="rId215" Type="http://schemas.openxmlformats.org/officeDocument/2006/relationships/slide" Target="slides/slide212.xml"/><Relationship Id="rId26" Type="http://schemas.openxmlformats.org/officeDocument/2006/relationships/slide" Target="slides/slide23.xml"/><Relationship Id="rId231" Type="http://schemas.openxmlformats.org/officeDocument/2006/relationships/commentAuthors" Target="commentAuthors.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presProps" Target="presProps.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60730A-439E-40A3-8160-F9E6DF1E1016}" type="doc">
      <dgm:prSet loTypeId="urn:microsoft.com/office/officeart/2008/layout/VerticalCurvedList" loCatId="list" qsTypeId="urn:microsoft.com/office/officeart/2005/8/quickstyle/simple1#1" qsCatId="simple" csTypeId="urn:microsoft.com/office/officeart/2005/8/colors/accent1_2#1" csCatId="accent1" phldr="1"/>
      <dgm:spPr/>
      <dgm:t>
        <a:bodyPr/>
        <a:lstStyle/>
        <a:p>
          <a:endParaRPr lang="en-GB"/>
        </a:p>
      </dgm:t>
    </dgm:pt>
    <dgm:pt modelId="{2EB07110-EE62-4D6D-9D5A-110B468DEAF7}">
      <dgm:prSet/>
      <dgm:spPr>
        <a:solidFill>
          <a:schemeClr val="accent3">
            <a:lumMod val="60000"/>
            <a:lumOff val="40000"/>
          </a:schemeClr>
        </a:solidFill>
      </dgm:spPr>
      <dgm:t>
        <a:bodyPr/>
        <a:lstStyle/>
        <a:p>
          <a:pPr rtl="0"/>
          <a:r>
            <a:rPr lang="en-GB" dirty="0">
              <a:solidFill>
                <a:schemeClr val="tx1"/>
              </a:solidFill>
            </a:rPr>
            <a:t>Your name</a:t>
          </a:r>
        </a:p>
      </dgm:t>
    </dgm:pt>
    <dgm:pt modelId="{BF3EDAC5-F9E8-420E-920A-8387182F8619}" type="parTrans" cxnId="{C67E4FA7-5E72-4E5C-BA43-8CDFC99E0A28}">
      <dgm:prSet/>
      <dgm:spPr/>
      <dgm:t>
        <a:bodyPr/>
        <a:lstStyle/>
        <a:p>
          <a:endParaRPr lang="en-GB">
            <a:solidFill>
              <a:schemeClr val="tx1"/>
            </a:solidFill>
          </a:endParaRPr>
        </a:p>
      </dgm:t>
    </dgm:pt>
    <dgm:pt modelId="{A9088D85-4A5C-4141-BEDD-0F2015D6494D}" type="sibTrans" cxnId="{C67E4FA7-5E72-4E5C-BA43-8CDFC99E0A28}">
      <dgm:prSet/>
      <dgm:spPr/>
      <dgm:t>
        <a:bodyPr/>
        <a:lstStyle/>
        <a:p>
          <a:endParaRPr lang="en-GB">
            <a:solidFill>
              <a:schemeClr val="tx1"/>
            </a:solidFill>
          </a:endParaRPr>
        </a:p>
      </dgm:t>
    </dgm:pt>
    <dgm:pt modelId="{58F7588D-FB5C-4D95-A586-97DA8B82F666}">
      <dgm:prSet/>
      <dgm:spPr>
        <a:solidFill>
          <a:schemeClr val="accent3">
            <a:lumMod val="60000"/>
            <a:lumOff val="40000"/>
          </a:schemeClr>
        </a:solidFill>
      </dgm:spPr>
      <dgm:t>
        <a:bodyPr/>
        <a:lstStyle/>
        <a:p>
          <a:pPr rtl="0"/>
          <a:r>
            <a:rPr lang="en-GB" dirty="0">
              <a:solidFill>
                <a:schemeClr val="tx1"/>
              </a:solidFill>
            </a:rPr>
            <a:t>Your Job</a:t>
          </a:r>
        </a:p>
      </dgm:t>
    </dgm:pt>
    <dgm:pt modelId="{89FDE8B1-680F-4B0B-852B-7D670824C40A}" type="parTrans" cxnId="{09F22E49-9610-40EC-A305-172E5A302532}">
      <dgm:prSet/>
      <dgm:spPr/>
      <dgm:t>
        <a:bodyPr/>
        <a:lstStyle/>
        <a:p>
          <a:endParaRPr lang="en-GB">
            <a:solidFill>
              <a:schemeClr val="tx1"/>
            </a:solidFill>
          </a:endParaRPr>
        </a:p>
      </dgm:t>
    </dgm:pt>
    <dgm:pt modelId="{ED4F6ECD-D797-4A90-8F20-87D6491D615E}" type="sibTrans" cxnId="{09F22E49-9610-40EC-A305-172E5A302532}">
      <dgm:prSet/>
      <dgm:spPr/>
      <dgm:t>
        <a:bodyPr/>
        <a:lstStyle/>
        <a:p>
          <a:endParaRPr lang="en-GB">
            <a:solidFill>
              <a:schemeClr val="tx1"/>
            </a:solidFill>
          </a:endParaRPr>
        </a:p>
      </dgm:t>
    </dgm:pt>
    <dgm:pt modelId="{6A9D56B6-8F95-4313-A3C9-D76A071F8657}">
      <dgm:prSet/>
      <dgm:spPr>
        <a:solidFill>
          <a:schemeClr val="accent3">
            <a:lumMod val="60000"/>
            <a:lumOff val="40000"/>
          </a:schemeClr>
        </a:solidFill>
      </dgm:spPr>
      <dgm:t>
        <a:bodyPr/>
        <a:lstStyle/>
        <a:p>
          <a:pPr rtl="0"/>
          <a:r>
            <a:rPr lang="en-GB" dirty="0">
              <a:solidFill>
                <a:schemeClr val="tx1"/>
              </a:solidFill>
            </a:rPr>
            <a:t>Your expectations for the course</a:t>
          </a:r>
        </a:p>
      </dgm:t>
    </dgm:pt>
    <dgm:pt modelId="{4986807F-A59A-4E45-B46B-9982C675DF8F}" type="parTrans" cxnId="{DCB15175-4965-4BB6-B12E-D0A71DBB0F12}">
      <dgm:prSet/>
      <dgm:spPr/>
      <dgm:t>
        <a:bodyPr/>
        <a:lstStyle/>
        <a:p>
          <a:endParaRPr lang="en-GB">
            <a:solidFill>
              <a:schemeClr val="tx1"/>
            </a:solidFill>
          </a:endParaRPr>
        </a:p>
      </dgm:t>
    </dgm:pt>
    <dgm:pt modelId="{D56382A7-F96E-42D3-98FD-B5D11297722D}" type="sibTrans" cxnId="{DCB15175-4965-4BB6-B12E-D0A71DBB0F12}">
      <dgm:prSet/>
      <dgm:spPr/>
      <dgm:t>
        <a:bodyPr/>
        <a:lstStyle/>
        <a:p>
          <a:endParaRPr lang="en-GB">
            <a:solidFill>
              <a:schemeClr val="tx1"/>
            </a:solidFill>
          </a:endParaRPr>
        </a:p>
      </dgm:t>
    </dgm:pt>
    <dgm:pt modelId="{3CC60CD2-F9B4-46BD-99E6-0AC064A41B0F}" type="pres">
      <dgm:prSet presAssocID="{FB60730A-439E-40A3-8160-F9E6DF1E1016}" presName="Name0" presStyleCnt="0">
        <dgm:presLayoutVars>
          <dgm:chMax val="7"/>
          <dgm:chPref val="7"/>
          <dgm:dir/>
        </dgm:presLayoutVars>
      </dgm:prSet>
      <dgm:spPr/>
    </dgm:pt>
    <dgm:pt modelId="{0B8FFC9B-FD89-4E7C-A2F8-51015AC2810A}" type="pres">
      <dgm:prSet presAssocID="{FB60730A-439E-40A3-8160-F9E6DF1E1016}" presName="Name1" presStyleCnt="0"/>
      <dgm:spPr/>
    </dgm:pt>
    <dgm:pt modelId="{79A3C103-42EE-497C-86B4-13218636D1EF}" type="pres">
      <dgm:prSet presAssocID="{FB60730A-439E-40A3-8160-F9E6DF1E1016}" presName="cycle" presStyleCnt="0"/>
      <dgm:spPr/>
    </dgm:pt>
    <dgm:pt modelId="{326AAAF1-2B12-4A22-A3BB-74F03D056959}" type="pres">
      <dgm:prSet presAssocID="{FB60730A-439E-40A3-8160-F9E6DF1E1016}" presName="srcNode" presStyleLbl="node1" presStyleIdx="0" presStyleCnt="3"/>
      <dgm:spPr/>
    </dgm:pt>
    <dgm:pt modelId="{1DE112EF-EDD0-4F9D-A217-96FA830567EA}" type="pres">
      <dgm:prSet presAssocID="{FB60730A-439E-40A3-8160-F9E6DF1E1016}" presName="conn" presStyleLbl="parChTrans1D2" presStyleIdx="0" presStyleCnt="1"/>
      <dgm:spPr/>
    </dgm:pt>
    <dgm:pt modelId="{08D99DA3-DFEE-476A-8098-D81A5D1E685A}" type="pres">
      <dgm:prSet presAssocID="{FB60730A-439E-40A3-8160-F9E6DF1E1016}" presName="extraNode" presStyleLbl="node1" presStyleIdx="0" presStyleCnt="3"/>
      <dgm:spPr/>
    </dgm:pt>
    <dgm:pt modelId="{B250C479-609E-43C4-BB23-5790B09DE8F6}" type="pres">
      <dgm:prSet presAssocID="{FB60730A-439E-40A3-8160-F9E6DF1E1016}" presName="dstNode" presStyleLbl="node1" presStyleIdx="0" presStyleCnt="3"/>
      <dgm:spPr/>
    </dgm:pt>
    <dgm:pt modelId="{818AE064-0407-4B22-9FB8-6FC29898438F}" type="pres">
      <dgm:prSet presAssocID="{2EB07110-EE62-4D6D-9D5A-110B468DEAF7}" presName="text_1" presStyleLbl="node1" presStyleIdx="0" presStyleCnt="3">
        <dgm:presLayoutVars>
          <dgm:bulletEnabled val="1"/>
        </dgm:presLayoutVars>
      </dgm:prSet>
      <dgm:spPr/>
    </dgm:pt>
    <dgm:pt modelId="{707019E7-7D30-412F-8D88-F74E8E9F7099}" type="pres">
      <dgm:prSet presAssocID="{2EB07110-EE62-4D6D-9D5A-110B468DEAF7}" presName="accent_1" presStyleCnt="0"/>
      <dgm:spPr/>
    </dgm:pt>
    <dgm:pt modelId="{F8A41A75-EE4F-414D-93D7-8DB3D90184F1}" type="pres">
      <dgm:prSet presAssocID="{2EB07110-EE62-4D6D-9D5A-110B468DEAF7}" presName="accentRepeatNode" presStyleLbl="solidFgAcc1" presStyleIdx="0" presStyleCnt="3"/>
      <dgm:spPr/>
    </dgm:pt>
    <dgm:pt modelId="{7AD24CA6-C61B-498B-A366-2884EECE277F}" type="pres">
      <dgm:prSet presAssocID="{58F7588D-FB5C-4D95-A586-97DA8B82F666}" presName="text_2" presStyleLbl="node1" presStyleIdx="1" presStyleCnt="3">
        <dgm:presLayoutVars>
          <dgm:bulletEnabled val="1"/>
        </dgm:presLayoutVars>
      </dgm:prSet>
      <dgm:spPr/>
    </dgm:pt>
    <dgm:pt modelId="{E0F6A5C2-C955-490D-9FB7-F266ED7BA866}" type="pres">
      <dgm:prSet presAssocID="{58F7588D-FB5C-4D95-A586-97DA8B82F666}" presName="accent_2" presStyleCnt="0"/>
      <dgm:spPr/>
    </dgm:pt>
    <dgm:pt modelId="{B305F155-75EC-4E5D-BE8B-B2A947A02804}" type="pres">
      <dgm:prSet presAssocID="{58F7588D-FB5C-4D95-A586-97DA8B82F666}" presName="accentRepeatNode" presStyleLbl="solidFgAcc1" presStyleIdx="1" presStyleCnt="3"/>
      <dgm:spPr/>
    </dgm:pt>
    <dgm:pt modelId="{1233E730-B8C9-6244-ACA1-F68F9AB19A9E}" type="pres">
      <dgm:prSet presAssocID="{6A9D56B6-8F95-4313-A3C9-D76A071F8657}" presName="text_3" presStyleLbl="node1" presStyleIdx="2" presStyleCnt="3">
        <dgm:presLayoutVars>
          <dgm:bulletEnabled val="1"/>
        </dgm:presLayoutVars>
      </dgm:prSet>
      <dgm:spPr/>
    </dgm:pt>
    <dgm:pt modelId="{E2E7946F-8D59-C14E-8B21-26AD5F30A9B3}" type="pres">
      <dgm:prSet presAssocID="{6A9D56B6-8F95-4313-A3C9-D76A071F8657}" presName="accent_3" presStyleCnt="0"/>
      <dgm:spPr/>
    </dgm:pt>
    <dgm:pt modelId="{44B26AD1-4ADF-48A4-B34A-CE6721BC6334}" type="pres">
      <dgm:prSet presAssocID="{6A9D56B6-8F95-4313-A3C9-D76A071F8657}" presName="accentRepeatNode" presStyleLbl="solidFgAcc1" presStyleIdx="2" presStyleCnt="3"/>
      <dgm:spPr/>
    </dgm:pt>
  </dgm:ptLst>
  <dgm:cxnLst>
    <dgm:cxn modelId="{04E04661-C4A6-44BF-BBD7-EFE4158BF49E}" type="presOf" srcId="{58F7588D-FB5C-4D95-A586-97DA8B82F666}" destId="{7AD24CA6-C61B-498B-A366-2884EECE277F}" srcOrd="0" destOrd="0" presId="urn:microsoft.com/office/officeart/2008/layout/VerticalCurvedList"/>
    <dgm:cxn modelId="{09F22E49-9610-40EC-A305-172E5A302532}" srcId="{FB60730A-439E-40A3-8160-F9E6DF1E1016}" destId="{58F7588D-FB5C-4D95-A586-97DA8B82F666}" srcOrd="1" destOrd="0" parTransId="{89FDE8B1-680F-4B0B-852B-7D670824C40A}" sibTransId="{ED4F6ECD-D797-4A90-8F20-87D6491D615E}"/>
    <dgm:cxn modelId="{5E54B652-C7A6-4530-80CE-0C6CC243DEC4}" type="presOf" srcId="{FB60730A-439E-40A3-8160-F9E6DF1E1016}" destId="{3CC60CD2-F9B4-46BD-99E6-0AC064A41B0F}" srcOrd="0" destOrd="0" presId="urn:microsoft.com/office/officeart/2008/layout/VerticalCurvedList"/>
    <dgm:cxn modelId="{DCB15175-4965-4BB6-B12E-D0A71DBB0F12}" srcId="{FB60730A-439E-40A3-8160-F9E6DF1E1016}" destId="{6A9D56B6-8F95-4313-A3C9-D76A071F8657}" srcOrd="2" destOrd="0" parTransId="{4986807F-A59A-4E45-B46B-9982C675DF8F}" sibTransId="{D56382A7-F96E-42D3-98FD-B5D11297722D}"/>
    <dgm:cxn modelId="{C67E4FA7-5E72-4E5C-BA43-8CDFC99E0A28}" srcId="{FB60730A-439E-40A3-8160-F9E6DF1E1016}" destId="{2EB07110-EE62-4D6D-9D5A-110B468DEAF7}" srcOrd="0" destOrd="0" parTransId="{BF3EDAC5-F9E8-420E-920A-8387182F8619}" sibTransId="{A9088D85-4A5C-4141-BEDD-0F2015D6494D}"/>
    <dgm:cxn modelId="{08F2DBCF-0427-4A37-8A81-3165F9AF164E}" type="presOf" srcId="{2EB07110-EE62-4D6D-9D5A-110B468DEAF7}" destId="{818AE064-0407-4B22-9FB8-6FC29898438F}" srcOrd="0" destOrd="0" presId="urn:microsoft.com/office/officeart/2008/layout/VerticalCurvedList"/>
    <dgm:cxn modelId="{63BEB2DD-E0F7-DF46-B1F6-FFB97F285DB0}" type="presOf" srcId="{6A9D56B6-8F95-4313-A3C9-D76A071F8657}" destId="{1233E730-B8C9-6244-ACA1-F68F9AB19A9E}" srcOrd="0" destOrd="0" presId="urn:microsoft.com/office/officeart/2008/layout/VerticalCurvedList"/>
    <dgm:cxn modelId="{37A858DE-B0AD-4836-B551-5953E52D0D4F}" type="presOf" srcId="{A9088D85-4A5C-4141-BEDD-0F2015D6494D}" destId="{1DE112EF-EDD0-4F9D-A217-96FA830567EA}" srcOrd="0" destOrd="0" presId="urn:microsoft.com/office/officeart/2008/layout/VerticalCurvedList"/>
    <dgm:cxn modelId="{A1770E7D-2C2A-4C5B-A9BF-E0BDD4748127}" type="presParOf" srcId="{3CC60CD2-F9B4-46BD-99E6-0AC064A41B0F}" destId="{0B8FFC9B-FD89-4E7C-A2F8-51015AC2810A}" srcOrd="0" destOrd="0" presId="urn:microsoft.com/office/officeart/2008/layout/VerticalCurvedList"/>
    <dgm:cxn modelId="{935E309A-F77F-49C7-A568-CA84C47E27F4}" type="presParOf" srcId="{0B8FFC9B-FD89-4E7C-A2F8-51015AC2810A}" destId="{79A3C103-42EE-497C-86B4-13218636D1EF}" srcOrd="0" destOrd="0" presId="urn:microsoft.com/office/officeart/2008/layout/VerticalCurvedList"/>
    <dgm:cxn modelId="{B304AF3C-6DC7-470E-AC0C-A11E1C4A43E9}" type="presParOf" srcId="{79A3C103-42EE-497C-86B4-13218636D1EF}" destId="{326AAAF1-2B12-4A22-A3BB-74F03D056959}" srcOrd="0" destOrd="0" presId="urn:microsoft.com/office/officeart/2008/layout/VerticalCurvedList"/>
    <dgm:cxn modelId="{16FCD32B-B323-4B0F-BA37-8A4E619AB156}" type="presParOf" srcId="{79A3C103-42EE-497C-86B4-13218636D1EF}" destId="{1DE112EF-EDD0-4F9D-A217-96FA830567EA}" srcOrd="1" destOrd="0" presId="urn:microsoft.com/office/officeart/2008/layout/VerticalCurvedList"/>
    <dgm:cxn modelId="{5DE81F97-D847-45D4-83C7-40710BF1826A}" type="presParOf" srcId="{79A3C103-42EE-497C-86B4-13218636D1EF}" destId="{08D99DA3-DFEE-476A-8098-D81A5D1E685A}" srcOrd="2" destOrd="0" presId="urn:microsoft.com/office/officeart/2008/layout/VerticalCurvedList"/>
    <dgm:cxn modelId="{B0C57F95-1BCB-470D-9BCC-F42DBD52FBC3}" type="presParOf" srcId="{79A3C103-42EE-497C-86B4-13218636D1EF}" destId="{B250C479-609E-43C4-BB23-5790B09DE8F6}" srcOrd="3" destOrd="0" presId="urn:microsoft.com/office/officeart/2008/layout/VerticalCurvedList"/>
    <dgm:cxn modelId="{9B52B150-5486-4A37-AD68-2347C6A2B55F}" type="presParOf" srcId="{0B8FFC9B-FD89-4E7C-A2F8-51015AC2810A}" destId="{818AE064-0407-4B22-9FB8-6FC29898438F}" srcOrd="1" destOrd="0" presId="urn:microsoft.com/office/officeart/2008/layout/VerticalCurvedList"/>
    <dgm:cxn modelId="{13C7A92E-9F9D-4FFB-8C08-3C3A7BA26A07}" type="presParOf" srcId="{0B8FFC9B-FD89-4E7C-A2F8-51015AC2810A}" destId="{707019E7-7D30-412F-8D88-F74E8E9F7099}" srcOrd="2" destOrd="0" presId="urn:microsoft.com/office/officeart/2008/layout/VerticalCurvedList"/>
    <dgm:cxn modelId="{D8CA5C16-C82E-4333-A33E-C1A7B2FF35EE}" type="presParOf" srcId="{707019E7-7D30-412F-8D88-F74E8E9F7099}" destId="{F8A41A75-EE4F-414D-93D7-8DB3D90184F1}" srcOrd="0" destOrd="0" presId="urn:microsoft.com/office/officeart/2008/layout/VerticalCurvedList"/>
    <dgm:cxn modelId="{AD0D36E6-1957-40E3-9D02-E74C2AF98D22}" type="presParOf" srcId="{0B8FFC9B-FD89-4E7C-A2F8-51015AC2810A}" destId="{7AD24CA6-C61B-498B-A366-2884EECE277F}" srcOrd="3" destOrd="0" presId="urn:microsoft.com/office/officeart/2008/layout/VerticalCurvedList"/>
    <dgm:cxn modelId="{0D2BCDFE-DEB1-4770-8914-E50FBC65A7EB}" type="presParOf" srcId="{0B8FFC9B-FD89-4E7C-A2F8-51015AC2810A}" destId="{E0F6A5C2-C955-490D-9FB7-F266ED7BA866}" srcOrd="4" destOrd="0" presId="urn:microsoft.com/office/officeart/2008/layout/VerticalCurvedList"/>
    <dgm:cxn modelId="{1E5417B3-D21F-4883-81D8-5BDEEDD35E02}" type="presParOf" srcId="{E0F6A5C2-C955-490D-9FB7-F266ED7BA866}" destId="{B305F155-75EC-4E5D-BE8B-B2A947A02804}" srcOrd="0" destOrd="0" presId="urn:microsoft.com/office/officeart/2008/layout/VerticalCurvedList"/>
    <dgm:cxn modelId="{C1F24DDE-C6BE-DF40-8AE8-D965DDD39769}" type="presParOf" srcId="{0B8FFC9B-FD89-4E7C-A2F8-51015AC2810A}" destId="{1233E730-B8C9-6244-ACA1-F68F9AB19A9E}" srcOrd="5" destOrd="0" presId="urn:microsoft.com/office/officeart/2008/layout/VerticalCurvedList"/>
    <dgm:cxn modelId="{7DF2C932-355F-6147-8E41-A44DEF74E6DA}" type="presParOf" srcId="{0B8FFC9B-FD89-4E7C-A2F8-51015AC2810A}" destId="{E2E7946F-8D59-C14E-8B21-26AD5F30A9B3}" srcOrd="6" destOrd="0" presId="urn:microsoft.com/office/officeart/2008/layout/VerticalCurvedList"/>
    <dgm:cxn modelId="{D269F72F-9EF7-7448-BDBF-E0CF865E541C}" type="presParOf" srcId="{E2E7946F-8D59-C14E-8B21-26AD5F30A9B3}" destId="{44B26AD1-4ADF-48A4-B34A-CE6721BC633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E112EF-EDD0-4F9D-A217-96FA830567EA}">
      <dsp:nvSpPr>
        <dsp:cNvPr id="0" name=""/>
        <dsp:cNvSpPr/>
      </dsp:nvSpPr>
      <dsp:spPr>
        <a:xfrm>
          <a:off x="-5877157" y="-899638"/>
          <a:ext cx="6998339" cy="6998339"/>
        </a:xfrm>
        <a:prstGeom prst="blockArc">
          <a:avLst>
            <a:gd name="adj1" fmla="val 18900000"/>
            <a:gd name="adj2" fmla="val 2700000"/>
            <a:gd name="adj3" fmla="val 309"/>
          </a:avLst>
        </a:prstGeom>
        <a:noFill/>
        <a:ln w="48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8AE064-0407-4B22-9FB8-6FC29898438F}">
      <dsp:nvSpPr>
        <dsp:cNvPr id="0" name=""/>
        <dsp:cNvSpPr/>
      </dsp:nvSpPr>
      <dsp:spPr>
        <a:xfrm>
          <a:off x="721629" y="519906"/>
          <a:ext cx="7436223" cy="1039812"/>
        </a:xfrm>
        <a:prstGeom prst="rect">
          <a:avLst/>
        </a:prstGeom>
        <a:solidFill>
          <a:schemeClr val="accent3">
            <a:lumMod val="60000"/>
            <a:lumOff val="4000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351" tIns="99060" rIns="99060" bIns="99060" numCol="1" spcCol="1270" anchor="ctr" anchorCtr="0">
          <a:noAutofit/>
        </a:bodyPr>
        <a:lstStyle/>
        <a:p>
          <a:pPr marL="0" lvl="0" indent="0" algn="l" defTabSz="1733550" rtl="0">
            <a:lnSpc>
              <a:spcPct val="90000"/>
            </a:lnSpc>
            <a:spcBef>
              <a:spcPct val="0"/>
            </a:spcBef>
            <a:spcAft>
              <a:spcPct val="35000"/>
            </a:spcAft>
            <a:buNone/>
          </a:pPr>
          <a:r>
            <a:rPr lang="en-GB" sz="3900" kern="1200" dirty="0">
              <a:solidFill>
                <a:schemeClr val="tx1"/>
              </a:solidFill>
            </a:rPr>
            <a:t>Your name</a:t>
          </a:r>
        </a:p>
      </dsp:txBody>
      <dsp:txXfrm>
        <a:off x="721629" y="519906"/>
        <a:ext cx="7436223" cy="1039812"/>
      </dsp:txXfrm>
    </dsp:sp>
    <dsp:sp modelId="{F8A41A75-EE4F-414D-93D7-8DB3D90184F1}">
      <dsp:nvSpPr>
        <dsp:cNvPr id="0" name=""/>
        <dsp:cNvSpPr/>
      </dsp:nvSpPr>
      <dsp:spPr>
        <a:xfrm>
          <a:off x="71747" y="389929"/>
          <a:ext cx="1299765" cy="1299765"/>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AD24CA6-C61B-498B-A366-2884EECE277F}">
      <dsp:nvSpPr>
        <dsp:cNvPr id="0" name=""/>
        <dsp:cNvSpPr/>
      </dsp:nvSpPr>
      <dsp:spPr>
        <a:xfrm>
          <a:off x="1099601" y="2079624"/>
          <a:ext cx="7058251" cy="1039812"/>
        </a:xfrm>
        <a:prstGeom prst="rect">
          <a:avLst/>
        </a:prstGeom>
        <a:solidFill>
          <a:schemeClr val="accent3">
            <a:lumMod val="60000"/>
            <a:lumOff val="4000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351" tIns="99060" rIns="99060" bIns="99060" numCol="1" spcCol="1270" anchor="ctr" anchorCtr="0">
          <a:noAutofit/>
        </a:bodyPr>
        <a:lstStyle/>
        <a:p>
          <a:pPr marL="0" lvl="0" indent="0" algn="l" defTabSz="1733550" rtl="0">
            <a:lnSpc>
              <a:spcPct val="90000"/>
            </a:lnSpc>
            <a:spcBef>
              <a:spcPct val="0"/>
            </a:spcBef>
            <a:spcAft>
              <a:spcPct val="35000"/>
            </a:spcAft>
            <a:buNone/>
          </a:pPr>
          <a:r>
            <a:rPr lang="en-GB" sz="3900" kern="1200" dirty="0">
              <a:solidFill>
                <a:schemeClr val="tx1"/>
              </a:solidFill>
            </a:rPr>
            <a:t>Your Job</a:t>
          </a:r>
        </a:p>
      </dsp:txBody>
      <dsp:txXfrm>
        <a:off x="1099601" y="2079624"/>
        <a:ext cx="7058251" cy="1039812"/>
      </dsp:txXfrm>
    </dsp:sp>
    <dsp:sp modelId="{B305F155-75EC-4E5D-BE8B-B2A947A02804}">
      <dsp:nvSpPr>
        <dsp:cNvPr id="0" name=""/>
        <dsp:cNvSpPr/>
      </dsp:nvSpPr>
      <dsp:spPr>
        <a:xfrm>
          <a:off x="449718" y="1949648"/>
          <a:ext cx="1299765" cy="1299765"/>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233E730-B8C9-6244-ACA1-F68F9AB19A9E}">
      <dsp:nvSpPr>
        <dsp:cNvPr id="0" name=""/>
        <dsp:cNvSpPr/>
      </dsp:nvSpPr>
      <dsp:spPr>
        <a:xfrm>
          <a:off x="721629" y="3639343"/>
          <a:ext cx="7436223" cy="1039812"/>
        </a:xfrm>
        <a:prstGeom prst="rect">
          <a:avLst/>
        </a:prstGeom>
        <a:solidFill>
          <a:schemeClr val="accent3">
            <a:lumMod val="60000"/>
            <a:lumOff val="4000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351" tIns="99060" rIns="99060" bIns="99060" numCol="1" spcCol="1270" anchor="ctr" anchorCtr="0">
          <a:noAutofit/>
        </a:bodyPr>
        <a:lstStyle/>
        <a:p>
          <a:pPr marL="0" lvl="0" indent="0" algn="l" defTabSz="1733550" rtl="0">
            <a:lnSpc>
              <a:spcPct val="90000"/>
            </a:lnSpc>
            <a:spcBef>
              <a:spcPct val="0"/>
            </a:spcBef>
            <a:spcAft>
              <a:spcPct val="35000"/>
            </a:spcAft>
            <a:buNone/>
          </a:pPr>
          <a:r>
            <a:rPr lang="en-GB" sz="3900" kern="1200" dirty="0">
              <a:solidFill>
                <a:schemeClr val="tx1"/>
              </a:solidFill>
            </a:rPr>
            <a:t>Your expectations for the course</a:t>
          </a:r>
        </a:p>
      </dsp:txBody>
      <dsp:txXfrm>
        <a:off x="721629" y="3639343"/>
        <a:ext cx="7436223" cy="1039812"/>
      </dsp:txXfrm>
    </dsp:sp>
    <dsp:sp modelId="{44B26AD1-4ADF-48A4-B34A-CE6721BC6334}">
      <dsp:nvSpPr>
        <dsp:cNvPr id="0" name=""/>
        <dsp:cNvSpPr/>
      </dsp:nvSpPr>
      <dsp:spPr>
        <a:xfrm>
          <a:off x="71747" y="3509366"/>
          <a:ext cx="1299765" cy="1299765"/>
        </a:xfrm>
        <a:prstGeom prst="ellipse">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47261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03263" y="684213"/>
            <a:ext cx="5695950" cy="4273550"/>
          </a:xfrm>
          <a:prstGeom prst="rect">
            <a:avLst/>
          </a:prstGeom>
          <a:noFill/>
          <a:ln w="12700">
            <a:solidFill>
              <a:prstClr val="black"/>
            </a:solidFill>
          </a:ln>
        </p:spPr>
        <p:txBody>
          <a:bodyPr vert="horz" lIns="99057" tIns="49528" rIns="99057" bIns="49528" rtlCol="0" anchor="ctr"/>
          <a:lstStyle/>
          <a:p>
            <a:endParaRPr lang="en-US" dirty="0"/>
          </a:p>
        </p:txBody>
      </p:sp>
      <p:sp>
        <p:nvSpPr>
          <p:cNvPr id="3" name="TextBox 2"/>
          <p:cNvSpPr txBox="1"/>
          <p:nvPr/>
        </p:nvSpPr>
        <p:spPr>
          <a:xfrm>
            <a:off x="824621" y="5067766"/>
            <a:ext cx="969474" cy="309989"/>
          </a:xfrm>
          <a:prstGeom prst="rect">
            <a:avLst/>
          </a:prstGeom>
          <a:noFill/>
        </p:spPr>
        <p:txBody>
          <a:bodyPr wrap="square" lIns="99057" tIns="49528" rIns="99057" bIns="49528" rtlCol="0">
            <a:spAutoFit/>
          </a:bodyPr>
          <a:lstStyle/>
          <a:p>
            <a:r>
              <a:rPr lang="en-GB" sz="1300" b="1" dirty="0"/>
              <a:t>Notes:</a:t>
            </a:r>
          </a:p>
        </p:txBody>
      </p:sp>
    </p:spTree>
    <p:extLst>
      <p:ext uri="{BB962C8B-B14F-4D97-AF65-F5344CB8AC3E}">
        <p14:creationId xmlns:p14="http://schemas.microsoft.com/office/powerpoint/2010/main" val="99166170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941114" y="5377754"/>
            <a:ext cx="5220247" cy="4087794"/>
          </a:xfrm>
          <a:prstGeom prst="rect">
            <a:avLst/>
          </a:prstGeom>
        </p:spPr>
        <p:txBody>
          <a:bodyPr lIns="99057" tIns="49528" rIns="99057" bIns="49528"/>
          <a:lstStyle/>
          <a:p>
            <a:endParaRPr lang="en-US" dirty="0"/>
          </a:p>
        </p:txBody>
      </p:sp>
      <p:sp>
        <p:nvSpPr>
          <p:cNvPr id="7" name="Slide Number Placeholder 6"/>
          <p:cNvSpPr>
            <a:spLocks noGrp="1"/>
          </p:cNvSpPr>
          <p:nvPr>
            <p:ph type="sldNum" sz="quarter" idx="11"/>
          </p:nvPr>
        </p:nvSpPr>
        <p:spPr>
          <a:xfrm>
            <a:off x="2962352" y="9548630"/>
            <a:ext cx="1118624" cy="511651"/>
          </a:xfrm>
          <a:prstGeom prst="rect">
            <a:avLst/>
          </a:prstGeom>
        </p:spPr>
        <p:txBody>
          <a:bodyPr/>
          <a:lstStyle/>
          <a:p>
            <a:fld id="{75693FD4-8F83-4EF7-AC3F-0DC0388986B0}" type="slidenum">
              <a:rPr lang="en-US" smtClean="0"/>
              <a:pPr/>
              <a:t>1</a:t>
            </a:fld>
            <a:endParaRPr lang="en-US" dirty="0"/>
          </a:p>
        </p:txBody>
      </p:sp>
      <p:sp>
        <p:nvSpPr>
          <p:cNvPr id="4" name="Footer Placeholder 3"/>
          <p:cNvSpPr>
            <a:spLocks noGrp="1"/>
          </p:cNvSpPr>
          <p:nvPr>
            <p:ph type="ftr" sz="quarter" idx="12"/>
          </p:nvPr>
        </p:nvSpPr>
        <p:spPr>
          <a:xfrm>
            <a:off x="46215" y="9548630"/>
            <a:ext cx="3077739" cy="511651"/>
          </a:xfrm>
          <a:prstGeom prst="rect">
            <a:avLst/>
          </a:prstGeom>
        </p:spPr>
        <p:txBody>
          <a:bodyPr/>
          <a:lstStyle/>
          <a:p>
            <a:r>
              <a:rPr lang="en-US" dirty="0"/>
              <a:t>ITIL Foundation v3.0</a:t>
            </a:r>
          </a:p>
        </p:txBody>
      </p:sp>
      <p:sp>
        <p:nvSpPr>
          <p:cNvPr id="9" name="Slide Image Placeholder 8"/>
          <p:cNvSpPr>
            <a:spLocks noGrp="1" noRot="1" noChangeAspect="1"/>
          </p:cNvSpPr>
          <p:nvPr>
            <p:ph type="sldImg"/>
          </p:nvPr>
        </p:nvSpPr>
        <p:spPr>
          <a:xfrm>
            <a:off x="703263" y="684213"/>
            <a:ext cx="5695950" cy="4273550"/>
          </a:xfrm>
        </p:spPr>
      </p:sp>
    </p:spTree>
    <p:extLst>
      <p:ext uri="{BB962C8B-B14F-4D97-AF65-F5344CB8AC3E}">
        <p14:creationId xmlns:p14="http://schemas.microsoft.com/office/powerpoint/2010/main" val="324941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endParaRPr lang="en-GB" dirty="0"/>
          </a:p>
        </p:txBody>
      </p:sp>
    </p:spTree>
    <p:extLst>
      <p:ext uri="{BB962C8B-B14F-4D97-AF65-F5344CB8AC3E}">
        <p14:creationId xmlns:p14="http://schemas.microsoft.com/office/powerpoint/2010/main" val="759531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Exercise: Define a set of services</a:t>
            </a:r>
            <a:endParaRPr lang="en-US" dirty="0"/>
          </a:p>
          <a:p>
            <a:endParaRPr lang="en-US" dirty="0"/>
          </a:p>
        </p:txBody>
      </p:sp>
    </p:spTree>
    <p:extLst>
      <p:ext uri="{BB962C8B-B14F-4D97-AF65-F5344CB8AC3E}">
        <p14:creationId xmlns:p14="http://schemas.microsoft.com/office/powerpoint/2010/main" val="658867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endParaRPr lang="en-US" dirty="0"/>
          </a:p>
        </p:txBody>
      </p:sp>
    </p:spTree>
    <p:extLst>
      <p:ext uri="{BB962C8B-B14F-4D97-AF65-F5344CB8AC3E}">
        <p14:creationId xmlns:p14="http://schemas.microsoft.com/office/powerpoint/2010/main" val="26749355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endParaRPr lang="en-US" dirty="0"/>
          </a:p>
        </p:txBody>
      </p:sp>
    </p:spTree>
    <p:extLst>
      <p:ext uri="{BB962C8B-B14F-4D97-AF65-F5344CB8AC3E}">
        <p14:creationId xmlns:p14="http://schemas.microsoft.com/office/powerpoint/2010/main" val="2302806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Exercise: </a:t>
            </a:r>
            <a:r>
              <a:rPr lang="en-US" dirty="0">
                <a:solidFill>
                  <a:srgbClr val="002060"/>
                </a:solidFill>
              </a:rPr>
              <a:t>You are required to create some appropriate Swagger based apis for the accounts and delivery services from the retail system.</a:t>
            </a:r>
          </a:p>
          <a:p>
            <a:endParaRPr lang="en-US" dirty="0"/>
          </a:p>
        </p:txBody>
      </p:sp>
    </p:spTree>
    <p:extLst>
      <p:ext uri="{BB962C8B-B14F-4D97-AF65-F5344CB8AC3E}">
        <p14:creationId xmlns:p14="http://schemas.microsoft.com/office/powerpoint/2010/main" val="810392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endParaRPr lang="en-US" dirty="0"/>
          </a:p>
        </p:txBody>
      </p:sp>
    </p:spTree>
    <p:extLst>
      <p:ext uri="{BB962C8B-B14F-4D97-AF65-F5344CB8AC3E}">
        <p14:creationId xmlns:p14="http://schemas.microsoft.com/office/powerpoint/2010/main" val="4168560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r>
              <a:rPr lang="en-GB" dirty="0"/>
              <a:t>Start a server with Apache HTTPD and PHP</a:t>
            </a:r>
          </a:p>
          <a:p>
            <a:r>
              <a:rPr lang="en-GB" dirty="0"/>
              <a:t>Web page with IP</a:t>
            </a:r>
          </a:p>
          <a:p>
            <a:r>
              <a:rPr lang="en-GB" dirty="0"/>
              <a:t>Create an image from it</a:t>
            </a:r>
          </a:p>
          <a:p>
            <a:r>
              <a:rPr lang="en-GB" dirty="0"/>
              <a:t>Deploy as ASG</a:t>
            </a:r>
          </a:p>
          <a:p>
            <a:r>
              <a:rPr lang="en-GB" dirty="0"/>
              <a:t>Associate load balancer</a:t>
            </a:r>
            <a:endParaRPr lang="en-US" dirty="0"/>
          </a:p>
        </p:txBody>
      </p:sp>
    </p:spTree>
    <p:extLst>
      <p:ext uri="{BB962C8B-B14F-4D97-AF65-F5344CB8AC3E}">
        <p14:creationId xmlns:p14="http://schemas.microsoft.com/office/powerpoint/2010/main" val="3709597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endParaRPr lang="en-US" dirty="0"/>
          </a:p>
        </p:txBody>
      </p:sp>
    </p:spTree>
    <p:extLst>
      <p:ext uri="{BB962C8B-B14F-4D97-AF65-F5344CB8AC3E}">
        <p14:creationId xmlns:p14="http://schemas.microsoft.com/office/powerpoint/2010/main" val="1871341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endParaRPr lang="en-US" dirty="0"/>
          </a:p>
        </p:txBody>
      </p:sp>
    </p:spTree>
    <p:extLst>
      <p:ext uri="{BB962C8B-B14F-4D97-AF65-F5344CB8AC3E}">
        <p14:creationId xmlns:p14="http://schemas.microsoft.com/office/powerpoint/2010/main" val="40909217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endParaRPr lang="en-US" dirty="0"/>
          </a:p>
        </p:txBody>
      </p:sp>
    </p:spTree>
    <p:extLst>
      <p:ext uri="{BB962C8B-B14F-4D97-AF65-F5344CB8AC3E}">
        <p14:creationId xmlns:p14="http://schemas.microsoft.com/office/powerpoint/2010/main" val="2254218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3"/>
          <p:cNvSpPr>
            <a:spLocks noGrp="1" noChangeArrowheads="1"/>
          </p:cNvSpPr>
          <p:nvPr>
            <p:ph type="body" idx="1"/>
          </p:nvPr>
        </p:nvSpPr>
        <p:spPr>
          <a:xfrm>
            <a:off x="941114" y="5377754"/>
            <a:ext cx="5220247" cy="4087794"/>
          </a:xfrm>
          <a:prstGeom prst="rect">
            <a:avLst/>
          </a:prstGeom>
        </p:spPr>
        <p:txBody>
          <a:bodyPr lIns="99057" tIns="49528" rIns="99057" bIns="49528"/>
          <a:lstStyle/>
          <a:p>
            <a:r>
              <a:rPr lang="en-US" dirty="0"/>
              <a:t> </a:t>
            </a:r>
          </a:p>
          <a:p>
            <a:endParaRPr lang="en-US" dirty="0"/>
          </a:p>
        </p:txBody>
      </p:sp>
      <p:sp>
        <p:nvSpPr>
          <p:cNvPr id="5" name="Slide Number Placeholder 4"/>
          <p:cNvSpPr>
            <a:spLocks noGrp="1"/>
          </p:cNvSpPr>
          <p:nvPr>
            <p:ph type="sldNum" sz="quarter" idx="11"/>
          </p:nvPr>
        </p:nvSpPr>
        <p:spPr>
          <a:xfrm>
            <a:off x="2962352" y="9548630"/>
            <a:ext cx="1118624" cy="511651"/>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693FD4-8F83-4EF7-AC3F-0DC0388986B0}" type="slidenum">
              <a:rPr kumimoji="0" lang="en-US" sz="1100" b="1" i="0" u="none" strike="noStrike" kern="1200" cap="none" spc="0" normalizeH="0" baseline="0" noProof="0" smtClean="0">
                <a:ln>
                  <a:noFill/>
                </a:ln>
                <a:solidFill>
                  <a:prstClr val="black"/>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1100" b="1" i="0" u="none" strike="noStrike" kern="1200" cap="none" spc="0" normalizeH="0" baseline="0" noProof="0" dirty="0">
              <a:ln>
                <a:noFill/>
              </a:ln>
              <a:solidFill>
                <a:prstClr val="black"/>
              </a:solidFill>
              <a:effectLst/>
              <a:uLnTx/>
              <a:uFillTx/>
              <a:latin typeface="Calibri"/>
              <a:ea typeface="+mn-ea"/>
              <a:cs typeface="+mn-cs"/>
            </a:endParaRPr>
          </a:p>
        </p:txBody>
      </p:sp>
      <p:sp>
        <p:nvSpPr>
          <p:cNvPr id="3" name="Footer Placeholder 2"/>
          <p:cNvSpPr>
            <a:spLocks noGrp="1"/>
          </p:cNvSpPr>
          <p:nvPr>
            <p:ph type="ftr" sz="quarter" idx="12"/>
          </p:nvPr>
        </p:nvSpPr>
        <p:spPr>
          <a:xfrm>
            <a:off x="46215" y="9548630"/>
            <a:ext cx="3077739" cy="511651"/>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a:ea typeface="+mn-ea"/>
                <a:cs typeface="+mn-cs"/>
              </a:rPr>
              <a:t>ITIL Foundation v3.0</a:t>
            </a:r>
          </a:p>
        </p:txBody>
      </p:sp>
      <p:sp>
        <p:nvSpPr>
          <p:cNvPr id="7" name="Slide Image Placeholder 6"/>
          <p:cNvSpPr>
            <a:spLocks noGrp="1" noRot="1" noChangeAspect="1"/>
          </p:cNvSpPr>
          <p:nvPr>
            <p:ph type="sldImg"/>
          </p:nvPr>
        </p:nvSpPr>
        <p:spPr>
          <a:xfrm>
            <a:off x="703263" y="684213"/>
            <a:ext cx="5695950" cy="4273550"/>
          </a:xfrm>
        </p:spPr>
      </p:sp>
    </p:spTree>
    <p:extLst>
      <p:ext uri="{BB962C8B-B14F-4D97-AF65-F5344CB8AC3E}">
        <p14:creationId xmlns:p14="http://schemas.microsoft.com/office/powerpoint/2010/main" val="41778862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r>
              <a:rPr lang="en-GB" dirty="0"/>
              <a:t>Demo: run</a:t>
            </a:r>
            <a:r>
              <a:rPr lang="en-GB" baseline="0" dirty="0"/>
              <a:t> the hello world demo  docker run hello-world</a:t>
            </a:r>
          </a:p>
          <a:p>
            <a:endParaRPr lang="en-GB" baseline="0" dirty="0"/>
          </a:p>
          <a:p>
            <a:r>
              <a:rPr lang="en-GB" baseline="0" dirty="0"/>
              <a:t>Then as it says run docker –it Ubuntu bash</a:t>
            </a:r>
          </a:p>
          <a:p>
            <a:endParaRPr lang="en-GB" baseline="0" dirty="0"/>
          </a:p>
          <a:p>
            <a:r>
              <a:rPr lang="en-GB" baseline="0" dirty="0"/>
              <a:t>Then </a:t>
            </a:r>
            <a:r>
              <a:rPr lang="sv-SE" baseline="0" dirty="0"/>
              <a:t>docker run -d -p 9000:9000  -v /var/run/docker.sock:/var/run/docker.sock portainer/portainer</a:t>
            </a:r>
          </a:p>
          <a:p>
            <a:endParaRPr lang="sv-SE" baseline="0" dirty="0"/>
          </a:p>
          <a:p>
            <a:r>
              <a:rPr lang="en-GB" dirty="0"/>
              <a:t>Show containers and images. Start a new container (Add Container)</a:t>
            </a:r>
            <a:endParaRPr lang="en-US" dirty="0"/>
          </a:p>
        </p:txBody>
      </p:sp>
    </p:spTree>
    <p:extLst>
      <p:ext uri="{BB962C8B-B14F-4D97-AF65-F5344CB8AC3E}">
        <p14:creationId xmlns:p14="http://schemas.microsoft.com/office/powerpoint/2010/main" val="3266812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r>
              <a:rPr lang="en-GB" dirty="0"/>
              <a:t>Demonstrate pushing an image to the (my) registry</a:t>
            </a:r>
          </a:p>
          <a:p>
            <a:r>
              <a:rPr lang="en-GB" dirty="0"/>
              <a:t>Then an exercise:</a:t>
            </a:r>
            <a:endParaRPr lang="en-US" dirty="0"/>
          </a:p>
        </p:txBody>
      </p:sp>
    </p:spTree>
    <p:extLst>
      <p:ext uri="{BB962C8B-B14F-4D97-AF65-F5344CB8AC3E}">
        <p14:creationId xmlns:p14="http://schemas.microsoft.com/office/powerpoint/2010/main" val="864046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r>
              <a:rPr lang="en-GB" dirty="0"/>
              <a:t>Exercise: Service Aggregation</a:t>
            </a:r>
          </a:p>
          <a:p>
            <a:pPr lvl="1"/>
            <a:r>
              <a:rPr lang="en-GB" dirty="0"/>
              <a:t>Deply 3 services (docker)</a:t>
            </a:r>
          </a:p>
          <a:p>
            <a:pPr lvl="1"/>
            <a:r>
              <a:rPr lang="en-GB" dirty="0"/>
              <a:t>Examine each one</a:t>
            </a:r>
          </a:p>
          <a:p>
            <a:pPr lvl="1"/>
            <a:r>
              <a:rPr lang="en-GB" dirty="0"/>
              <a:t>Generate a new aggregate service</a:t>
            </a:r>
          </a:p>
          <a:p>
            <a:pPr lvl="1"/>
            <a:r>
              <a:rPr lang="en-GB" dirty="0"/>
              <a:t>Start the aggregation process</a:t>
            </a:r>
          </a:p>
          <a:p>
            <a:pPr lvl="1"/>
            <a:r>
              <a:rPr lang="en-GB" dirty="0"/>
              <a:t>Class completes as exercise….</a:t>
            </a:r>
            <a:endParaRPr lang="en-US" dirty="0"/>
          </a:p>
          <a:p>
            <a:endParaRPr lang="en-US" dirty="0"/>
          </a:p>
        </p:txBody>
      </p:sp>
    </p:spTree>
    <p:extLst>
      <p:ext uri="{BB962C8B-B14F-4D97-AF65-F5344CB8AC3E}">
        <p14:creationId xmlns:p14="http://schemas.microsoft.com/office/powerpoint/2010/main" val="26813558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endParaRPr lang="en-GB" dirty="0"/>
          </a:p>
          <a:p>
            <a:endParaRPr lang="en-GB" dirty="0"/>
          </a:p>
          <a:p>
            <a:endParaRPr lang="en-GB" dirty="0"/>
          </a:p>
          <a:p>
            <a:r>
              <a:rPr lang="en-US" dirty="0"/>
              <a:t>/home/mjrw/Documents/BBC-Microservices/Source/nodejs-services</a:t>
            </a:r>
          </a:p>
          <a:p>
            <a:endParaRPr lang="en-GB" dirty="0"/>
          </a:p>
          <a:p>
            <a:r>
              <a:rPr lang="en-US" dirty="0"/>
              <a:t>npm install circuitbreaker</a:t>
            </a:r>
          </a:p>
          <a:p>
            <a:endParaRPr lang="en-US" dirty="0"/>
          </a:p>
          <a:p>
            <a:r>
              <a:rPr lang="en-US" dirty="0"/>
              <a:t>run with node circuit-breaker.js</a:t>
            </a:r>
          </a:p>
          <a:p>
            <a:endParaRPr lang="en-GB" dirty="0"/>
          </a:p>
          <a:p>
            <a:endParaRPr lang="en-US" dirty="0"/>
          </a:p>
        </p:txBody>
      </p:sp>
    </p:spTree>
    <p:extLst>
      <p:ext uri="{BB962C8B-B14F-4D97-AF65-F5344CB8AC3E}">
        <p14:creationId xmlns:p14="http://schemas.microsoft.com/office/powerpoint/2010/main" val="3239428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r>
              <a:rPr lang="en-GB" dirty="0"/>
              <a:t>URL + port</a:t>
            </a:r>
          </a:p>
          <a:p>
            <a:r>
              <a:rPr lang="en-GB" dirty="0"/>
              <a:t>Yes – particularly in a Cloud environment</a:t>
            </a:r>
          </a:p>
          <a:p>
            <a:r>
              <a:rPr lang="en-GB" dirty="0"/>
              <a:t>Yes –</a:t>
            </a:r>
            <a:r>
              <a:rPr lang="en-GB" baseline="0" dirty="0"/>
              <a:t> scaling is a key issue</a:t>
            </a:r>
          </a:p>
          <a:p>
            <a:r>
              <a:rPr lang="en-GB" baseline="0" dirty="0"/>
              <a:t>A service registry</a:t>
            </a:r>
            <a:endParaRPr lang="en-US" dirty="0"/>
          </a:p>
        </p:txBody>
      </p:sp>
    </p:spTree>
    <p:extLst>
      <p:ext uri="{BB962C8B-B14F-4D97-AF65-F5344CB8AC3E}">
        <p14:creationId xmlns:p14="http://schemas.microsoft.com/office/powerpoint/2010/main" val="27061025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r>
              <a:rPr lang="en-GB" dirty="0"/>
              <a:t>Zookeeper demo</a:t>
            </a:r>
            <a:endParaRPr lang="en-US" dirty="0"/>
          </a:p>
        </p:txBody>
      </p:sp>
    </p:spTree>
    <p:extLst>
      <p:ext uri="{BB962C8B-B14F-4D97-AF65-F5344CB8AC3E}">
        <p14:creationId xmlns:p14="http://schemas.microsoft.com/office/powerpoint/2010/main" val="24318561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endParaRPr lang="en-GB"/>
          </a:p>
        </p:txBody>
      </p:sp>
    </p:spTree>
    <p:extLst>
      <p:ext uri="{BB962C8B-B14F-4D97-AF65-F5344CB8AC3E}">
        <p14:creationId xmlns:p14="http://schemas.microsoft.com/office/powerpoint/2010/main" val="37879915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r>
              <a:rPr lang="en-GB" dirty="0"/>
              <a:t>NodeJS client to Aws SQS</a:t>
            </a:r>
            <a:endParaRPr lang="en-US" dirty="0"/>
          </a:p>
        </p:txBody>
      </p:sp>
    </p:spTree>
    <p:extLst>
      <p:ext uri="{BB962C8B-B14F-4D97-AF65-F5344CB8AC3E}">
        <p14:creationId xmlns:p14="http://schemas.microsoft.com/office/powerpoint/2010/main" val="6103868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endParaRPr lang="en-US" dirty="0"/>
          </a:p>
        </p:txBody>
      </p:sp>
    </p:spTree>
    <p:extLst>
      <p:ext uri="{BB962C8B-B14F-4D97-AF65-F5344CB8AC3E}">
        <p14:creationId xmlns:p14="http://schemas.microsoft.com/office/powerpoint/2010/main" val="22991836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r>
              <a:rPr lang="en-GB" dirty="0"/>
              <a:t>Optional: </a:t>
            </a:r>
            <a:r>
              <a:rPr lang="en-US" dirty="0">
                <a:solidFill>
                  <a:srgbClr val="002060"/>
                </a:solidFill>
              </a:rPr>
              <a:t>Using the exercise machine</a:t>
            </a:r>
          </a:p>
          <a:p>
            <a:pPr lvl="1"/>
            <a:r>
              <a:rPr lang="en-US" dirty="0"/>
              <a:t>Implement some of the patterns found above</a:t>
            </a:r>
          </a:p>
          <a:p>
            <a:endParaRPr lang="en-US" dirty="0"/>
          </a:p>
        </p:txBody>
      </p:sp>
    </p:spTree>
    <p:extLst>
      <p:ext uri="{BB962C8B-B14F-4D97-AF65-F5344CB8AC3E}">
        <p14:creationId xmlns:p14="http://schemas.microsoft.com/office/powerpoint/2010/main" val="3995716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r>
              <a:rPr lang="en-GB" dirty="0"/>
              <a:t>Separation of changes in one layer</a:t>
            </a:r>
            <a:r>
              <a:rPr lang="en-GB" baseline="0" dirty="0"/>
              <a:t> from another.</a:t>
            </a:r>
          </a:p>
          <a:p>
            <a:r>
              <a:rPr lang="en-GB" baseline="0" dirty="0"/>
              <a:t>	Makes changes easier</a:t>
            </a:r>
          </a:p>
          <a:p>
            <a:r>
              <a:rPr lang="en-GB" baseline="0" dirty="0"/>
              <a:t>	May support physical distribution</a:t>
            </a:r>
          </a:p>
          <a:p>
            <a:r>
              <a:rPr lang="en-GB" baseline="0" dirty="0"/>
              <a:t>Problems:</a:t>
            </a:r>
          </a:p>
          <a:p>
            <a:r>
              <a:rPr lang="en-GB" baseline="0" dirty="0"/>
              <a:t>	Inflexible</a:t>
            </a:r>
          </a:p>
          <a:p>
            <a:r>
              <a:rPr lang="en-GB" baseline="0" dirty="0"/>
              <a:t>	Boundaries defined by technical issues – not business ones</a:t>
            </a:r>
          </a:p>
          <a:p>
            <a:endParaRPr lang="en-GB" baseline="0" dirty="0"/>
          </a:p>
          <a:p>
            <a:r>
              <a:rPr lang="en-GB" baseline="0" dirty="0"/>
              <a:t>Is an n-tier solution a monolith in disguise? – Partly – but what if we allowed access to the tiers?</a:t>
            </a:r>
            <a:endParaRPr lang="en-US" dirty="0"/>
          </a:p>
        </p:txBody>
      </p:sp>
    </p:spTree>
    <p:extLst>
      <p:ext uri="{BB962C8B-B14F-4D97-AF65-F5344CB8AC3E}">
        <p14:creationId xmlns:p14="http://schemas.microsoft.com/office/powerpoint/2010/main" val="13286865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endParaRPr lang="en-US" dirty="0"/>
          </a:p>
        </p:txBody>
      </p:sp>
    </p:spTree>
    <p:extLst>
      <p:ext uri="{BB962C8B-B14F-4D97-AF65-F5344CB8AC3E}">
        <p14:creationId xmlns:p14="http://schemas.microsoft.com/office/powerpoint/2010/main" val="5639432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r>
              <a:rPr lang="en-GB" dirty="0"/>
              <a:t>Sketch a diagram of a</a:t>
            </a:r>
            <a:r>
              <a:rPr lang="en-GB" baseline="0" dirty="0"/>
              <a:t> load-balanced web app</a:t>
            </a:r>
            <a:endParaRPr lang="en-US" dirty="0"/>
          </a:p>
        </p:txBody>
      </p:sp>
    </p:spTree>
    <p:extLst>
      <p:ext uri="{BB962C8B-B14F-4D97-AF65-F5344CB8AC3E}">
        <p14:creationId xmlns:p14="http://schemas.microsoft.com/office/powerpoint/2010/main" val="15942210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r>
              <a:rPr lang="en-GB" dirty="0"/>
              <a:t>Amazon claim DynamoDB is both document</a:t>
            </a:r>
            <a:r>
              <a:rPr lang="en-GB" baseline="0" dirty="0"/>
              <a:t> and key-value – makes sense!</a:t>
            </a:r>
            <a:endParaRPr lang="en-US" dirty="0"/>
          </a:p>
        </p:txBody>
      </p:sp>
    </p:spTree>
    <p:extLst>
      <p:ext uri="{BB962C8B-B14F-4D97-AF65-F5344CB8AC3E}">
        <p14:creationId xmlns:p14="http://schemas.microsoft.com/office/powerpoint/2010/main" val="28956634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r>
              <a:rPr lang="en-GB" dirty="0"/>
              <a:t>Mongo DB exercise</a:t>
            </a:r>
            <a:endParaRPr lang="en-US" dirty="0"/>
          </a:p>
        </p:txBody>
      </p:sp>
    </p:spTree>
    <p:extLst>
      <p:ext uri="{BB962C8B-B14F-4D97-AF65-F5344CB8AC3E}">
        <p14:creationId xmlns:p14="http://schemas.microsoft.com/office/powerpoint/2010/main" val="13292722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2060"/>
                </a:solidFill>
              </a:rPr>
              <a:t>Column family is structured for retrieval</a:t>
            </a:r>
            <a:r>
              <a:rPr lang="en-GB" dirty="0">
                <a:solidFill>
                  <a:schemeClr val="tx1"/>
                </a:solidFill>
              </a:rPr>
              <a:t>:</a:t>
            </a:r>
            <a:r>
              <a:rPr lang="en-GB" baseline="0" dirty="0">
                <a:solidFill>
                  <a:schemeClr val="tx1"/>
                </a:solidFill>
              </a:rPr>
              <a:t> clustered indexes – partition values</a:t>
            </a:r>
            <a:endParaRPr lang="en-US" dirty="0">
              <a:solidFill>
                <a:srgbClr val="002060"/>
              </a:solidFill>
            </a:endParaRPr>
          </a:p>
        </p:txBody>
      </p:sp>
    </p:spTree>
    <p:extLst>
      <p:ext uri="{BB962C8B-B14F-4D97-AF65-F5344CB8AC3E}">
        <p14:creationId xmlns:p14="http://schemas.microsoft.com/office/powerpoint/2010/main" val="10318455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860925"/>
            <a:ext cx="5683250" cy="4605338"/>
          </a:xfrm>
          <a:prstGeom prst="rect">
            <a:avLst/>
          </a:prstGeom>
        </p:spPr>
        <p:txBody>
          <a:bodyPr/>
          <a:lstStyle/>
          <a:p>
            <a:endParaRPr lang="en-GB" dirty="0"/>
          </a:p>
        </p:txBody>
      </p:sp>
      <p:sp>
        <p:nvSpPr>
          <p:cNvPr id="4" name="Footer Placeholder 3"/>
          <p:cNvSpPr>
            <a:spLocks noGrp="1"/>
          </p:cNvSpPr>
          <p:nvPr>
            <p:ph type="ftr" sz="quarter" idx="10"/>
          </p:nvPr>
        </p:nvSpPr>
        <p:spPr>
          <a:xfrm>
            <a:off x="46215" y="9548630"/>
            <a:ext cx="3077739" cy="511651"/>
          </a:xfrm>
          <a:prstGeom prst="rect">
            <a:avLst/>
          </a:prstGeom>
        </p:spPr>
        <p:txBody>
          <a:bodyPr/>
          <a:lstStyle/>
          <a:p>
            <a:r>
              <a:rPr lang="en-US" dirty="0"/>
              <a:t>ITIL Foundation v3.0</a:t>
            </a:r>
          </a:p>
        </p:txBody>
      </p:sp>
      <p:sp>
        <p:nvSpPr>
          <p:cNvPr id="5" name="Slide Number Placeholder 4"/>
          <p:cNvSpPr>
            <a:spLocks noGrp="1"/>
          </p:cNvSpPr>
          <p:nvPr>
            <p:ph type="sldNum" sz="quarter" idx="11"/>
          </p:nvPr>
        </p:nvSpPr>
        <p:spPr>
          <a:xfrm>
            <a:off x="2962352" y="9548630"/>
            <a:ext cx="1118624" cy="511651"/>
          </a:xfrm>
          <a:prstGeom prst="rect">
            <a:avLst/>
          </a:prstGeom>
        </p:spPr>
        <p:txBody>
          <a:bodyPr/>
          <a:lstStyle/>
          <a:p>
            <a:fld id="{75693FD4-8F83-4EF7-AC3F-0DC0388986B0}" type="slidenum">
              <a:rPr lang="en-US" smtClean="0"/>
              <a:pPr/>
              <a:t>172</a:t>
            </a:fld>
            <a:endParaRPr lang="en-US" dirty="0"/>
          </a:p>
        </p:txBody>
      </p:sp>
    </p:spTree>
    <p:extLst>
      <p:ext uri="{BB962C8B-B14F-4D97-AF65-F5344CB8AC3E}">
        <p14:creationId xmlns:p14="http://schemas.microsoft.com/office/powerpoint/2010/main" val="10194487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endParaRPr lang="en-US" dirty="0"/>
          </a:p>
        </p:txBody>
      </p:sp>
    </p:spTree>
    <p:extLst>
      <p:ext uri="{BB962C8B-B14F-4D97-AF65-F5344CB8AC3E}">
        <p14:creationId xmlns:p14="http://schemas.microsoft.com/office/powerpoint/2010/main" val="33938625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hidden="1"/>
          <p:cNvSpPr txBox="1"/>
          <p:nvPr/>
        </p:nvSpPr>
        <p:spPr>
          <a:xfrm>
            <a:off x="2286000" y="381000"/>
            <a:ext cx="3810000" cy="215444"/>
          </a:xfrm>
          <a:prstGeom prst="rect">
            <a:avLst/>
          </a:prstGeom>
          <a:noFill/>
        </p:spPr>
        <p:txBody>
          <a:bodyPr vert="horz" rtlCol="0">
            <a:spAutoFit/>
          </a:bodyPr>
          <a:lstStyle/>
          <a:p>
            <a:r>
              <a:rPr lang="pt-BR" sz="800">
                <a:solidFill>
                  <a:srgbClr val="000000"/>
                </a:solidFill>
                <a:latin typeface="Arial" panose="020B0604020202020204" pitchFamily="34" charset="0"/>
              </a:rPr>
              <a:t>&lt;*s*o*u*r*c*e*&gt;*1*2*6*0*c*1*-*1*-*3*0*&lt;*/*s*o*u*r*c*e*&gt;</a:t>
            </a:r>
            <a:endParaRPr lang="en-US" sz="800" dirty="0">
              <a:solidFill>
                <a:srgbClr val="000000"/>
              </a:solidFill>
              <a:latin typeface="Arial" panose="020B0604020202020204" pitchFamily="34" charset="0"/>
            </a:endParaRPr>
          </a:p>
        </p:txBody>
      </p:sp>
      <p:sp>
        <p:nvSpPr>
          <p:cNvPr id="2" name="Slide Image Placeholder 1"/>
          <p:cNvSpPr>
            <a:spLocks noGrp="1" noRot="1" noChangeAspect="1"/>
          </p:cNvSpPr>
          <p:nvPr>
            <p:ph type="sldImg"/>
          </p:nvPr>
        </p:nvSpPr>
        <p:spPr>
          <a:xfrm>
            <a:off x="1895475" y="215900"/>
            <a:ext cx="4833938" cy="3625850"/>
          </a:xfrm>
        </p:spPr>
      </p:sp>
      <p:sp>
        <p:nvSpPr>
          <p:cNvPr id="3" name="Notes Placeholder 2"/>
          <p:cNvSpPr>
            <a:spLocks noGrp="1"/>
          </p:cNvSpPr>
          <p:nvPr>
            <p:ph type="body" idx="1"/>
          </p:nvPr>
        </p:nvSpPr>
        <p:spPr>
          <a:xfrm>
            <a:off x="228600" y="3957638"/>
            <a:ext cx="6488113" cy="646026"/>
          </a:xfrm>
          <a:prstGeom prst="rect">
            <a:avLst/>
          </a:prstGeom>
        </p:spPr>
        <p:txBody>
          <a:bodyPr>
            <a:spAutoFit/>
          </a:bodyPr>
          <a:lstStyle/>
          <a:p>
            <a:r>
              <a:rPr lang="en-US" dirty="0"/>
              <a:t>If you have HBase people in your audience you can compare with HBase which is a master/slave architecture. It therefore has a single point of failure at the master. Hbase needs to use ZooKeeper so that an election can be held when a master fails and a new master selected. </a:t>
            </a:r>
          </a:p>
        </p:txBody>
      </p:sp>
    </p:spTree>
    <p:extLst>
      <p:ext uri="{BB962C8B-B14F-4D97-AF65-F5344CB8AC3E}">
        <p14:creationId xmlns:p14="http://schemas.microsoft.com/office/powerpoint/2010/main" val="3411151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hidden="1"/>
          <p:cNvSpPr txBox="1"/>
          <p:nvPr/>
        </p:nvSpPr>
        <p:spPr>
          <a:xfrm>
            <a:off x="2286000" y="381000"/>
            <a:ext cx="3810000" cy="215444"/>
          </a:xfrm>
          <a:prstGeom prst="rect">
            <a:avLst/>
          </a:prstGeom>
          <a:noFill/>
        </p:spPr>
        <p:txBody>
          <a:bodyPr vert="horz" rtlCol="0">
            <a:spAutoFit/>
          </a:bodyPr>
          <a:lstStyle/>
          <a:p>
            <a:r>
              <a:rPr lang="pt-BR" sz="800">
                <a:solidFill>
                  <a:srgbClr val="000000"/>
                </a:solidFill>
                <a:latin typeface="Arial" panose="020B0604020202020204" pitchFamily="34" charset="0"/>
              </a:rPr>
              <a:t>&lt;*s*o*u*r*c*e*&gt;*1*2*6*0*c*1*-*3*-*4*&lt;*/*s*o*u*r*c*e*&gt;</a:t>
            </a:r>
            <a:endParaRPr lang="en-US" sz="800" dirty="0">
              <a:solidFill>
                <a:srgbClr val="000000"/>
              </a:solidFill>
              <a:latin typeface="Arial" panose="020B0604020202020204" pitchFamily="34" charset="0"/>
            </a:endParaRPr>
          </a:p>
        </p:txBody>
      </p:sp>
      <p:sp>
        <p:nvSpPr>
          <p:cNvPr id="2" name="Slide Image Placeholder 1"/>
          <p:cNvSpPr>
            <a:spLocks noGrp="1" noRot="1" noChangeAspect="1"/>
          </p:cNvSpPr>
          <p:nvPr>
            <p:ph type="sldImg"/>
          </p:nvPr>
        </p:nvSpPr>
        <p:spPr>
          <a:xfrm>
            <a:off x="1895475" y="215900"/>
            <a:ext cx="4833938" cy="3625850"/>
          </a:xfrm>
        </p:spPr>
      </p:sp>
      <p:sp>
        <p:nvSpPr>
          <p:cNvPr id="3" name="Notes Placeholder 2"/>
          <p:cNvSpPr>
            <a:spLocks noGrp="1"/>
          </p:cNvSpPr>
          <p:nvPr>
            <p:ph type="body" idx="1"/>
          </p:nvPr>
        </p:nvSpPr>
        <p:spPr>
          <a:xfrm>
            <a:off x="228600" y="3957638"/>
            <a:ext cx="6488113" cy="1126157"/>
          </a:xfrm>
          <a:prstGeom prst="rect">
            <a:avLst/>
          </a:prstGeom>
        </p:spPr>
        <p:txBody>
          <a:bodyPr>
            <a:spAutoFit/>
          </a:bodyPr>
          <a:lstStyle/>
          <a:p>
            <a:r>
              <a:rPr lang="en-US" dirty="0"/>
              <a:t>RandomPartitioner uses MD5 for the hash</a:t>
            </a:r>
          </a:p>
          <a:p>
            <a:r>
              <a:rPr lang="en-US" dirty="0"/>
              <a:t>Murmur3Partitioner uses the Murmur3 hash. It is faster than MD5 but is not suitable for cryptography as it can be reversed easily. That is not an issue here. The name is from </a:t>
            </a:r>
          </a:p>
          <a:p>
            <a:r>
              <a:rPr lang="en-US" dirty="0"/>
              <a:t>MU (mutate) followed by R (rotate) done twice so the version 3 of this hash algorithm is the Murmur3hash. See </a:t>
            </a:r>
            <a:r>
              <a:rPr lang="en-US" dirty="0">
                <a:latin typeface="Courier New" panose="02070309020205020404" pitchFamily="49" charset="0"/>
                <a:cs typeface="Courier New" panose="02070309020205020404" pitchFamily="49" charset="0"/>
              </a:rPr>
              <a:t>https://en.wikipedia.org/wiki/MurmurHash</a:t>
            </a:r>
          </a:p>
        </p:txBody>
      </p:sp>
    </p:spTree>
    <p:extLst>
      <p:ext uri="{BB962C8B-B14F-4D97-AF65-F5344CB8AC3E}">
        <p14:creationId xmlns:p14="http://schemas.microsoft.com/office/powerpoint/2010/main" val="15852871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hidden="1"/>
          <p:cNvSpPr txBox="1"/>
          <p:nvPr/>
        </p:nvSpPr>
        <p:spPr>
          <a:xfrm>
            <a:off x="2286000" y="381000"/>
            <a:ext cx="3810000" cy="215444"/>
          </a:xfrm>
          <a:prstGeom prst="rect">
            <a:avLst/>
          </a:prstGeom>
          <a:noFill/>
        </p:spPr>
        <p:txBody>
          <a:bodyPr vert="horz" rtlCol="0">
            <a:spAutoFit/>
          </a:bodyPr>
          <a:lstStyle/>
          <a:p>
            <a:r>
              <a:rPr lang="pt-BR" sz="800">
                <a:solidFill>
                  <a:srgbClr val="000000"/>
                </a:solidFill>
                <a:latin typeface="Arial" panose="020B0604020202020204" pitchFamily="34" charset="0"/>
              </a:rPr>
              <a:t>&lt;*s*o*u*r*c*e*&gt;*1*2*6*0*c*1*-*3*-*5*&lt;*/*s*o*u*r*c*e*&gt;</a:t>
            </a:r>
            <a:endParaRPr lang="en-US" sz="800" dirty="0">
              <a:solidFill>
                <a:srgbClr val="000000"/>
              </a:solidFill>
              <a:latin typeface="Arial" panose="020B0604020202020204" pitchFamily="34" charset="0"/>
            </a:endParaRPr>
          </a:p>
        </p:txBody>
      </p:sp>
      <p:sp>
        <p:nvSpPr>
          <p:cNvPr id="2" name="Slide Image Placeholder 1"/>
          <p:cNvSpPr>
            <a:spLocks noGrp="1" noRot="1" noChangeAspect="1"/>
          </p:cNvSpPr>
          <p:nvPr>
            <p:ph type="sldImg"/>
          </p:nvPr>
        </p:nvSpPr>
        <p:spPr>
          <a:xfrm>
            <a:off x="1895475" y="215900"/>
            <a:ext cx="4833938" cy="3625850"/>
          </a:xfrm>
        </p:spPr>
      </p:sp>
      <p:sp>
        <p:nvSpPr>
          <p:cNvPr id="3" name="Notes Placeholder 2"/>
          <p:cNvSpPr>
            <a:spLocks noGrp="1"/>
          </p:cNvSpPr>
          <p:nvPr>
            <p:ph type="body" idx="1"/>
          </p:nvPr>
        </p:nvSpPr>
        <p:spPr>
          <a:xfrm>
            <a:off x="228600" y="3957638"/>
            <a:ext cx="6488113" cy="516760"/>
          </a:xfrm>
          <a:prstGeom prst="rect">
            <a:avLst/>
          </a:prstGeom>
        </p:spPr>
        <p:txBody>
          <a:bodyPr>
            <a:spAutoFit/>
          </a:bodyPr>
          <a:lstStyle/>
          <a:p>
            <a:r>
              <a:rPr lang="en-US" dirty="0"/>
              <a:t>Notice that all nodes of a Cassandra ring must use the same partition algorithm</a:t>
            </a:r>
          </a:p>
          <a:p>
            <a:r>
              <a:rPr lang="en-US" dirty="0"/>
              <a:t>You can't mix partitioners and you can't change partitioners once you have stored data.</a:t>
            </a:r>
          </a:p>
        </p:txBody>
      </p:sp>
    </p:spTree>
    <p:extLst>
      <p:ext uri="{BB962C8B-B14F-4D97-AF65-F5344CB8AC3E}">
        <p14:creationId xmlns:p14="http://schemas.microsoft.com/office/powerpoint/2010/main" val="3003040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r>
              <a:rPr lang="en-GB" dirty="0"/>
              <a:t>Stock levels – when do we commit </a:t>
            </a:r>
          </a:p>
          <a:p>
            <a:r>
              <a:rPr lang="en-GB" dirty="0"/>
              <a:t>	Don't want to loose</a:t>
            </a:r>
            <a:r>
              <a:rPr lang="en-GB" baseline="0" dirty="0"/>
              <a:t> a sale to an abandoned cart</a:t>
            </a:r>
          </a:p>
          <a:p>
            <a:r>
              <a:rPr lang="en-GB" baseline="0" dirty="0"/>
              <a:t>	Could apply a temporary lock</a:t>
            </a:r>
          </a:p>
          <a:p>
            <a:r>
              <a:rPr lang="en-GB" baseline="0" dirty="0"/>
              <a:t>		What about distributed systems</a:t>
            </a:r>
          </a:p>
          <a:p>
            <a:r>
              <a:rPr lang="en-GB" baseline="0" dirty="0"/>
              <a:t>		Which nodes get the lock?</a:t>
            </a:r>
          </a:p>
          <a:p>
            <a:r>
              <a:rPr lang="en-GB" baseline="0" dirty="0"/>
              <a:t>		What happens if the nodes can't communicate?</a:t>
            </a:r>
          </a:p>
          <a:p>
            <a:endParaRPr lang="en-US" dirty="0"/>
          </a:p>
        </p:txBody>
      </p:sp>
    </p:spTree>
    <p:extLst>
      <p:ext uri="{BB962C8B-B14F-4D97-AF65-F5344CB8AC3E}">
        <p14:creationId xmlns:p14="http://schemas.microsoft.com/office/powerpoint/2010/main" val="18503484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hidden="1"/>
          <p:cNvSpPr txBox="1"/>
          <p:nvPr/>
        </p:nvSpPr>
        <p:spPr>
          <a:xfrm>
            <a:off x="2286000" y="381000"/>
            <a:ext cx="3810000" cy="215444"/>
          </a:xfrm>
          <a:prstGeom prst="rect">
            <a:avLst/>
          </a:prstGeom>
          <a:noFill/>
        </p:spPr>
        <p:txBody>
          <a:bodyPr vert="horz" rtlCol="0">
            <a:spAutoFit/>
          </a:bodyPr>
          <a:lstStyle/>
          <a:p>
            <a:r>
              <a:rPr lang="pt-BR" sz="800">
                <a:solidFill>
                  <a:srgbClr val="000000"/>
                </a:solidFill>
                <a:latin typeface="Arial" panose="020B0604020202020204" pitchFamily="34" charset="0"/>
              </a:rPr>
              <a:t>&lt;*s*o*u*r*c*e*&gt;*1*2*6*0*c*1*-*3*-*7*&lt;*/*s*o*u*r*c*e*&gt;</a:t>
            </a:r>
            <a:endParaRPr lang="en-US" sz="800" dirty="0">
              <a:solidFill>
                <a:srgbClr val="000000"/>
              </a:solidFill>
              <a:latin typeface="Arial" panose="020B0604020202020204" pitchFamily="34" charset="0"/>
            </a:endParaRPr>
          </a:p>
        </p:txBody>
      </p:sp>
      <p:sp>
        <p:nvSpPr>
          <p:cNvPr id="2" name="Slide Image Placeholder 1"/>
          <p:cNvSpPr>
            <a:spLocks noGrp="1" noRot="1" noChangeAspect="1"/>
          </p:cNvSpPr>
          <p:nvPr>
            <p:ph type="sldImg"/>
          </p:nvPr>
        </p:nvSpPr>
        <p:spPr>
          <a:xfrm>
            <a:off x="1895475" y="215900"/>
            <a:ext cx="4833938" cy="3625850"/>
          </a:xfrm>
        </p:spPr>
      </p:sp>
      <p:sp>
        <p:nvSpPr>
          <p:cNvPr id="3" name="Notes Placeholder 2"/>
          <p:cNvSpPr>
            <a:spLocks noGrp="1"/>
          </p:cNvSpPr>
          <p:nvPr>
            <p:ph type="body" idx="1"/>
          </p:nvPr>
        </p:nvSpPr>
        <p:spPr>
          <a:xfrm>
            <a:off x="228600" y="3957638"/>
            <a:ext cx="6488113" cy="1225550"/>
          </a:xfrm>
          <a:prstGeom prst="rect">
            <a:avLst/>
          </a:prstGeom>
        </p:spPr>
        <p:txBody>
          <a:bodyPr/>
          <a:lstStyle/>
          <a:p>
            <a:endParaRPr lang="en-US" dirty="0"/>
          </a:p>
        </p:txBody>
      </p:sp>
    </p:spTree>
    <p:extLst>
      <p:ext uri="{BB962C8B-B14F-4D97-AF65-F5344CB8AC3E}">
        <p14:creationId xmlns:p14="http://schemas.microsoft.com/office/powerpoint/2010/main" val="2360633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r>
              <a:rPr lang="en-GB" dirty="0"/>
              <a:t>Cassandra Exercise</a:t>
            </a:r>
          </a:p>
        </p:txBody>
      </p:sp>
    </p:spTree>
    <p:extLst>
      <p:ext uri="{BB962C8B-B14F-4D97-AF65-F5344CB8AC3E}">
        <p14:creationId xmlns:p14="http://schemas.microsoft.com/office/powerpoint/2010/main" val="42916760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r>
              <a:rPr lang="en-GB" dirty="0"/>
              <a:t>Use the Neo4J online demo</a:t>
            </a:r>
            <a:endParaRPr lang="en-US" dirty="0"/>
          </a:p>
        </p:txBody>
      </p:sp>
    </p:spTree>
    <p:extLst>
      <p:ext uri="{BB962C8B-B14F-4D97-AF65-F5344CB8AC3E}">
        <p14:creationId xmlns:p14="http://schemas.microsoft.com/office/powerpoint/2010/main" val="12317984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r>
              <a:rPr lang="en-GB" dirty="0"/>
              <a:t>If we are ahead of schedule then get them to incorporate one of the DB's into a service solution</a:t>
            </a:r>
            <a:endParaRPr lang="en-US" dirty="0"/>
          </a:p>
        </p:txBody>
      </p:sp>
    </p:spTree>
    <p:extLst>
      <p:ext uri="{BB962C8B-B14F-4D97-AF65-F5344CB8AC3E}">
        <p14:creationId xmlns:p14="http://schemas.microsoft.com/office/powerpoint/2010/main" val="13013128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endParaRPr lang="en-US" dirty="0"/>
          </a:p>
        </p:txBody>
      </p:sp>
    </p:spTree>
    <p:extLst>
      <p:ext uri="{BB962C8B-B14F-4D97-AF65-F5344CB8AC3E}">
        <p14:creationId xmlns:p14="http://schemas.microsoft.com/office/powerpoint/2010/main" val="25513158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i="0" kern="1200" dirty="0">
                <a:solidFill>
                  <a:schemeClr val="tx1"/>
                </a:solidFill>
                <a:effectLst/>
                <a:latin typeface="Arial" pitchFamily="34" charset="0"/>
                <a:ea typeface="+mn-ea"/>
                <a:cs typeface="Arial" pitchFamily="34" charset="0"/>
              </a:rPr>
              <a:t>Docker Compose EX</a:t>
            </a:r>
          </a:p>
          <a:p>
            <a:endParaRPr lang="en-GB" dirty="0"/>
          </a:p>
        </p:txBody>
      </p:sp>
    </p:spTree>
    <p:extLst>
      <p:ext uri="{BB962C8B-B14F-4D97-AF65-F5344CB8AC3E}">
        <p14:creationId xmlns:p14="http://schemas.microsoft.com/office/powerpoint/2010/main" val="10050310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rgbClr val="002060"/>
                </a:solidFill>
              </a:rPr>
              <a:t>This will be a live coding session on how to use the various types of reactive code available to us. This will include a mix of AWS Lambdas and AWS SNS to react to, and notify of, several scenarios.</a:t>
            </a:r>
          </a:p>
          <a:p>
            <a:endParaRPr lang="en-GB" dirty="0"/>
          </a:p>
          <a:p>
            <a:r>
              <a:rPr lang="en-GB" dirty="0"/>
              <a:t>The plan:</a:t>
            </a:r>
          </a:p>
          <a:p>
            <a:r>
              <a:rPr lang="en-GB" dirty="0"/>
              <a:t>Create</a:t>
            </a:r>
            <a:r>
              <a:rPr lang="en-GB" baseline="0" dirty="0"/>
              <a:t> a simple Lambda</a:t>
            </a:r>
          </a:p>
          <a:p>
            <a:r>
              <a:rPr lang="en-GB" baseline="0" dirty="0"/>
              <a:t>Associate with a Gateway</a:t>
            </a:r>
          </a:p>
          <a:p>
            <a:r>
              <a:rPr lang="en-GB" baseline="0" dirty="0"/>
              <a:t>Invoke the gateway</a:t>
            </a:r>
          </a:p>
          <a:p>
            <a:r>
              <a:rPr lang="en-GB" baseline="0" dirty="0"/>
              <a:t>Examine the output</a:t>
            </a:r>
            <a:endParaRPr lang="en-US" dirty="0"/>
          </a:p>
        </p:txBody>
      </p:sp>
    </p:spTree>
    <p:extLst>
      <p:ext uri="{BB962C8B-B14F-4D97-AF65-F5344CB8AC3E}">
        <p14:creationId xmlns:p14="http://schemas.microsoft.com/office/powerpoint/2010/main" val="2245878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endParaRPr lang="en-GB" dirty="0"/>
          </a:p>
        </p:txBody>
      </p:sp>
      <p:sp>
        <p:nvSpPr>
          <p:cNvPr id="4" name="Footer Placeholder 3"/>
          <p:cNvSpPr>
            <a:spLocks noGrp="1"/>
          </p:cNvSpPr>
          <p:nvPr>
            <p:ph type="ftr" sz="quarter" idx="10"/>
          </p:nvPr>
        </p:nvSpPr>
        <p:spPr>
          <a:xfrm>
            <a:off x="46215" y="9548630"/>
            <a:ext cx="3077739" cy="511651"/>
          </a:xfrm>
          <a:prstGeom prst="rect">
            <a:avLst/>
          </a:prstGeom>
        </p:spPr>
        <p:txBody>
          <a:bodyPr/>
          <a:lstStyle/>
          <a:p>
            <a:r>
              <a:rPr lang="en-US" dirty="0"/>
              <a:t>ITIL Foundation v3.0</a:t>
            </a:r>
          </a:p>
        </p:txBody>
      </p:sp>
      <p:sp>
        <p:nvSpPr>
          <p:cNvPr id="5" name="Slide Number Placeholder 4"/>
          <p:cNvSpPr>
            <a:spLocks noGrp="1"/>
          </p:cNvSpPr>
          <p:nvPr>
            <p:ph type="sldNum" sz="quarter" idx="11"/>
          </p:nvPr>
        </p:nvSpPr>
        <p:spPr>
          <a:xfrm>
            <a:off x="2962352" y="9548630"/>
            <a:ext cx="1118624" cy="511651"/>
          </a:xfrm>
          <a:prstGeom prst="rect">
            <a:avLst/>
          </a:prstGeom>
        </p:spPr>
        <p:txBody>
          <a:bodyPr/>
          <a:lstStyle/>
          <a:p>
            <a:fld id="{75693FD4-8F83-4EF7-AC3F-0DC0388986B0}" type="slidenum">
              <a:rPr lang="en-US" smtClean="0"/>
              <a:pPr/>
              <a:t>23</a:t>
            </a:fld>
            <a:endParaRPr lang="en-US" dirty="0"/>
          </a:p>
        </p:txBody>
      </p:sp>
    </p:spTree>
    <p:extLst>
      <p:ext uri="{BB962C8B-B14F-4D97-AF65-F5344CB8AC3E}">
        <p14:creationId xmlns:p14="http://schemas.microsoft.com/office/powerpoint/2010/main" val="1077567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endParaRPr lang="en-US" dirty="0"/>
          </a:p>
        </p:txBody>
      </p:sp>
    </p:spTree>
    <p:extLst>
      <p:ext uri="{BB962C8B-B14F-4D97-AF65-F5344CB8AC3E}">
        <p14:creationId xmlns:p14="http://schemas.microsoft.com/office/powerpoint/2010/main" val="2011031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endParaRPr lang="en-US" dirty="0"/>
          </a:p>
        </p:txBody>
      </p:sp>
    </p:spTree>
    <p:extLst>
      <p:ext uri="{BB962C8B-B14F-4D97-AF65-F5344CB8AC3E}">
        <p14:creationId xmlns:p14="http://schemas.microsoft.com/office/powerpoint/2010/main" val="291891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3"/>
          <p:cNvSpPr>
            <a:spLocks noGrp="1" noChangeArrowheads="1"/>
          </p:cNvSpPr>
          <p:nvPr>
            <p:ph type="body" idx="1"/>
          </p:nvPr>
        </p:nvSpPr>
        <p:spPr>
          <a:xfrm>
            <a:off x="941114" y="5377754"/>
            <a:ext cx="5220247" cy="4087794"/>
          </a:xfrm>
          <a:prstGeom prst="rect">
            <a:avLst/>
          </a:prstGeom>
        </p:spPr>
        <p:txBody>
          <a:bodyPr lIns="99057" tIns="49528" rIns="99057" bIns="49528"/>
          <a:lstStyle/>
          <a:p>
            <a:r>
              <a:rPr lang="en-US" dirty="0"/>
              <a:t> </a:t>
            </a:r>
          </a:p>
          <a:p>
            <a:endParaRPr lang="en-US" dirty="0"/>
          </a:p>
        </p:txBody>
      </p:sp>
      <p:sp>
        <p:nvSpPr>
          <p:cNvPr id="5" name="Slide Number Placeholder 4"/>
          <p:cNvSpPr>
            <a:spLocks noGrp="1"/>
          </p:cNvSpPr>
          <p:nvPr>
            <p:ph type="sldNum" sz="quarter" idx="11"/>
          </p:nvPr>
        </p:nvSpPr>
        <p:spPr>
          <a:xfrm>
            <a:off x="2962352" y="9548630"/>
            <a:ext cx="1118624" cy="511651"/>
          </a:xfrm>
          <a:prstGeom prst="rect">
            <a:avLst/>
          </a:prstGeom>
        </p:spPr>
        <p:txBody>
          <a:bodyPr/>
          <a:lstStyle/>
          <a:p>
            <a:fld id="{75693FD4-8F83-4EF7-AC3F-0DC0388986B0}" type="slidenum">
              <a:rPr lang="en-US" smtClean="0"/>
              <a:pPr/>
              <a:t>27</a:t>
            </a:fld>
            <a:endParaRPr lang="en-US" dirty="0"/>
          </a:p>
        </p:txBody>
      </p:sp>
      <p:sp>
        <p:nvSpPr>
          <p:cNvPr id="3" name="Footer Placeholder 2"/>
          <p:cNvSpPr>
            <a:spLocks noGrp="1"/>
          </p:cNvSpPr>
          <p:nvPr>
            <p:ph type="ftr" sz="quarter" idx="12"/>
          </p:nvPr>
        </p:nvSpPr>
        <p:spPr>
          <a:xfrm>
            <a:off x="46215" y="9548630"/>
            <a:ext cx="3077739" cy="511651"/>
          </a:xfrm>
          <a:prstGeom prst="rect">
            <a:avLst/>
          </a:prstGeom>
        </p:spPr>
        <p:txBody>
          <a:bodyPr/>
          <a:lstStyle/>
          <a:p>
            <a:r>
              <a:rPr lang="en-US" dirty="0"/>
              <a:t>ITIL Foundation v3.0</a:t>
            </a:r>
          </a:p>
        </p:txBody>
      </p:sp>
      <p:sp>
        <p:nvSpPr>
          <p:cNvPr id="7" name="Slide Image Placeholder 6"/>
          <p:cNvSpPr>
            <a:spLocks noGrp="1" noRot="1" noChangeAspect="1"/>
          </p:cNvSpPr>
          <p:nvPr>
            <p:ph type="sldImg"/>
          </p:nvPr>
        </p:nvSpPr>
        <p:spPr>
          <a:xfrm>
            <a:off x="703263" y="684213"/>
            <a:ext cx="5695950" cy="4273550"/>
          </a:xfrm>
        </p:spPr>
      </p:sp>
    </p:spTree>
    <p:extLst>
      <p:ext uri="{BB962C8B-B14F-4D97-AF65-F5344CB8AC3E}">
        <p14:creationId xmlns:p14="http://schemas.microsoft.com/office/powerpoint/2010/main" val="3667561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613" y="4924425"/>
            <a:ext cx="5683250" cy="4029075"/>
          </a:xfrm>
          <a:prstGeom prst="rect">
            <a:avLst/>
          </a:prstGeom>
        </p:spPr>
        <p:txBody>
          <a:bodyPr/>
          <a:lstStyle/>
          <a:p>
            <a:endParaRPr lang="en-US" dirty="0"/>
          </a:p>
        </p:txBody>
      </p:sp>
      <p:sp>
        <p:nvSpPr>
          <p:cNvPr id="4" name="Footer Placeholder 3"/>
          <p:cNvSpPr>
            <a:spLocks noGrp="1"/>
          </p:cNvSpPr>
          <p:nvPr>
            <p:ph type="ftr" sz="quarter" idx="10"/>
          </p:nvPr>
        </p:nvSpPr>
        <p:spPr>
          <a:xfrm>
            <a:off x="46215" y="9548630"/>
            <a:ext cx="3077739" cy="511651"/>
          </a:xfrm>
          <a:prstGeom prst="rect">
            <a:avLst/>
          </a:prstGeom>
        </p:spPr>
        <p:txBody>
          <a:bodyPr/>
          <a:lstStyle/>
          <a:p>
            <a:r>
              <a:rPr lang="en-US" dirty="0"/>
              <a:t>ITIL Foundation v3.0</a:t>
            </a:r>
          </a:p>
        </p:txBody>
      </p:sp>
      <p:sp>
        <p:nvSpPr>
          <p:cNvPr id="5" name="Slide Number Placeholder 4"/>
          <p:cNvSpPr>
            <a:spLocks noGrp="1"/>
          </p:cNvSpPr>
          <p:nvPr>
            <p:ph type="sldNum" sz="quarter" idx="11"/>
          </p:nvPr>
        </p:nvSpPr>
        <p:spPr>
          <a:xfrm>
            <a:off x="2962352" y="9548630"/>
            <a:ext cx="1118624" cy="511651"/>
          </a:xfrm>
          <a:prstGeom prst="rect">
            <a:avLst/>
          </a:prstGeom>
        </p:spPr>
        <p:txBody>
          <a:bodyPr/>
          <a:lstStyle/>
          <a:p>
            <a:fld id="{75693FD4-8F83-4EF7-AC3F-0DC0388986B0}" type="slidenum">
              <a:rPr lang="en-US" smtClean="0"/>
              <a:pPr/>
              <a:t>35</a:t>
            </a:fld>
            <a:endParaRPr lang="en-US" dirty="0"/>
          </a:p>
        </p:txBody>
      </p:sp>
    </p:spTree>
    <p:extLst>
      <p:ext uri="{BB962C8B-B14F-4D97-AF65-F5344CB8AC3E}">
        <p14:creationId xmlns:p14="http://schemas.microsoft.com/office/powerpoint/2010/main" val="3342540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genda Slide">
    <p:spTree>
      <p:nvGrpSpPr>
        <p:cNvPr id="1" name=""/>
        <p:cNvGrpSpPr/>
        <p:nvPr/>
      </p:nvGrpSpPr>
      <p:grpSpPr>
        <a:xfrm>
          <a:off x="0" y="0"/>
          <a:ext cx="0" cy="0"/>
          <a:chOff x="0" y="0"/>
          <a:chExt cx="0" cy="0"/>
        </a:xfrm>
      </p:grpSpPr>
      <p:sp>
        <p:nvSpPr>
          <p:cNvPr id="3" name="Title 1"/>
          <p:cNvSpPr txBox="1">
            <a:spLocks/>
          </p:cNvSpPr>
          <p:nvPr/>
        </p:nvSpPr>
        <p:spPr>
          <a:xfrm>
            <a:off x="442913" y="5562600"/>
            <a:ext cx="8229600" cy="685800"/>
          </a:xfrm>
          <a:prstGeom prst="rect">
            <a:avLst/>
          </a:prstGeom>
        </p:spPr>
        <p:txBody>
          <a:bodyPr anchor="ctr">
            <a:normAutofit/>
          </a:bodyPr>
          <a:lstStyle>
            <a:lvl1pPr algn="ctr" defTabSz="914400" rtl="0" eaLnBrk="1" latinLnBrk="0" hangingPunct="1">
              <a:spcBef>
                <a:spcPct val="0"/>
              </a:spcBef>
              <a:buNone/>
              <a:defRPr sz="4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fontAlgn="auto">
              <a:spcAft>
                <a:spcPts val="0"/>
              </a:spcAft>
              <a:defRPr/>
            </a:pPr>
            <a:endParaRPr lang="en-US" sz="2800" i="1" dirty="0"/>
          </a:p>
        </p:txBody>
      </p:sp>
      <p:sp>
        <p:nvSpPr>
          <p:cNvPr id="2" name="Title 1"/>
          <p:cNvSpPr>
            <a:spLocks noGrp="1"/>
          </p:cNvSpPr>
          <p:nvPr>
            <p:ph type="title" hasCustomPrompt="1"/>
          </p:nvPr>
        </p:nvSpPr>
        <p:spPr/>
        <p:txBody>
          <a:bodyPr/>
          <a:lstStyle>
            <a:lvl1pPr>
              <a:defRPr baseline="0">
                <a:solidFill>
                  <a:srgbClr val="002060"/>
                </a:solidFill>
              </a:defRPr>
            </a:lvl1pPr>
          </a:lstStyle>
          <a:p>
            <a:r>
              <a:rPr lang="en-US" dirty="0"/>
              <a:t>Click To Edit Master Title Style</a:t>
            </a:r>
          </a:p>
        </p:txBody>
      </p:sp>
      <p:sp>
        <p:nvSpPr>
          <p:cNvPr id="4" name="Slide Number Placeholder 5"/>
          <p:cNvSpPr>
            <a:spLocks noGrp="1"/>
          </p:cNvSpPr>
          <p:nvPr>
            <p:ph type="sldNum" sz="quarter" idx="4"/>
          </p:nvPr>
        </p:nvSpPr>
        <p:spPr>
          <a:xfrm>
            <a:off x="6019800" y="6356350"/>
            <a:ext cx="2667000" cy="365125"/>
          </a:xfrm>
          <a:prstGeom prst="rect">
            <a:avLst/>
          </a:prstGeom>
        </p:spPr>
        <p:txBody>
          <a:bodyPr vert="horz" lIns="91440" tIns="45720" rIns="91440" bIns="45720" rtlCol="0" anchor="t"/>
          <a:lstStyle>
            <a:lvl1pPr algn="r" fontAlgn="auto">
              <a:spcBef>
                <a:spcPts val="0"/>
              </a:spcBef>
              <a:spcAft>
                <a:spcPts val="0"/>
              </a:spcAft>
              <a:defRPr sz="1200" b="1">
                <a:solidFill>
                  <a:srgbClr val="002060"/>
                </a:solidFill>
                <a:latin typeface="+mn-lt"/>
                <a:cs typeface="+mn-cs"/>
              </a:defRPr>
            </a:lvl1pPr>
          </a:lstStyle>
          <a:p>
            <a:fld id="{33D6E5A2-EC83-451F-A719-9AC1370DD5CF}" type="slidenum">
              <a:rPr lang="en-US" smtClean="0"/>
              <a:pPr/>
              <a:t>‹#›</a:t>
            </a:fld>
            <a:endParaRPr lang="en-US" dirty="0"/>
          </a:p>
        </p:txBody>
      </p:sp>
      <p:sp>
        <p:nvSpPr>
          <p:cNvPr id="5" name="Footer Placeholder 7"/>
          <p:cNvSpPr>
            <a:spLocks noGrp="1"/>
          </p:cNvSpPr>
          <p:nvPr>
            <p:ph type="ftr" sz="quarter" idx="3"/>
          </p:nvPr>
        </p:nvSpPr>
        <p:spPr>
          <a:xfrm>
            <a:off x="1081121" y="6400800"/>
            <a:ext cx="4786279" cy="365125"/>
          </a:xfrm>
          <a:prstGeom prst="rect">
            <a:avLst/>
          </a:prstGeom>
        </p:spPr>
        <p:txBody>
          <a:bodyPr vert="horz" lIns="91440" tIns="45720" rIns="91440" bIns="45720" rtlCol="0" anchor="ctr"/>
          <a:lstStyle>
            <a:lvl1pPr algn="ctr">
              <a:defRPr sz="1200">
                <a:solidFill>
                  <a:srgbClr val="002060"/>
                </a:solidFill>
              </a:defRPr>
            </a:lvl1pPr>
          </a:lstStyle>
          <a:p>
            <a:pPr algn="l"/>
            <a:r>
              <a:rPr lang="en-GB" b="1" dirty="0"/>
              <a:t>Copyright KPL KnowledgeSolutions Ltd – All rights reserved</a:t>
            </a:r>
          </a:p>
          <a:p>
            <a:endParaRPr lang="en-GB" dirty="0"/>
          </a:p>
        </p:txBody>
      </p:sp>
    </p:spTree>
    <p:extLst>
      <p:ext uri="{BB962C8B-B14F-4D97-AF65-F5344CB8AC3E}">
        <p14:creationId xmlns:p14="http://schemas.microsoft.com/office/powerpoint/2010/main" val="3154506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lternate Session Slide (No Sub-Session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1000" y="990600"/>
            <a:ext cx="4040188"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1000" y="1630362"/>
            <a:ext cx="4040188" cy="45418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568825" y="990600"/>
            <a:ext cx="4041775"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568825" y="1630362"/>
            <a:ext cx="4041775" cy="45418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p:cNvSpPr>
            <a:spLocks noGrp="1"/>
          </p:cNvSpPr>
          <p:nvPr>
            <p:ph type="title"/>
          </p:nvPr>
        </p:nvSpPr>
        <p:spPr>
          <a:xfrm>
            <a:off x="365760" y="274638"/>
            <a:ext cx="8321040" cy="563562"/>
          </a:xfrm>
        </p:spPr>
        <p:txBody>
          <a:bodyPr/>
          <a:lstStyle>
            <a:lvl1pPr>
              <a:defRPr/>
            </a:lvl1pPr>
          </a:lstStyle>
          <a:p>
            <a:r>
              <a:rPr lang="en-US"/>
              <a:t>Click to edit Master title style</a:t>
            </a:r>
            <a:endParaRPr lang="en-US" dirty="0"/>
          </a:p>
        </p:txBody>
      </p:sp>
      <p:sp>
        <p:nvSpPr>
          <p:cNvPr id="7" name="Slide Number Placeholder 5"/>
          <p:cNvSpPr>
            <a:spLocks noGrp="1"/>
          </p:cNvSpPr>
          <p:nvPr>
            <p:ph type="sldNum" sz="quarter" idx="10"/>
          </p:nvPr>
        </p:nvSpPr>
        <p:spPr>
          <a:xfrm>
            <a:off x="6019800" y="6356350"/>
            <a:ext cx="2667000" cy="365125"/>
          </a:xfrm>
          <a:prstGeom prst="rect">
            <a:avLst/>
          </a:prstGeom>
        </p:spPr>
        <p:txBody>
          <a:bodyPr vert="horz" lIns="91440" tIns="45720" rIns="91440" bIns="45720" rtlCol="0" anchor="t"/>
          <a:lstStyle>
            <a:lvl1pPr algn="r" fontAlgn="auto">
              <a:spcBef>
                <a:spcPts val="0"/>
              </a:spcBef>
              <a:spcAft>
                <a:spcPts val="0"/>
              </a:spcAft>
              <a:defRPr sz="1200" b="1">
                <a:solidFill>
                  <a:srgbClr val="002060"/>
                </a:solidFill>
                <a:latin typeface="+mn-lt"/>
                <a:cs typeface="+mn-cs"/>
              </a:defRPr>
            </a:lvl1pPr>
          </a:lstStyle>
          <a:p>
            <a:fld id="{33D6E5A2-EC83-451F-A719-9AC1370DD5CF}" type="slidenum">
              <a:rPr lang="en-US" smtClean="0"/>
              <a:pPr/>
              <a:t>‹#›</a:t>
            </a:fld>
            <a:endParaRPr lang="en-US" dirty="0"/>
          </a:p>
        </p:txBody>
      </p:sp>
      <p:sp>
        <p:nvSpPr>
          <p:cNvPr id="8" name="Footer Placeholder 7"/>
          <p:cNvSpPr>
            <a:spLocks noGrp="1"/>
          </p:cNvSpPr>
          <p:nvPr>
            <p:ph type="ftr" sz="quarter" idx="11"/>
          </p:nvPr>
        </p:nvSpPr>
        <p:spPr>
          <a:xfrm>
            <a:off x="1081121" y="6400800"/>
            <a:ext cx="4786279" cy="365125"/>
          </a:xfrm>
          <a:prstGeom prst="rect">
            <a:avLst/>
          </a:prstGeom>
        </p:spPr>
        <p:txBody>
          <a:bodyPr vert="horz" lIns="91440" tIns="45720" rIns="91440" bIns="45720" rtlCol="0" anchor="ctr"/>
          <a:lstStyle>
            <a:lvl1pPr algn="ctr">
              <a:defRPr sz="1200">
                <a:solidFill>
                  <a:srgbClr val="002060"/>
                </a:solidFill>
              </a:defRPr>
            </a:lvl1pPr>
          </a:lstStyle>
          <a:p>
            <a:pPr algn="l"/>
            <a:r>
              <a:rPr lang="en-GB" b="1" dirty="0"/>
              <a:t>Copyright KPL KnowledgeSolutions Ltd – All rights reserved</a:t>
            </a:r>
          </a:p>
          <a:p>
            <a:endParaRPr lang="en-GB" dirty="0"/>
          </a:p>
        </p:txBody>
      </p:sp>
    </p:spTree>
    <p:extLst>
      <p:ext uri="{BB962C8B-B14F-4D97-AF65-F5344CB8AC3E}">
        <p14:creationId xmlns:p14="http://schemas.microsoft.com/office/powerpoint/2010/main" val="14583298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6019800" y="6356350"/>
            <a:ext cx="2667000" cy="365125"/>
          </a:xfrm>
          <a:prstGeom prst="rect">
            <a:avLst/>
          </a:prstGeom>
        </p:spPr>
        <p:txBody>
          <a:bodyPr vert="horz" lIns="91440" tIns="45720" rIns="91440" bIns="45720" rtlCol="0" anchor="t"/>
          <a:lstStyle>
            <a:lvl1pPr algn="r" fontAlgn="auto">
              <a:spcBef>
                <a:spcPts val="0"/>
              </a:spcBef>
              <a:spcAft>
                <a:spcPts val="0"/>
              </a:spcAft>
              <a:defRPr sz="1200" b="1">
                <a:solidFill>
                  <a:srgbClr val="002060"/>
                </a:solidFill>
                <a:latin typeface="+mn-lt"/>
                <a:cs typeface="+mn-cs"/>
              </a:defRPr>
            </a:lvl1pPr>
          </a:lstStyle>
          <a:p>
            <a:fld id="{33D6E5A2-EC83-451F-A719-9AC1370DD5CF}" type="slidenum">
              <a:rPr lang="en-US" smtClean="0"/>
              <a:pPr/>
              <a:t>‹#›</a:t>
            </a:fld>
            <a:endParaRPr lang="en-US" dirty="0"/>
          </a:p>
        </p:txBody>
      </p:sp>
      <p:sp>
        <p:nvSpPr>
          <p:cNvPr id="3" name="Footer Placeholder 7"/>
          <p:cNvSpPr>
            <a:spLocks noGrp="1"/>
          </p:cNvSpPr>
          <p:nvPr>
            <p:ph type="ftr" sz="quarter" idx="3"/>
          </p:nvPr>
        </p:nvSpPr>
        <p:spPr>
          <a:xfrm>
            <a:off x="1081121" y="6400800"/>
            <a:ext cx="4786279" cy="365125"/>
          </a:xfrm>
          <a:prstGeom prst="rect">
            <a:avLst/>
          </a:prstGeom>
        </p:spPr>
        <p:txBody>
          <a:bodyPr vert="horz" lIns="91440" tIns="45720" rIns="91440" bIns="45720" rtlCol="0" anchor="ctr"/>
          <a:lstStyle>
            <a:lvl1pPr algn="ctr">
              <a:defRPr sz="1200">
                <a:solidFill>
                  <a:srgbClr val="002060"/>
                </a:solidFill>
              </a:defRPr>
            </a:lvl1pPr>
          </a:lstStyle>
          <a:p>
            <a:pPr algn="l"/>
            <a:r>
              <a:rPr lang="en-GB" b="1" dirty="0"/>
              <a:t>Copyright KPL KnowledgeSolutions Ltd – All rights reserved</a:t>
            </a:r>
          </a:p>
          <a:p>
            <a:endParaRPr lang="en-GB" dirty="0"/>
          </a:p>
        </p:txBody>
      </p:sp>
    </p:spTree>
    <p:extLst>
      <p:ext uri="{BB962C8B-B14F-4D97-AF65-F5344CB8AC3E}">
        <p14:creationId xmlns:p14="http://schemas.microsoft.com/office/powerpoint/2010/main" val="1592723039"/>
      </p:ext>
    </p:extLst>
  </p:cSld>
  <p:clrMapOvr>
    <a:masterClrMapping/>
  </p:clrMapOvr>
  <p:transition spd="slow">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8" y="12700"/>
            <a:ext cx="9174163" cy="683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rgbClr val="0070C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CA" dirty="0"/>
          </a:p>
        </p:txBody>
      </p:sp>
      <p:pic>
        <p:nvPicPr>
          <p:cNvPr id="6" name="Picture 7" descr="C:\Users\pdillonp\Documents\Courses Non-LTI + Potential Courses\KPL Stuff\@Graphics\Logo.png"/>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381000" y="5978208"/>
            <a:ext cx="700121" cy="696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945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2000"/>
          </a:xfrm>
        </p:spPr>
        <p:txBody>
          <a:bodyPr/>
          <a:lstStyle/>
          <a:p>
            <a:r>
              <a:rPr lang="en-US"/>
              <a:t>Click to edit Master title style</a:t>
            </a:r>
            <a:endParaRPr lang="en-US" dirty="0"/>
          </a:p>
        </p:txBody>
      </p:sp>
      <p:sp>
        <p:nvSpPr>
          <p:cNvPr id="3" name="Content Placeholder 2"/>
          <p:cNvSpPr>
            <a:spLocks noGrp="1"/>
          </p:cNvSpPr>
          <p:nvPr>
            <p:ph idx="1"/>
          </p:nvPr>
        </p:nvSpPr>
        <p:spPr>
          <a:xfrm>
            <a:off x="457200" y="1124744"/>
            <a:ext cx="8229600" cy="5199856"/>
          </a:xfrm>
        </p:spPr>
        <p:txBody>
          <a:bodyPr/>
          <a:lstStyle>
            <a:lvl1pPr>
              <a:defRPr>
                <a:solidFill>
                  <a:srgbClr val="000000"/>
                </a:solidFill>
              </a:defRPr>
            </a:lvl1pPr>
            <a:lvl2pPr>
              <a:defRPr>
                <a:solidFill>
                  <a:srgbClr val="002060"/>
                </a:solidFill>
              </a:defRPr>
            </a:lvl2pPr>
            <a:lvl3pPr>
              <a:defRPr>
                <a:solidFill>
                  <a:srgbClr val="002060"/>
                </a:solidFill>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p:cNvSpPr>
            <a:spLocks noGrp="1"/>
          </p:cNvSpPr>
          <p:nvPr>
            <p:ph type="sldNum" sz="quarter" idx="11"/>
          </p:nvPr>
        </p:nvSpPr>
        <p:spPr/>
        <p:txBody>
          <a:bodyPr/>
          <a:lstStyle/>
          <a:p>
            <a:fld id="{33D6E5A2-EC83-451F-A719-9AC1370DD5CF}" type="slidenum">
              <a:rPr lang="en-US" smtClean="0"/>
              <a:pPr/>
              <a:t>‹#›</a:t>
            </a:fld>
            <a:endParaRPr lang="en-US" dirty="0"/>
          </a:p>
        </p:txBody>
      </p:sp>
      <p:sp>
        <p:nvSpPr>
          <p:cNvPr id="6" name="TextBox 5"/>
          <p:cNvSpPr txBox="1"/>
          <p:nvPr userDrawn="1"/>
        </p:nvSpPr>
        <p:spPr>
          <a:xfrm>
            <a:off x="1115616" y="6356350"/>
            <a:ext cx="6048672" cy="276999"/>
          </a:xfrm>
          <a:prstGeom prst="rect">
            <a:avLst/>
          </a:prstGeom>
          <a:noFill/>
        </p:spPr>
        <p:txBody>
          <a:bodyPr wrap="square" rtlCol="0">
            <a:spAutoFit/>
          </a:bodyPr>
          <a:lstStyle/>
          <a:p>
            <a:r>
              <a:rPr lang="en-GB" sz="1200" b="1" dirty="0">
                <a:solidFill>
                  <a:srgbClr val="002060"/>
                </a:solidFill>
              </a:rPr>
              <a:t>Copyright KPL KnowledgeSolutions Ltd – All rights reserved</a:t>
            </a:r>
          </a:p>
        </p:txBody>
      </p:sp>
    </p:spTree>
  </p:cSld>
  <p:clrMapOvr>
    <a:masterClrMapping/>
  </p:clrMapOvr>
  <p:transition spd="slow">
    <p:wipe di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Section_End">
    <p:spTree>
      <p:nvGrpSpPr>
        <p:cNvPr id="1" name=""/>
        <p:cNvGrpSpPr/>
        <p:nvPr/>
      </p:nvGrpSpPr>
      <p:grpSpPr>
        <a:xfrm>
          <a:off x="0" y="0"/>
          <a:ext cx="0" cy="0"/>
          <a:chOff x="0" y="0"/>
          <a:chExt cx="0" cy="0"/>
        </a:xfrm>
      </p:grpSpPr>
      <p:sp>
        <p:nvSpPr>
          <p:cNvPr id="5" name="Title 1"/>
          <p:cNvSpPr txBox="1">
            <a:spLocks/>
          </p:cNvSpPr>
          <p:nvPr/>
        </p:nvSpPr>
        <p:spPr>
          <a:xfrm>
            <a:off x="442913" y="5562600"/>
            <a:ext cx="8229600" cy="685800"/>
          </a:xfrm>
          <a:prstGeom prst="rect">
            <a:avLst/>
          </a:prstGeom>
        </p:spPr>
        <p:txBody>
          <a:bodyPr anchor="ctr">
            <a:normAutofit/>
          </a:bodyPr>
          <a:lstStyle>
            <a:lvl1pPr algn="ctr" defTabSz="914400" rtl="0" eaLnBrk="1" latinLnBrk="0" hangingPunct="1">
              <a:spcBef>
                <a:spcPct val="0"/>
              </a:spcBef>
              <a:buNone/>
              <a:defRPr sz="4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800" b="0" i="1" u="none" strike="noStrike" kern="1200" cap="none" spc="0" normalizeH="0" baseline="0" noProof="0" dirty="0">
              <a:ln>
                <a:noFill/>
              </a:ln>
              <a:solidFill>
                <a:srgbClr val="629DD1"/>
              </a:solidFill>
              <a:effectLst/>
              <a:uLnTx/>
              <a:uFillTx/>
              <a:latin typeface="Tahoma"/>
              <a:ea typeface="+mj-ea"/>
              <a:cs typeface="+mj-cs"/>
            </a:endParaRPr>
          </a:p>
        </p:txBody>
      </p:sp>
      <p:sp>
        <p:nvSpPr>
          <p:cNvPr id="4" name="Rectangle 3"/>
          <p:cNvSpPr/>
          <p:nvPr userDrawn="1"/>
        </p:nvSpPr>
        <p:spPr>
          <a:xfrm>
            <a:off x="1095563" y="6237312"/>
            <a:ext cx="7704856" cy="216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a:ea typeface="+mn-ea"/>
                <a:cs typeface="+mn-cs"/>
              </a:rPr>
              <a:t>1</a:t>
            </a:r>
          </a:p>
        </p:txBody>
      </p:sp>
      <p:pic>
        <p:nvPicPr>
          <p:cNvPr id="9"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050" y="7938"/>
            <a:ext cx="9183688" cy="684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a:spLocks noGrp="1"/>
          </p:cNvSpPr>
          <p:nvPr>
            <p:ph type="title" hasCustomPrompt="1"/>
          </p:nvPr>
        </p:nvSpPr>
        <p:spPr>
          <a:xfrm>
            <a:off x="139005" y="2060848"/>
            <a:ext cx="8867578" cy="1612404"/>
          </a:xfrm>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28295881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Double_Line_Heading Slide">
    <p:spTree>
      <p:nvGrpSpPr>
        <p:cNvPr id="1" name=""/>
        <p:cNvGrpSpPr/>
        <p:nvPr/>
      </p:nvGrpSpPr>
      <p:grpSpPr>
        <a:xfrm>
          <a:off x="0" y="0"/>
          <a:ext cx="0" cy="0"/>
          <a:chOff x="0" y="0"/>
          <a:chExt cx="0" cy="0"/>
        </a:xfrm>
      </p:grpSpPr>
      <p:sp>
        <p:nvSpPr>
          <p:cNvPr id="5" name="Title 1"/>
          <p:cNvSpPr txBox="1">
            <a:spLocks/>
          </p:cNvSpPr>
          <p:nvPr/>
        </p:nvSpPr>
        <p:spPr>
          <a:xfrm>
            <a:off x="442913" y="5562600"/>
            <a:ext cx="8229600" cy="685800"/>
          </a:xfrm>
          <a:prstGeom prst="rect">
            <a:avLst/>
          </a:prstGeom>
        </p:spPr>
        <p:txBody>
          <a:bodyPr anchor="ctr">
            <a:normAutofit/>
          </a:bodyPr>
          <a:lstStyle>
            <a:lvl1pPr algn="ctr" defTabSz="914400" rtl="0" eaLnBrk="1" latinLnBrk="0" hangingPunct="1">
              <a:spcBef>
                <a:spcPct val="0"/>
              </a:spcBef>
              <a:buNone/>
              <a:defRPr sz="4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fontAlgn="auto">
              <a:spcAft>
                <a:spcPts val="0"/>
              </a:spcAft>
              <a:defRPr/>
            </a:pPr>
            <a:endParaRPr lang="en-US" sz="2800" i="1" dirty="0"/>
          </a:p>
        </p:txBody>
      </p:sp>
      <p:sp>
        <p:nvSpPr>
          <p:cNvPr id="2" name="Title 1"/>
          <p:cNvSpPr>
            <a:spLocks noGrp="1"/>
          </p:cNvSpPr>
          <p:nvPr>
            <p:ph type="title" hasCustomPrompt="1"/>
          </p:nvPr>
        </p:nvSpPr>
        <p:spPr>
          <a:xfrm>
            <a:off x="457199" y="264247"/>
            <a:ext cx="8291513" cy="1152000"/>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600200"/>
            <a:ext cx="8229600" cy="45720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6019800" y="6356350"/>
            <a:ext cx="2667000" cy="365125"/>
          </a:xfrm>
          <a:prstGeom prst="rect">
            <a:avLst/>
          </a:prstGeom>
        </p:spPr>
        <p:txBody>
          <a:bodyPr vert="horz" lIns="91440" tIns="45720" rIns="91440" bIns="45720" rtlCol="0" anchor="t"/>
          <a:lstStyle>
            <a:lvl1pPr algn="r" fontAlgn="auto">
              <a:spcBef>
                <a:spcPts val="0"/>
              </a:spcBef>
              <a:spcAft>
                <a:spcPts val="0"/>
              </a:spcAft>
              <a:defRPr sz="1200" b="1">
                <a:solidFill>
                  <a:srgbClr val="002060"/>
                </a:solidFill>
                <a:latin typeface="+mn-lt"/>
                <a:cs typeface="+mn-cs"/>
              </a:defRPr>
            </a:lvl1pPr>
          </a:lstStyle>
          <a:p>
            <a:fld id="{33D6E5A2-EC83-451F-A719-9AC1370DD5CF}" type="slidenum">
              <a:rPr lang="en-US" smtClean="0"/>
              <a:pPr/>
              <a:t>‹#›</a:t>
            </a:fld>
            <a:endParaRPr lang="en-US" dirty="0"/>
          </a:p>
        </p:txBody>
      </p:sp>
      <p:sp>
        <p:nvSpPr>
          <p:cNvPr id="7" name="Footer Placeholder 7"/>
          <p:cNvSpPr>
            <a:spLocks noGrp="1"/>
          </p:cNvSpPr>
          <p:nvPr>
            <p:ph type="ftr" sz="quarter" idx="3"/>
          </p:nvPr>
        </p:nvSpPr>
        <p:spPr>
          <a:xfrm>
            <a:off x="1100372" y="6356153"/>
            <a:ext cx="4786279" cy="365125"/>
          </a:xfrm>
          <a:prstGeom prst="rect">
            <a:avLst/>
          </a:prstGeom>
        </p:spPr>
        <p:txBody>
          <a:bodyPr vert="horz" lIns="91440" tIns="45720" rIns="91440" bIns="45720" rtlCol="0" anchor="ctr"/>
          <a:lstStyle>
            <a:lvl1pPr algn="ctr">
              <a:defRPr sz="1200">
                <a:solidFill>
                  <a:srgbClr val="002060"/>
                </a:solidFill>
              </a:defRPr>
            </a:lvl1p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39215201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ession Slide">
    <p:spTree>
      <p:nvGrpSpPr>
        <p:cNvPr id="1" name=""/>
        <p:cNvGrpSpPr/>
        <p:nvPr/>
      </p:nvGrpSpPr>
      <p:grpSpPr>
        <a:xfrm>
          <a:off x="0" y="0"/>
          <a:ext cx="0" cy="0"/>
          <a:chOff x="0" y="0"/>
          <a:chExt cx="0" cy="0"/>
        </a:xfrm>
      </p:grpSpPr>
      <p:sp>
        <p:nvSpPr>
          <p:cNvPr id="5" name="Title 1"/>
          <p:cNvSpPr txBox="1">
            <a:spLocks/>
          </p:cNvSpPr>
          <p:nvPr/>
        </p:nvSpPr>
        <p:spPr>
          <a:xfrm>
            <a:off x="442913" y="5562600"/>
            <a:ext cx="8229600" cy="685800"/>
          </a:xfrm>
          <a:prstGeom prst="rect">
            <a:avLst/>
          </a:prstGeom>
        </p:spPr>
        <p:txBody>
          <a:bodyPr anchor="ctr">
            <a:normAutofit/>
          </a:bodyPr>
          <a:lstStyle>
            <a:lvl1pPr algn="ctr" defTabSz="914400" rtl="0" eaLnBrk="1" latinLnBrk="0" hangingPunct="1">
              <a:spcBef>
                <a:spcPct val="0"/>
              </a:spcBef>
              <a:buNone/>
              <a:defRPr sz="4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800" b="0" i="1" u="none" strike="noStrike" kern="1200" cap="none" spc="0" normalizeH="0" baseline="0" noProof="0" dirty="0">
              <a:ln>
                <a:noFill/>
              </a:ln>
              <a:solidFill>
                <a:srgbClr val="629DD1"/>
              </a:solidFill>
              <a:effectLst/>
              <a:uLnTx/>
              <a:uFillTx/>
              <a:latin typeface="Tahoma"/>
              <a:ea typeface="+mj-ea"/>
              <a:cs typeface="+mj-cs"/>
            </a:endParaRPr>
          </a:p>
        </p:txBody>
      </p:sp>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600200"/>
            <a:ext cx="8229600" cy="45720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0"/>
          </p:nvPr>
        </p:nvSpPr>
        <p:spPr>
          <a:xfrm>
            <a:off x="442913" y="990600"/>
            <a:ext cx="8229600" cy="457200"/>
          </a:xfrm>
        </p:spPr>
        <p:txBody>
          <a:bodyPr>
            <a:normAutofit/>
          </a:bodyPr>
          <a:lstStyle>
            <a:lvl1pPr marL="0" indent="0">
              <a:buNone/>
              <a:defRPr lang="en-US" sz="2800" i="1" dirty="0">
                <a:solidFill>
                  <a:srgbClr val="0070C0"/>
                </a:solidFill>
              </a:defRPr>
            </a:lvl1pPr>
          </a:lstStyle>
          <a:p>
            <a:pPr lvl="0"/>
            <a:r>
              <a:rPr lang="en-US"/>
              <a:t>Click to edit Master text styles</a:t>
            </a:r>
          </a:p>
        </p:txBody>
      </p:sp>
      <p:sp>
        <p:nvSpPr>
          <p:cNvPr id="6" name="Slide Number Placeholder 5"/>
          <p:cNvSpPr>
            <a:spLocks noGrp="1"/>
          </p:cNvSpPr>
          <p:nvPr>
            <p:ph type="sldNum" sz="quarter" idx="4"/>
          </p:nvPr>
        </p:nvSpPr>
        <p:spPr>
          <a:xfrm>
            <a:off x="6019800" y="6356350"/>
            <a:ext cx="2667000" cy="365125"/>
          </a:xfrm>
          <a:prstGeom prst="rect">
            <a:avLst/>
          </a:prstGeom>
        </p:spPr>
        <p:txBody>
          <a:bodyPr vert="horz" lIns="91440" tIns="45720" rIns="91440" bIns="45720" rtlCol="0" anchor="t"/>
          <a:lstStyle>
            <a:lvl1pPr algn="r" fontAlgn="auto">
              <a:spcBef>
                <a:spcPts val="0"/>
              </a:spcBef>
              <a:spcAft>
                <a:spcPts val="0"/>
              </a:spcAft>
              <a:defRPr sz="1200" b="1">
                <a:solidFill>
                  <a:srgbClr val="002060"/>
                </a:solidFill>
                <a:latin typeface="+mn-lt"/>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7" name="Footer Placeholder 7"/>
          <p:cNvSpPr>
            <a:spLocks noGrp="1"/>
          </p:cNvSpPr>
          <p:nvPr>
            <p:ph type="ftr" sz="quarter" idx="3"/>
          </p:nvPr>
        </p:nvSpPr>
        <p:spPr>
          <a:xfrm>
            <a:off x="1081121" y="6400800"/>
            <a:ext cx="4786279" cy="365125"/>
          </a:xfrm>
          <a:prstGeom prst="rect">
            <a:avLst/>
          </a:prstGeom>
        </p:spPr>
        <p:txBody>
          <a:bodyPr vert="horz" lIns="91440" tIns="45720" rIns="91440" bIns="45720" rtlCol="0" anchor="ctr"/>
          <a:lstStyle>
            <a:lvl1pPr algn="ctr">
              <a:defRPr sz="1200">
                <a:solidFill>
                  <a:srgbClr val="00206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2060"/>
              </a:solidFill>
              <a:effectLst/>
              <a:uLnTx/>
              <a:uFillTx/>
              <a:latin typeface="Calibri"/>
              <a:ea typeface="+mn-ea"/>
              <a:cs typeface="+mn-cs"/>
            </a:endParaRPr>
          </a:p>
        </p:txBody>
      </p:sp>
    </p:spTree>
    <p:extLst>
      <p:ext uri="{BB962C8B-B14F-4D97-AF65-F5344CB8AC3E}">
        <p14:creationId xmlns:p14="http://schemas.microsoft.com/office/powerpoint/2010/main" val="2548124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6019800" y="6356350"/>
            <a:ext cx="2667000" cy="365125"/>
          </a:xfrm>
          <a:prstGeom prst="rect">
            <a:avLst/>
          </a:prstGeom>
        </p:spPr>
        <p:txBody>
          <a:bodyPr vert="horz" lIns="91440" tIns="45720" rIns="91440" bIns="45720" rtlCol="0" anchor="t"/>
          <a:lstStyle>
            <a:lvl1pPr algn="r" fontAlgn="auto">
              <a:spcBef>
                <a:spcPts val="0"/>
              </a:spcBef>
              <a:spcAft>
                <a:spcPts val="0"/>
              </a:spcAft>
              <a:defRPr sz="1200" b="1">
                <a:solidFill>
                  <a:srgbClr val="002060"/>
                </a:solidFill>
                <a:latin typeface="+mn-lt"/>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3" name="Footer Placeholder 7"/>
          <p:cNvSpPr>
            <a:spLocks noGrp="1"/>
          </p:cNvSpPr>
          <p:nvPr>
            <p:ph type="ftr" sz="quarter" idx="3"/>
          </p:nvPr>
        </p:nvSpPr>
        <p:spPr>
          <a:xfrm>
            <a:off x="1081121" y="6400800"/>
            <a:ext cx="4786279" cy="365125"/>
          </a:xfrm>
          <a:prstGeom prst="rect">
            <a:avLst/>
          </a:prstGeom>
        </p:spPr>
        <p:txBody>
          <a:bodyPr vert="horz" lIns="91440" tIns="45720" rIns="91440" bIns="45720" rtlCol="0" anchor="ctr"/>
          <a:lstStyle>
            <a:lvl1pPr algn="ctr">
              <a:defRPr sz="1200">
                <a:solidFill>
                  <a:srgbClr val="00206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2060"/>
              </a:solidFill>
              <a:effectLst/>
              <a:uLnTx/>
              <a:uFillTx/>
              <a:latin typeface="Calibri"/>
              <a:ea typeface="+mn-ea"/>
              <a:cs typeface="+mn-cs"/>
            </a:endParaRPr>
          </a:p>
        </p:txBody>
      </p:sp>
    </p:spTree>
    <p:extLst>
      <p:ext uri="{BB962C8B-B14F-4D97-AF65-F5344CB8AC3E}">
        <p14:creationId xmlns:p14="http://schemas.microsoft.com/office/powerpoint/2010/main" val="393692242"/>
      </p:ext>
    </p:extLst>
  </p:cSld>
  <p:clrMapOvr>
    <a:masterClrMapping/>
  </p:clrMapOvr>
  <p:transition spd="slow">
    <p:wipe dir="d"/>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Double_Line_Heading Slide">
    <p:spTree>
      <p:nvGrpSpPr>
        <p:cNvPr id="1" name=""/>
        <p:cNvGrpSpPr/>
        <p:nvPr/>
      </p:nvGrpSpPr>
      <p:grpSpPr>
        <a:xfrm>
          <a:off x="0" y="0"/>
          <a:ext cx="0" cy="0"/>
          <a:chOff x="0" y="0"/>
          <a:chExt cx="0" cy="0"/>
        </a:xfrm>
      </p:grpSpPr>
      <p:sp>
        <p:nvSpPr>
          <p:cNvPr id="5" name="Title 1"/>
          <p:cNvSpPr txBox="1">
            <a:spLocks/>
          </p:cNvSpPr>
          <p:nvPr/>
        </p:nvSpPr>
        <p:spPr>
          <a:xfrm>
            <a:off x="442913" y="5562600"/>
            <a:ext cx="8229600" cy="685800"/>
          </a:xfrm>
          <a:prstGeom prst="rect">
            <a:avLst/>
          </a:prstGeom>
        </p:spPr>
        <p:txBody>
          <a:bodyPr anchor="ctr">
            <a:normAutofit/>
          </a:bodyPr>
          <a:lstStyle>
            <a:lvl1pPr algn="ctr" defTabSz="914400" rtl="0" eaLnBrk="1" latinLnBrk="0" hangingPunct="1">
              <a:spcBef>
                <a:spcPct val="0"/>
              </a:spcBef>
              <a:buNone/>
              <a:defRPr sz="4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800" b="0" i="1" u="none" strike="noStrike" kern="1200" cap="none" spc="0" normalizeH="0" baseline="0" noProof="0" dirty="0">
              <a:ln>
                <a:noFill/>
              </a:ln>
              <a:solidFill>
                <a:srgbClr val="629DD1"/>
              </a:solidFill>
              <a:effectLst/>
              <a:uLnTx/>
              <a:uFillTx/>
              <a:latin typeface="Tahoma"/>
              <a:ea typeface="+mj-ea"/>
              <a:cs typeface="+mj-cs"/>
            </a:endParaRPr>
          </a:p>
        </p:txBody>
      </p:sp>
      <p:sp>
        <p:nvSpPr>
          <p:cNvPr id="2" name="Title 1"/>
          <p:cNvSpPr>
            <a:spLocks noGrp="1"/>
          </p:cNvSpPr>
          <p:nvPr>
            <p:ph type="title" hasCustomPrompt="1"/>
          </p:nvPr>
        </p:nvSpPr>
        <p:spPr>
          <a:xfrm>
            <a:off x="457199" y="264247"/>
            <a:ext cx="8291513" cy="1152000"/>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600200"/>
            <a:ext cx="8229600" cy="45720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6019800" y="6356350"/>
            <a:ext cx="2667000" cy="365125"/>
          </a:xfrm>
          <a:prstGeom prst="rect">
            <a:avLst/>
          </a:prstGeom>
        </p:spPr>
        <p:txBody>
          <a:bodyPr vert="horz" lIns="91440" tIns="45720" rIns="91440" bIns="45720" rtlCol="0" anchor="t"/>
          <a:lstStyle>
            <a:lvl1pPr algn="r" fontAlgn="auto">
              <a:spcBef>
                <a:spcPts val="0"/>
              </a:spcBef>
              <a:spcAft>
                <a:spcPts val="0"/>
              </a:spcAft>
              <a:defRPr sz="1200" b="1">
                <a:solidFill>
                  <a:srgbClr val="002060"/>
                </a:solidFill>
                <a:latin typeface="+mn-lt"/>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7" name="Footer Placeholder 7"/>
          <p:cNvSpPr>
            <a:spLocks noGrp="1"/>
          </p:cNvSpPr>
          <p:nvPr>
            <p:ph type="ftr" sz="quarter" idx="3"/>
          </p:nvPr>
        </p:nvSpPr>
        <p:spPr>
          <a:xfrm>
            <a:off x="1081121" y="6400800"/>
            <a:ext cx="4786279" cy="365125"/>
          </a:xfrm>
          <a:prstGeom prst="rect">
            <a:avLst/>
          </a:prstGeom>
        </p:spPr>
        <p:txBody>
          <a:bodyPr vert="horz" lIns="91440" tIns="45720" rIns="91440" bIns="45720" rtlCol="0" anchor="ctr"/>
          <a:lstStyle>
            <a:lvl1pPr algn="ctr">
              <a:defRPr sz="1200">
                <a:solidFill>
                  <a:srgbClr val="00206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2060"/>
              </a:solidFill>
              <a:effectLst/>
              <a:uLnTx/>
              <a:uFillTx/>
              <a:latin typeface="Calibri"/>
              <a:ea typeface="+mn-ea"/>
              <a:cs typeface="+mn-cs"/>
            </a:endParaRPr>
          </a:p>
        </p:txBody>
      </p:sp>
    </p:spTree>
    <p:extLst>
      <p:ext uri="{BB962C8B-B14F-4D97-AF65-F5344CB8AC3E}">
        <p14:creationId xmlns:p14="http://schemas.microsoft.com/office/powerpoint/2010/main" val="33443553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Section_End">
    <p:spTree>
      <p:nvGrpSpPr>
        <p:cNvPr id="1" name=""/>
        <p:cNvGrpSpPr/>
        <p:nvPr/>
      </p:nvGrpSpPr>
      <p:grpSpPr>
        <a:xfrm>
          <a:off x="0" y="0"/>
          <a:ext cx="0" cy="0"/>
          <a:chOff x="0" y="0"/>
          <a:chExt cx="0" cy="0"/>
        </a:xfrm>
      </p:grpSpPr>
      <p:sp>
        <p:nvSpPr>
          <p:cNvPr id="5" name="Title 1"/>
          <p:cNvSpPr txBox="1">
            <a:spLocks/>
          </p:cNvSpPr>
          <p:nvPr/>
        </p:nvSpPr>
        <p:spPr>
          <a:xfrm>
            <a:off x="442913" y="5562600"/>
            <a:ext cx="8229600" cy="685800"/>
          </a:xfrm>
          <a:prstGeom prst="rect">
            <a:avLst/>
          </a:prstGeom>
        </p:spPr>
        <p:txBody>
          <a:bodyPr anchor="ctr">
            <a:normAutofit/>
          </a:bodyPr>
          <a:lstStyle>
            <a:lvl1pPr algn="ctr" defTabSz="914400" rtl="0" eaLnBrk="1" latinLnBrk="0" hangingPunct="1">
              <a:spcBef>
                <a:spcPct val="0"/>
              </a:spcBef>
              <a:buNone/>
              <a:defRPr sz="4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fontAlgn="auto">
              <a:spcAft>
                <a:spcPts val="0"/>
              </a:spcAft>
              <a:defRPr/>
            </a:pPr>
            <a:endParaRPr lang="en-US" sz="2800" i="1" dirty="0"/>
          </a:p>
        </p:txBody>
      </p:sp>
      <p:sp>
        <p:nvSpPr>
          <p:cNvPr id="4" name="Rectangle 3"/>
          <p:cNvSpPr/>
          <p:nvPr userDrawn="1"/>
        </p:nvSpPr>
        <p:spPr>
          <a:xfrm>
            <a:off x="1095563" y="6237312"/>
            <a:ext cx="7704856" cy="216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688" y="17463"/>
            <a:ext cx="9183688" cy="684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
          <p:cNvSpPr>
            <a:spLocks noGrp="1"/>
          </p:cNvSpPr>
          <p:nvPr>
            <p:ph type="title" hasCustomPrompt="1"/>
          </p:nvPr>
        </p:nvSpPr>
        <p:spPr>
          <a:xfrm>
            <a:off x="1331640" y="2420889"/>
            <a:ext cx="6635330" cy="2016224"/>
          </a:xfrm>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4172607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ouble_Line_Heading Slide">
    <p:spTree>
      <p:nvGrpSpPr>
        <p:cNvPr id="1" name=""/>
        <p:cNvGrpSpPr/>
        <p:nvPr/>
      </p:nvGrpSpPr>
      <p:grpSpPr>
        <a:xfrm>
          <a:off x="0" y="0"/>
          <a:ext cx="0" cy="0"/>
          <a:chOff x="0" y="0"/>
          <a:chExt cx="0" cy="0"/>
        </a:xfrm>
      </p:grpSpPr>
      <p:sp>
        <p:nvSpPr>
          <p:cNvPr id="5" name="Title 1"/>
          <p:cNvSpPr txBox="1">
            <a:spLocks/>
          </p:cNvSpPr>
          <p:nvPr/>
        </p:nvSpPr>
        <p:spPr>
          <a:xfrm>
            <a:off x="442913" y="5562600"/>
            <a:ext cx="8229600" cy="685800"/>
          </a:xfrm>
          <a:prstGeom prst="rect">
            <a:avLst/>
          </a:prstGeom>
        </p:spPr>
        <p:txBody>
          <a:bodyPr anchor="ctr">
            <a:normAutofit/>
          </a:bodyPr>
          <a:lstStyle>
            <a:lvl1pPr algn="ctr" defTabSz="914400" rtl="0" eaLnBrk="1" latinLnBrk="0" hangingPunct="1">
              <a:spcBef>
                <a:spcPct val="0"/>
              </a:spcBef>
              <a:buNone/>
              <a:defRPr sz="4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fontAlgn="auto">
              <a:spcAft>
                <a:spcPts val="0"/>
              </a:spcAft>
              <a:defRPr/>
            </a:pPr>
            <a:endParaRPr lang="en-US" sz="2800" i="1" dirty="0"/>
          </a:p>
        </p:txBody>
      </p:sp>
      <p:sp>
        <p:nvSpPr>
          <p:cNvPr id="2" name="Title 1"/>
          <p:cNvSpPr>
            <a:spLocks noGrp="1"/>
          </p:cNvSpPr>
          <p:nvPr>
            <p:ph type="title" hasCustomPrompt="1"/>
          </p:nvPr>
        </p:nvSpPr>
        <p:spPr>
          <a:xfrm>
            <a:off x="457199" y="264247"/>
            <a:ext cx="8291513" cy="1152000"/>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600200"/>
            <a:ext cx="8229600" cy="45720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6019800" y="6356350"/>
            <a:ext cx="2667000" cy="365125"/>
          </a:xfrm>
          <a:prstGeom prst="rect">
            <a:avLst/>
          </a:prstGeom>
        </p:spPr>
        <p:txBody>
          <a:bodyPr vert="horz" lIns="91440" tIns="45720" rIns="91440" bIns="45720" rtlCol="0" anchor="t"/>
          <a:lstStyle>
            <a:lvl1pPr algn="r" fontAlgn="auto">
              <a:spcBef>
                <a:spcPts val="0"/>
              </a:spcBef>
              <a:spcAft>
                <a:spcPts val="0"/>
              </a:spcAft>
              <a:defRPr sz="1200" b="1">
                <a:solidFill>
                  <a:srgbClr val="002060"/>
                </a:solidFill>
                <a:latin typeface="+mn-lt"/>
                <a:cs typeface="+mn-cs"/>
              </a:defRPr>
            </a:lvl1pPr>
          </a:lstStyle>
          <a:p>
            <a:fld id="{33D6E5A2-EC83-451F-A719-9AC1370DD5CF}" type="slidenum">
              <a:rPr lang="en-US" smtClean="0"/>
              <a:pPr/>
              <a:t>‹#›</a:t>
            </a:fld>
            <a:endParaRPr lang="en-US" dirty="0"/>
          </a:p>
        </p:txBody>
      </p:sp>
      <p:sp>
        <p:nvSpPr>
          <p:cNvPr id="7" name="Footer Placeholder 7"/>
          <p:cNvSpPr>
            <a:spLocks noGrp="1"/>
          </p:cNvSpPr>
          <p:nvPr>
            <p:ph type="ftr" sz="quarter" idx="3"/>
          </p:nvPr>
        </p:nvSpPr>
        <p:spPr>
          <a:xfrm>
            <a:off x="1081121" y="6400800"/>
            <a:ext cx="4786279" cy="365125"/>
          </a:xfrm>
          <a:prstGeom prst="rect">
            <a:avLst/>
          </a:prstGeom>
        </p:spPr>
        <p:txBody>
          <a:bodyPr vert="horz" lIns="91440" tIns="45720" rIns="91440" bIns="45720" rtlCol="0" anchor="ctr"/>
          <a:lstStyle>
            <a:lvl1pPr algn="ctr">
              <a:defRPr sz="1200">
                <a:solidFill>
                  <a:srgbClr val="002060"/>
                </a:solidFill>
              </a:defRPr>
            </a:lvl1pPr>
          </a:lstStyle>
          <a:p>
            <a:pPr algn="l"/>
            <a:r>
              <a:rPr lang="en-GB" b="1" dirty="0"/>
              <a:t>Copyright KPL KnowledgeSolutions Ltd – All rights reserved</a:t>
            </a:r>
          </a:p>
          <a:p>
            <a:endParaRPr lang="en-GB" dirty="0"/>
          </a:p>
        </p:txBody>
      </p:sp>
    </p:spTree>
    <p:extLst>
      <p:ext uri="{BB962C8B-B14F-4D97-AF65-F5344CB8AC3E}">
        <p14:creationId xmlns:p14="http://schemas.microsoft.com/office/powerpoint/2010/main" val="36685634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ession (No Sub Sessions)">
    <p:spTree>
      <p:nvGrpSpPr>
        <p:cNvPr id="1" name=""/>
        <p:cNvGrpSpPr/>
        <p:nvPr/>
      </p:nvGrpSpPr>
      <p:grpSpPr>
        <a:xfrm>
          <a:off x="0" y="0"/>
          <a:ext cx="0" cy="0"/>
          <a:chOff x="0" y="0"/>
          <a:chExt cx="0" cy="0"/>
        </a:xfrm>
      </p:grpSpPr>
      <p:sp>
        <p:nvSpPr>
          <p:cNvPr id="4" name="Title 1"/>
          <p:cNvSpPr txBox="1">
            <a:spLocks/>
          </p:cNvSpPr>
          <p:nvPr/>
        </p:nvSpPr>
        <p:spPr>
          <a:xfrm>
            <a:off x="442913" y="5562600"/>
            <a:ext cx="8229600" cy="685800"/>
          </a:xfrm>
          <a:prstGeom prst="rect">
            <a:avLst/>
          </a:prstGeom>
        </p:spPr>
        <p:txBody>
          <a:bodyPr anchor="ctr">
            <a:normAutofit/>
          </a:bodyPr>
          <a:lstStyle>
            <a:lvl1pPr algn="ctr" defTabSz="914400" rtl="0" eaLnBrk="1" latinLnBrk="0" hangingPunct="1">
              <a:spcBef>
                <a:spcPct val="0"/>
              </a:spcBef>
              <a:buNone/>
              <a:defRPr sz="4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fontAlgn="auto">
              <a:spcAft>
                <a:spcPts val="0"/>
              </a:spcAft>
              <a:defRPr/>
            </a:pPr>
            <a:endParaRPr lang="en-US" sz="2800" i="1" dirty="0"/>
          </a:p>
        </p:txBody>
      </p:sp>
      <p:sp>
        <p:nvSpPr>
          <p:cNvPr id="2" name="Title 1"/>
          <p:cNvSpPr>
            <a:spLocks noGrp="1"/>
          </p:cNvSpPr>
          <p:nvPr>
            <p:ph type="title"/>
          </p:nvPr>
        </p:nvSpPr>
        <p:spPr>
          <a:xfrm>
            <a:off x="457200" y="274638"/>
            <a:ext cx="8507288" cy="563562"/>
          </a:xfrm>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57200" y="990600"/>
            <a:ext cx="8229600"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3"/>
          </p:nvPr>
        </p:nvSpPr>
        <p:spPr>
          <a:xfrm>
            <a:off x="1081121" y="6400800"/>
            <a:ext cx="4786279" cy="365125"/>
          </a:xfrm>
          <a:prstGeom prst="rect">
            <a:avLst/>
          </a:prstGeom>
        </p:spPr>
        <p:txBody>
          <a:bodyPr vert="horz" lIns="91440" tIns="45720" rIns="91440" bIns="45720" rtlCol="0" anchor="ctr"/>
          <a:lstStyle>
            <a:lvl1pPr algn="ctr">
              <a:defRPr sz="1200">
                <a:solidFill>
                  <a:srgbClr val="002060"/>
                </a:solidFill>
              </a:defRPr>
            </a:lvl1pPr>
          </a:lstStyle>
          <a:p>
            <a:pPr algn="l"/>
            <a:r>
              <a:rPr lang="en-GB" b="1" dirty="0"/>
              <a:t>Copyright KPL KnowledgeSolutions Ltd – All rights reserved</a:t>
            </a:r>
          </a:p>
          <a:p>
            <a:endParaRPr lang="en-GB" dirty="0"/>
          </a:p>
        </p:txBody>
      </p:sp>
    </p:spTree>
    <p:extLst>
      <p:ext uri="{BB962C8B-B14F-4D97-AF65-F5344CB8AC3E}">
        <p14:creationId xmlns:p14="http://schemas.microsoft.com/office/powerpoint/2010/main" val="16475590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_Start">
    <p:spTree>
      <p:nvGrpSpPr>
        <p:cNvPr id="1" name=""/>
        <p:cNvGrpSpPr/>
        <p:nvPr/>
      </p:nvGrpSpPr>
      <p:grpSpPr>
        <a:xfrm>
          <a:off x="0" y="0"/>
          <a:ext cx="0" cy="0"/>
          <a:chOff x="0" y="0"/>
          <a:chExt cx="0" cy="0"/>
        </a:xfrm>
      </p:grpSpPr>
      <p:sp>
        <p:nvSpPr>
          <p:cNvPr id="5" name="Title 1"/>
          <p:cNvSpPr txBox="1">
            <a:spLocks/>
          </p:cNvSpPr>
          <p:nvPr/>
        </p:nvSpPr>
        <p:spPr>
          <a:xfrm>
            <a:off x="442913" y="5562600"/>
            <a:ext cx="8229600" cy="685800"/>
          </a:xfrm>
          <a:prstGeom prst="rect">
            <a:avLst/>
          </a:prstGeom>
        </p:spPr>
        <p:txBody>
          <a:bodyPr anchor="ctr">
            <a:normAutofit/>
          </a:bodyPr>
          <a:lstStyle>
            <a:lvl1pPr algn="ctr" defTabSz="914400" rtl="0" eaLnBrk="1" latinLnBrk="0" hangingPunct="1">
              <a:spcBef>
                <a:spcPct val="0"/>
              </a:spcBef>
              <a:buNone/>
              <a:defRPr sz="4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fontAlgn="auto">
              <a:spcAft>
                <a:spcPts val="0"/>
              </a:spcAft>
              <a:defRPr/>
            </a:pPr>
            <a:endParaRPr lang="en-US" sz="2800" i="1" dirty="0"/>
          </a:p>
        </p:txBody>
      </p:sp>
      <p:sp>
        <p:nvSpPr>
          <p:cNvPr id="4" name="Rectangle 3"/>
          <p:cNvSpPr/>
          <p:nvPr userDrawn="1"/>
        </p:nvSpPr>
        <p:spPr>
          <a:xfrm>
            <a:off x="1095563" y="6237312"/>
            <a:ext cx="7704856" cy="216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pic>
        <p:nvPicPr>
          <p:cNvPr id="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050" y="7938"/>
            <a:ext cx="9183688" cy="684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a:spLocks noGrp="1"/>
          </p:cNvSpPr>
          <p:nvPr>
            <p:ph type="title" hasCustomPrompt="1"/>
          </p:nvPr>
        </p:nvSpPr>
        <p:spPr>
          <a:xfrm>
            <a:off x="611560" y="2175001"/>
            <a:ext cx="8291514" cy="1220537"/>
          </a:xfrm>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38166160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Vernons_Intro_Layout">
    <p:spTree>
      <p:nvGrpSpPr>
        <p:cNvPr id="1" name=""/>
        <p:cNvGrpSpPr/>
        <p:nvPr/>
      </p:nvGrpSpPr>
      <p:grpSpPr>
        <a:xfrm>
          <a:off x="0" y="0"/>
          <a:ext cx="0" cy="0"/>
          <a:chOff x="0" y="0"/>
          <a:chExt cx="0" cy="0"/>
        </a:xfrm>
      </p:grpSpPr>
      <p:sp>
        <p:nvSpPr>
          <p:cNvPr id="4" name="Title 1"/>
          <p:cNvSpPr txBox="1">
            <a:spLocks/>
          </p:cNvSpPr>
          <p:nvPr/>
        </p:nvSpPr>
        <p:spPr>
          <a:xfrm>
            <a:off x="442913" y="5562600"/>
            <a:ext cx="8229600" cy="685800"/>
          </a:xfrm>
          <a:prstGeom prst="rect">
            <a:avLst/>
          </a:prstGeom>
        </p:spPr>
        <p:txBody>
          <a:bodyPr anchor="ctr">
            <a:normAutofit/>
          </a:bodyPr>
          <a:lstStyle>
            <a:lvl1pPr algn="ctr" defTabSz="914400" rtl="0" eaLnBrk="1" latinLnBrk="0" hangingPunct="1">
              <a:spcBef>
                <a:spcPct val="0"/>
              </a:spcBef>
              <a:buNone/>
              <a:defRPr sz="4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fontAlgn="auto">
              <a:spcAft>
                <a:spcPts val="0"/>
              </a:spcAft>
              <a:defRPr/>
            </a:pPr>
            <a:endParaRPr lang="en-US" sz="2800" i="1" dirty="0"/>
          </a:p>
        </p:txBody>
      </p:sp>
      <p:sp>
        <p:nvSpPr>
          <p:cNvPr id="2" name="Title 1"/>
          <p:cNvSpPr>
            <a:spLocks noGrp="1"/>
          </p:cNvSpPr>
          <p:nvPr>
            <p:ph type="title"/>
          </p:nvPr>
        </p:nvSpPr>
        <p:spPr>
          <a:xfrm>
            <a:off x="1475656" y="1713310"/>
            <a:ext cx="6048672" cy="1067618"/>
          </a:xfrm>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1475656" y="2996952"/>
            <a:ext cx="6048672" cy="3175248"/>
          </a:xfrm>
        </p:spPr>
        <p:txBody>
          <a:bodyPr>
            <a:normAutofit/>
          </a:bodyPr>
          <a:lstStyle>
            <a:lvl1pPr marL="0" indent="0">
              <a:buNone/>
              <a:defRPr i="1"/>
            </a:lvl1pPr>
            <a:lvl2pPr marL="457200" indent="0">
              <a:buNone/>
              <a:defRPr i="1"/>
            </a:lvl2pPr>
            <a:lvl3pPr marL="914400" indent="0">
              <a:buNone/>
              <a:defRPr i="1"/>
            </a:lvl3pPr>
            <a:lvl4pPr marL="1371600" indent="0">
              <a:buNone/>
              <a:defRPr i="1"/>
            </a:lvl4pPr>
            <a:lvl5pPr marL="1828800" indent="0">
              <a:buNone/>
              <a:defRPr i="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4"/>
          </p:nvPr>
        </p:nvSpPr>
        <p:spPr>
          <a:xfrm>
            <a:off x="6019800" y="6356350"/>
            <a:ext cx="2667000" cy="365125"/>
          </a:xfrm>
          <a:prstGeom prst="rect">
            <a:avLst/>
          </a:prstGeom>
        </p:spPr>
        <p:txBody>
          <a:bodyPr vert="horz" lIns="91440" tIns="45720" rIns="91440" bIns="45720" rtlCol="0" anchor="t"/>
          <a:lstStyle>
            <a:lvl1pPr algn="r" fontAlgn="auto">
              <a:spcBef>
                <a:spcPts val="0"/>
              </a:spcBef>
              <a:spcAft>
                <a:spcPts val="0"/>
              </a:spcAft>
              <a:defRPr sz="1200" b="1">
                <a:solidFill>
                  <a:srgbClr val="002060"/>
                </a:solidFill>
                <a:latin typeface="+mn-lt"/>
                <a:cs typeface="+mn-cs"/>
              </a:defRPr>
            </a:lvl1pPr>
          </a:lstStyle>
          <a:p>
            <a:fld id="{33D6E5A2-EC83-451F-A719-9AC1370DD5CF}" type="slidenum">
              <a:rPr lang="en-US" smtClean="0"/>
              <a:pPr/>
              <a:t>‹#›</a:t>
            </a:fld>
            <a:endParaRPr lang="en-US" dirty="0"/>
          </a:p>
        </p:txBody>
      </p:sp>
      <p:sp>
        <p:nvSpPr>
          <p:cNvPr id="8" name="Footer Placeholder 7"/>
          <p:cNvSpPr>
            <a:spLocks noGrp="1"/>
          </p:cNvSpPr>
          <p:nvPr>
            <p:ph type="ftr" sz="quarter" idx="3"/>
          </p:nvPr>
        </p:nvSpPr>
        <p:spPr>
          <a:xfrm>
            <a:off x="1081121" y="6400800"/>
            <a:ext cx="4786279" cy="365125"/>
          </a:xfrm>
          <a:prstGeom prst="rect">
            <a:avLst/>
          </a:prstGeom>
        </p:spPr>
        <p:txBody>
          <a:bodyPr vert="horz" lIns="91440" tIns="45720" rIns="91440" bIns="45720" rtlCol="0" anchor="ctr"/>
          <a:lstStyle>
            <a:lvl1pPr algn="ctr">
              <a:defRPr sz="1200">
                <a:solidFill>
                  <a:srgbClr val="002060"/>
                </a:solidFill>
              </a:defRPr>
            </a:lvl1pPr>
          </a:lstStyle>
          <a:p>
            <a:pPr algn="l"/>
            <a:r>
              <a:rPr lang="en-GB" b="1" dirty="0"/>
              <a:t>Copyright KPL KnowledgeSolutions Ltd – All rights reserved</a:t>
            </a:r>
          </a:p>
          <a:p>
            <a:endParaRPr lang="en-GB" dirty="0"/>
          </a:p>
        </p:txBody>
      </p:sp>
    </p:spTree>
    <p:extLst>
      <p:ext uri="{BB962C8B-B14F-4D97-AF65-F5344CB8AC3E}">
        <p14:creationId xmlns:p14="http://schemas.microsoft.com/office/powerpoint/2010/main" val="36944951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9143999" cy="402336"/>
          </a:xfrm>
          <a:prstGeom prst="rect">
            <a:avLst/>
          </a:prstGeom>
          <a:effectLst/>
        </p:spPr>
        <p:txBody>
          <a:bodyPr/>
          <a:lstStyle>
            <a:lvl1pPr>
              <a:defRPr sz="2400">
                <a:solidFill>
                  <a:srgbClr val="595959"/>
                </a:solidFill>
              </a:defRPr>
            </a:lvl1pPr>
          </a:lstStyle>
          <a:p>
            <a:r>
              <a:rPr lang="en-US"/>
              <a:t>Click to edit Master title style</a:t>
            </a:r>
            <a:endParaRPr lang="en-US" dirty="0"/>
          </a:p>
        </p:txBody>
      </p:sp>
      <p:sp>
        <p:nvSpPr>
          <p:cNvPr id="6" name="Rectangle 1034"/>
          <p:cNvSpPr>
            <a:spLocks noGrp="1" noChangeArrowheads="1"/>
          </p:cNvSpPr>
          <p:nvPr>
            <p:ph idx="1"/>
          </p:nvPr>
        </p:nvSpPr>
        <p:spPr bwMode="black">
          <a:xfrm>
            <a:off x="279400" y="584200"/>
            <a:ext cx="8599488" cy="15668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a:defRPr>
                <a:solidFill>
                  <a:srgbClr val="002E5E"/>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4151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ssion Slide">
    <p:spTree>
      <p:nvGrpSpPr>
        <p:cNvPr id="1" name=""/>
        <p:cNvGrpSpPr/>
        <p:nvPr/>
      </p:nvGrpSpPr>
      <p:grpSpPr>
        <a:xfrm>
          <a:off x="0" y="0"/>
          <a:ext cx="0" cy="0"/>
          <a:chOff x="0" y="0"/>
          <a:chExt cx="0" cy="0"/>
        </a:xfrm>
      </p:grpSpPr>
      <p:sp>
        <p:nvSpPr>
          <p:cNvPr id="5" name="Title 1"/>
          <p:cNvSpPr txBox="1">
            <a:spLocks/>
          </p:cNvSpPr>
          <p:nvPr/>
        </p:nvSpPr>
        <p:spPr>
          <a:xfrm>
            <a:off x="442913" y="5562600"/>
            <a:ext cx="8229600" cy="685800"/>
          </a:xfrm>
          <a:prstGeom prst="rect">
            <a:avLst/>
          </a:prstGeom>
        </p:spPr>
        <p:txBody>
          <a:bodyPr anchor="ctr">
            <a:normAutofit/>
          </a:bodyPr>
          <a:lstStyle>
            <a:lvl1pPr algn="ctr" defTabSz="914400" rtl="0" eaLnBrk="1" latinLnBrk="0" hangingPunct="1">
              <a:spcBef>
                <a:spcPct val="0"/>
              </a:spcBef>
              <a:buNone/>
              <a:defRPr sz="4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fontAlgn="auto">
              <a:spcAft>
                <a:spcPts val="0"/>
              </a:spcAft>
              <a:defRPr/>
            </a:pPr>
            <a:endParaRPr lang="en-US" sz="2800" i="1" dirty="0"/>
          </a:p>
        </p:txBody>
      </p:sp>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600200"/>
            <a:ext cx="8229600" cy="45720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0"/>
          </p:nvPr>
        </p:nvSpPr>
        <p:spPr>
          <a:xfrm>
            <a:off x="442913" y="990600"/>
            <a:ext cx="8229600" cy="457200"/>
          </a:xfrm>
        </p:spPr>
        <p:txBody>
          <a:bodyPr>
            <a:normAutofit/>
          </a:bodyPr>
          <a:lstStyle>
            <a:lvl1pPr marL="0" indent="0">
              <a:buNone/>
              <a:defRPr lang="en-US" sz="2800" i="1" dirty="0">
                <a:solidFill>
                  <a:srgbClr val="0070C0"/>
                </a:solidFill>
              </a:defRPr>
            </a:lvl1pPr>
          </a:lstStyle>
          <a:p>
            <a:pPr lvl="0"/>
            <a:r>
              <a:rPr lang="en-US"/>
              <a:t>Click to edit Master text styles</a:t>
            </a:r>
          </a:p>
        </p:txBody>
      </p:sp>
      <p:sp>
        <p:nvSpPr>
          <p:cNvPr id="6" name="Slide Number Placeholder 5"/>
          <p:cNvSpPr>
            <a:spLocks noGrp="1"/>
          </p:cNvSpPr>
          <p:nvPr>
            <p:ph type="sldNum" sz="quarter" idx="4"/>
          </p:nvPr>
        </p:nvSpPr>
        <p:spPr>
          <a:xfrm>
            <a:off x="6019800" y="6356350"/>
            <a:ext cx="2667000" cy="365125"/>
          </a:xfrm>
          <a:prstGeom prst="rect">
            <a:avLst/>
          </a:prstGeom>
        </p:spPr>
        <p:txBody>
          <a:bodyPr vert="horz" lIns="91440" tIns="45720" rIns="91440" bIns="45720" rtlCol="0" anchor="t"/>
          <a:lstStyle>
            <a:lvl1pPr algn="r" fontAlgn="auto">
              <a:spcBef>
                <a:spcPts val="0"/>
              </a:spcBef>
              <a:spcAft>
                <a:spcPts val="0"/>
              </a:spcAft>
              <a:defRPr sz="1200" b="1">
                <a:solidFill>
                  <a:srgbClr val="002060"/>
                </a:solidFill>
                <a:latin typeface="+mn-lt"/>
                <a:cs typeface="+mn-cs"/>
              </a:defRPr>
            </a:lvl1pPr>
          </a:lstStyle>
          <a:p>
            <a:fld id="{33D6E5A2-EC83-451F-A719-9AC1370DD5CF}" type="slidenum">
              <a:rPr lang="en-US" smtClean="0"/>
              <a:pPr/>
              <a:t>‹#›</a:t>
            </a:fld>
            <a:endParaRPr lang="en-US" dirty="0"/>
          </a:p>
        </p:txBody>
      </p:sp>
      <p:sp>
        <p:nvSpPr>
          <p:cNvPr id="7" name="Footer Placeholder 7"/>
          <p:cNvSpPr>
            <a:spLocks noGrp="1"/>
          </p:cNvSpPr>
          <p:nvPr>
            <p:ph type="ftr" sz="quarter" idx="3"/>
          </p:nvPr>
        </p:nvSpPr>
        <p:spPr>
          <a:xfrm>
            <a:off x="1081121" y="6400800"/>
            <a:ext cx="4786279" cy="365125"/>
          </a:xfrm>
          <a:prstGeom prst="rect">
            <a:avLst/>
          </a:prstGeom>
        </p:spPr>
        <p:txBody>
          <a:bodyPr vert="horz" lIns="91440" tIns="45720" rIns="91440" bIns="45720" rtlCol="0" anchor="ctr"/>
          <a:lstStyle>
            <a:lvl1pPr algn="ctr">
              <a:defRPr sz="1200">
                <a:solidFill>
                  <a:srgbClr val="002060"/>
                </a:solidFill>
              </a:defRPr>
            </a:lvl1pPr>
          </a:lstStyle>
          <a:p>
            <a:pPr algn="l"/>
            <a:r>
              <a:rPr lang="en-GB" b="1" dirty="0"/>
              <a:t>Copyright KPL KnowledgeSolutions Ltd – All rights reserved</a:t>
            </a:r>
          </a:p>
          <a:p>
            <a:endParaRPr lang="en-GB" dirty="0"/>
          </a:p>
        </p:txBody>
      </p:sp>
    </p:spTree>
    <p:extLst>
      <p:ext uri="{BB962C8B-B14F-4D97-AF65-F5344CB8AC3E}">
        <p14:creationId xmlns:p14="http://schemas.microsoft.com/office/powerpoint/2010/main" val="2615809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ssion (No Sub Sessions)">
    <p:spTree>
      <p:nvGrpSpPr>
        <p:cNvPr id="1" name=""/>
        <p:cNvGrpSpPr/>
        <p:nvPr/>
      </p:nvGrpSpPr>
      <p:grpSpPr>
        <a:xfrm>
          <a:off x="0" y="0"/>
          <a:ext cx="0" cy="0"/>
          <a:chOff x="0" y="0"/>
          <a:chExt cx="0" cy="0"/>
        </a:xfrm>
      </p:grpSpPr>
      <p:sp>
        <p:nvSpPr>
          <p:cNvPr id="4" name="Title 1"/>
          <p:cNvSpPr txBox="1">
            <a:spLocks/>
          </p:cNvSpPr>
          <p:nvPr/>
        </p:nvSpPr>
        <p:spPr>
          <a:xfrm>
            <a:off x="442913" y="5562600"/>
            <a:ext cx="8229600" cy="685800"/>
          </a:xfrm>
          <a:prstGeom prst="rect">
            <a:avLst/>
          </a:prstGeom>
        </p:spPr>
        <p:txBody>
          <a:bodyPr anchor="ctr">
            <a:normAutofit/>
          </a:bodyPr>
          <a:lstStyle>
            <a:lvl1pPr algn="ctr" defTabSz="914400" rtl="0" eaLnBrk="1" latinLnBrk="0" hangingPunct="1">
              <a:spcBef>
                <a:spcPct val="0"/>
              </a:spcBef>
              <a:buNone/>
              <a:defRPr sz="4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fontAlgn="auto">
              <a:spcAft>
                <a:spcPts val="0"/>
              </a:spcAft>
              <a:defRPr/>
            </a:pPr>
            <a:endParaRPr lang="en-US" sz="2800" i="1" dirty="0"/>
          </a:p>
        </p:txBody>
      </p:sp>
      <p:sp>
        <p:nvSpPr>
          <p:cNvPr id="2" name="Title 1"/>
          <p:cNvSpPr>
            <a:spLocks noGrp="1"/>
          </p:cNvSpPr>
          <p:nvPr>
            <p:ph type="title"/>
          </p:nvPr>
        </p:nvSpPr>
        <p:spPr>
          <a:xfrm>
            <a:off x="457200" y="274638"/>
            <a:ext cx="8507288" cy="563562"/>
          </a:xfrm>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57200" y="990600"/>
            <a:ext cx="8229600"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4"/>
          </p:nvPr>
        </p:nvSpPr>
        <p:spPr>
          <a:xfrm>
            <a:off x="6019800" y="6356350"/>
            <a:ext cx="2667000" cy="365125"/>
          </a:xfrm>
          <a:prstGeom prst="rect">
            <a:avLst/>
          </a:prstGeom>
        </p:spPr>
        <p:txBody>
          <a:bodyPr vert="horz" lIns="91440" tIns="45720" rIns="91440" bIns="45720" rtlCol="0" anchor="t"/>
          <a:lstStyle>
            <a:lvl1pPr algn="r" fontAlgn="auto">
              <a:spcBef>
                <a:spcPts val="0"/>
              </a:spcBef>
              <a:spcAft>
                <a:spcPts val="0"/>
              </a:spcAft>
              <a:defRPr sz="1200" b="1">
                <a:solidFill>
                  <a:srgbClr val="002060"/>
                </a:solidFill>
                <a:latin typeface="+mn-lt"/>
                <a:cs typeface="+mn-cs"/>
              </a:defRPr>
            </a:lvl1pPr>
          </a:lstStyle>
          <a:p>
            <a:fld id="{33D6E5A2-EC83-451F-A719-9AC1370DD5CF}" type="slidenum">
              <a:rPr lang="en-US" smtClean="0"/>
              <a:pPr/>
              <a:t>‹#›</a:t>
            </a:fld>
            <a:endParaRPr lang="en-US" dirty="0"/>
          </a:p>
        </p:txBody>
      </p:sp>
      <p:sp>
        <p:nvSpPr>
          <p:cNvPr id="8" name="Footer Placeholder 7"/>
          <p:cNvSpPr>
            <a:spLocks noGrp="1"/>
          </p:cNvSpPr>
          <p:nvPr>
            <p:ph type="ftr" sz="quarter" idx="3"/>
          </p:nvPr>
        </p:nvSpPr>
        <p:spPr>
          <a:xfrm>
            <a:off x="1081121" y="6400800"/>
            <a:ext cx="4786279" cy="365125"/>
          </a:xfrm>
          <a:prstGeom prst="rect">
            <a:avLst/>
          </a:prstGeom>
        </p:spPr>
        <p:txBody>
          <a:bodyPr vert="horz" lIns="91440" tIns="45720" rIns="91440" bIns="45720" rtlCol="0" anchor="ctr"/>
          <a:lstStyle>
            <a:lvl1pPr algn="ctr">
              <a:defRPr sz="1200">
                <a:solidFill>
                  <a:srgbClr val="002060"/>
                </a:solidFill>
              </a:defRPr>
            </a:lvl1pPr>
          </a:lstStyle>
          <a:p>
            <a:pPr algn="l"/>
            <a:r>
              <a:rPr lang="en-GB" b="1" dirty="0"/>
              <a:t>Copyright KPL KnowledgeSolutions Ltd – All rights reserved</a:t>
            </a:r>
          </a:p>
          <a:p>
            <a:endParaRPr lang="en-GB" dirty="0"/>
          </a:p>
        </p:txBody>
      </p:sp>
    </p:spTree>
    <p:extLst>
      <p:ext uri="{BB962C8B-B14F-4D97-AF65-F5344CB8AC3E}">
        <p14:creationId xmlns:p14="http://schemas.microsoft.com/office/powerpoint/2010/main" val="3195703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Vernons_Intro_Layout">
    <p:spTree>
      <p:nvGrpSpPr>
        <p:cNvPr id="1" name=""/>
        <p:cNvGrpSpPr/>
        <p:nvPr/>
      </p:nvGrpSpPr>
      <p:grpSpPr>
        <a:xfrm>
          <a:off x="0" y="0"/>
          <a:ext cx="0" cy="0"/>
          <a:chOff x="0" y="0"/>
          <a:chExt cx="0" cy="0"/>
        </a:xfrm>
      </p:grpSpPr>
      <p:sp>
        <p:nvSpPr>
          <p:cNvPr id="4" name="Title 1"/>
          <p:cNvSpPr txBox="1">
            <a:spLocks/>
          </p:cNvSpPr>
          <p:nvPr/>
        </p:nvSpPr>
        <p:spPr>
          <a:xfrm>
            <a:off x="442913" y="5562600"/>
            <a:ext cx="8229600" cy="685800"/>
          </a:xfrm>
          <a:prstGeom prst="rect">
            <a:avLst/>
          </a:prstGeom>
        </p:spPr>
        <p:txBody>
          <a:bodyPr anchor="ctr">
            <a:normAutofit/>
          </a:bodyPr>
          <a:lstStyle>
            <a:lvl1pPr algn="ctr" defTabSz="914400" rtl="0" eaLnBrk="1" latinLnBrk="0" hangingPunct="1">
              <a:spcBef>
                <a:spcPct val="0"/>
              </a:spcBef>
              <a:buNone/>
              <a:defRPr sz="4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fontAlgn="auto">
              <a:spcAft>
                <a:spcPts val="0"/>
              </a:spcAft>
              <a:defRPr/>
            </a:pPr>
            <a:endParaRPr lang="en-US" sz="2800" i="1" dirty="0"/>
          </a:p>
        </p:txBody>
      </p:sp>
      <p:sp>
        <p:nvSpPr>
          <p:cNvPr id="2" name="Title 1"/>
          <p:cNvSpPr>
            <a:spLocks noGrp="1"/>
          </p:cNvSpPr>
          <p:nvPr>
            <p:ph type="title"/>
          </p:nvPr>
        </p:nvSpPr>
        <p:spPr>
          <a:xfrm>
            <a:off x="1475656" y="1713310"/>
            <a:ext cx="6048672" cy="1067618"/>
          </a:xfrm>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1475656" y="2996952"/>
            <a:ext cx="6048672" cy="3175248"/>
          </a:xfrm>
        </p:spPr>
        <p:txBody>
          <a:bodyPr>
            <a:normAutofit/>
          </a:bodyPr>
          <a:lstStyle>
            <a:lvl1pPr marL="0" indent="0">
              <a:buNone/>
              <a:defRPr i="1"/>
            </a:lvl1pPr>
            <a:lvl2pPr marL="457200" indent="0">
              <a:buNone/>
              <a:defRPr i="1"/>
            </a:lvl2pPr>
            <a:lvl3pPr marL="914400" indent="0">
              <a:buNone/>
              <a:defRPr i="1"/>
            </a:lvl3pPr>
            <a:lvl4pPr marL="1371600" indent="0">
              <a:buNone/>
              <a:defRPr i="1"/>
            </a:lvl4pPr>
            <a:lvl5pPr marL="1828800" indent="0">
              <a:buNone/>
              <a:defRPr i="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4"/>
          </p:nvPr>
        </p:nvSpPr>
        <p:spPr>
          <a:xfrm>
            <a:off x="6019800" y="6356350"/>
            <a:ext cx="2667000" cy="365125"/>
          </a:xfrm>
          <a:prstGeom prst="rect">
            <a:avLst/>
          </a:prstGeom>
        </p:spPr>
        <p:txBody>
          <a:bodyPr vert="horz" lIns="91440" tIns="45720" rIns="91440" bIns="45720" rtlCol="0" anchor="t"/>
          <a:lstStyle>
            <a:lvl1pPr algn="r" fontAlgn="auto">
              <a:spcBef>
                <a:spcPts val="0"/>
              </a:spcBef>
              <a:spcAft>
                <a:spcPts val="0"/>
              </a:spcAft>
              <a:defRPr sz="1200" b="1">
                <a:solidFill>
                  <a:srgbClr val="002060"/>
                </a:solidFill>
                <a:latin typeface="+mn-lt"/>
                <a:cs typeface="+mn-cs"/>
              </a:defRPr>
            </a:lvl1pPr>
          </a:lstStyle>
          <a:p>
            <a:fld id="{33D6E5A2-EC83-451F-A719-9AC1370DD5CF}" type="slidenum">
              <a:rPr lang="en-US" smtClean="0"/>
              <a:pPr/>
              <a:t>‹#›</a:t>
            </a:fld>
            <a:endParaRPr lang="en-US" dirty="0"/>
          </a:p>
        </p:txBody>
      </p:sp>
      <p:sp>
        <p:nvSpPr>
          <p:cNvPr id="8" name="Footer Placeholder 7"/>
          <p:cNvSpPr>
            <a:spLocks noGrp="1"/>
          </p:cNvSpPr>
          <p:nvPr>
            <p:ph type="ftr" sz="quarter" idx="3"/>
          </p:nvPr>
        </p:nvSpPr>
        <p:spPr>
          <a:xfrm>
            <a:off x="1081121" y="6400800"/>
            <a:ext cx="4786279" cy="365125"/>
          </a:xfrm>
          <a:prstGeom prst="rect">
            <a:avLst/>
          </a:prstGeom>
        </p:spPr>
        <p:txBody>
          <a:bodyPr vert="horz" lIns="91440" tIns="45720" rIns="91440" bIns="45720" rtlCol="0" anchor="ctr"/>
          <a:lstStyle>
            <a:lvl1pPr algn="ctr">
              <a:defRPr sz="1200">
                <a:solidFill>
                  <a:srgbClr val="002060"/>
                </a:solidFill>
              </a:defRPr>
            </a:lvl1pPr>
          </a:lstStyle>
          <a:p>
            <a:pPr algn="l"/>
            <a:r>
              <a:rPr lang="en-GB" b="1" dirty="0"/>
              <a:t>Copyright KPL KnowledgeSolutions Ltd – All rights reserved</a:t>
            </a:r>
          </a:p>
          <a:p>
            <a:endParaRPr lang="en-GB" dirty="0"/>
          </a:p>
        </p:txBody>
      </p:sp>
    </p:spTree>
    <p:extLst>
      <p:ext uri="{BB962C8B-B14F-4D97-AF65-F5344CB8AC3E}">
        <p14:creationId xmlns:p14="http://schemas.microsoft.com/office/powerpoint/2010/main" val="1161936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Structure Slide">
    <p:spTree>
      <p:nvGrpSpPr>
        <p:cNvPr id="1" name=""/>
        <p:cNvGrpSpPr/>
        <p:nvPr/>
      </p:nvGrpSpPr>
      <p:grpSpPr>
        <a:xfrm>
          <a:off x="0" y="0"/>
          <a:ext cx="0" cy="0"/>
          <a:chOff x="0" y="0"/>
          <a:chExt cx="0" cy="0"/>
        </a:xfrm>
      </p:grpSpPr>
      <p:sp>
        <p:nvSpPr>
          <p:cNvPr id="4" name="Title 1"/>
          <p:cNvSpPr txBox="1">
            <a:spLocks/>
          </p:cNvSpPr>
          <p:nvPr/>
        </p:nvSpPr>
        <p:spPr>
          <a:xfrm>
            <a:off x="442913" y="5562600"/>
            <a:ext cx="8229600" cy="685800"/>
          </a:xfrm>
          <a:prstGeom prst="rect">
            <a:avLst/>
          </a:prstGeom>
        </p:spPr>
        <p:txBody>
          <a:bodyPr anchor="ctr">
            <a:normAutofit/>
          </a:bodyPr>
          <a:lstStyle>
            <a:lvl1pPr algn="ctr" defTabSz="914400" rtl="0" eaLnBrk="1" latinLnBrk="0" hangingPunct="1">
              <a:spcBef>
                <a:spcPct val="0"/>
              </a:spcBef>
              <a:buNone/>
              <a:defRPr sz="4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fontAlgn="auto">
              <a:spcAft>
                <a:spcPts val="0"/>
              </a:spcAft>
              <a:defRPr/>
            </a:pPr>
            <a:endParaRPr lang="en-US" sz="2800" i="1" dirty="0"/>
          </a:p>
        </p:txBody>
      </p:sp>
      <p:sp>
        <p:nvSpPr>
          <p:cNvPr id="2" name="Title 1"/>
          <p:cNvSpPr>
            <a:spLocks noGrp="1"/>
          </p:cNvSpPr>
          <p:nvPr>
            <p:ph type="title"/>
          </p:nvPr>
        </p:nvSpPr>
        <p:spPr>
          <a:xfrm>
            <a:off x="457200" y="274638"/>
            <a:ext cx="8507288" cy="563562"/>
          </a:xfrm>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2267744" y="2204864"/>
            <a:ext cx="5112568" cy="2520280"/>
          </a:xfrm>
        </p:spPr>
        <p:txBody>
          <a:bodyPr>
            <a:norm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6019800" y="6356350"/>
            <a:ext cx="2667000" cy="365125"/>
          </a:xfrm>
          <a:prstGeom prst="rect">
            <a:avLst/>
          </a:prstGeom>
        </p:spPr>
        <p:txBody>
          <a:bodyPr vert="horz" lIns="91440" tIns="45720" rIns="91440" bIns="45720" rtlCol="0" anchor="t"/>
          <a:lstStyle>
            <a:lvl1pPr algn="r" fontAlgn="auto">
              <a:spcBef>
                <a:spcPts val="0"/>
              </a:spcBef>
              <a:spcAft>
                <a:spcPts val="0"/>
              </a:spcAft>
              <a:defRPr sz="1200" b="1">
                <a:solidFill>
                  <a:srgbClr val="002060"/>
                </a:solidFill>
                <a:latin typeface="+mn-lt"/>
                <a:cs typeface="+mn-cs"/>
              </a:defRPr>
            </a:lvl1pPr>
          </a:lstStyle>
          <a:p>
            <a:fld id="{33D6E5A2-EC83-451F-A719-9AC1370DD5CF}" type="slidenum">
              <a:rPr lang="en-US" smtClean="0"/>
              <a:pPr/>
              <a:t>‹#›</a:t>
            </a:fld>
            <a:endParaRPr lang="en-US" dirty="0"/>
          </a:p>
        </p:txBody>
      </p:sp>
      <p:sp>
        <p:nvSpPr>
          <p:cNvPr id="6" name="Footer Placeholder 7"/>
          <p:cNvSpPr>
            <a:spLocks noGrp="1"/>
          </p:cNvSpPr>
          <p:nvPr>
            <p:ph type="ftr" sz="quarter" idx="3"/>
          </p:nvPr>
        </p:nvSpPr>
        <p:spPr>
          <a:xfrm>
            <a:off x="1081121" y="6400800"/>
            <a:ext cx="4786279" cy="365125"/>
          </a:xfrm>
          <a:prstGeom prst="rect">
            <a:avLst/>
          </a:prstGeom>
        </p:spPr>
        <p:txBody>
          <a:bodyPr vert="horz" lIns="91440" tIns="45720" rIns="91440" bIns="45720" rtlCol="0" anchor="ctr"/>
          <a:lstStyle>
            <a:lvl1pPr algn="ctr">
              <a:defRPr sz="1200">
                <a:solidFill>
                  <a:srgbClr val="002060"/>
                </a:solidFill>
              </a:defRPr>
            </a:lvl1pPr>
          </a:lstStyle>
          <a:p>
            <a:pPr algn="l"/>
            <a:r>
              <a:rPr lang="en-GB" b="1" dirty="0"/>
              <a:t>Copyright KPL KnowledgeSolutions Ltd – All rights reserved</a:t>
            </a:r>
          </a:p>
          <a:p>
            <a:endParaRPr lang="en-GB" dirty="0"/>
          </a:p>
        </p:txBody>
      </p:sp>
    </p:spTree>
    <p:extLst>
      <p:ext uri="{BB962C8B-B14F-4D97-AF65-F5344CB8AC3E}">
        <p14:creationId xmlns:p14="http://schemas.microsoft.com/office/powerpoint/2010/main" val="1331551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2-Up No Sub">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381000" y="1447800"/>
            <a:ext cx="4040188" cy="4724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568825" y="1447800"/>
            <a:ext cx="4041775" cy="4724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p:cNvSpPr>
            <a:spLocks noGrp="1"/>
          </p:cNvSpPr>
          <p:nvPr>
            <p:ph type="title"/>
          </p:nvPr>
        </p:nvSpPr>
        <p:spPr>
          <a:xfrm>
            <a:off x="381000" y="274638"/>
            <a:ext cx="8321040" cy="563562"/>
          </a:xfrm>
        </p:spPr>
        <p:txBody>
          <a:bodyPr/>
          <a:lstStyle>
            <a:lvl1pPr>
              <a:defRPr/>
            </a:lvl1pPr>
          </a:lstStyle>
          <a:p>
            <a:r>
              <a:rPr lang="en-US"/>
              <a:t>Click to edit Master title style</a:t>
            </a:r>
            <a:endParaRPr lang="en-US" dirty="0"/>
          </a:p>
        </p:txBody>
      </p:sp>
      <p:sp>
        <p:nvSpPr>
          <p:cNvPr id="7" name="Slide Number Placeholder 5"/>
          <p:cNvSpPr>
            <a:spLocks noGrp="1"/>
          </p:cNvSpPr>
          <p:nvPr>
            <p:ph type="sldNum" sz="quarter" idx="10"/>
          </p:nvPr>
        </p:nvSpPr>
        <p:spPr>
          <a:xfrm>
            <a:off x="6019800" y="6356350"/>
            <a:ext cx="2667000" cy="365125"/>
          </a:xfrm>
          <a:prstGeom prst="rect">
            <a:avLst/>
          </a:prstGeom>
        </p:spPr>
        <p:txBody>
          <a:bodyPr vert="horz" lIns="91440" tIns="45720" rIns="91440" bIns="45720" rtlCol="0" anchor="t"/>
          <a:lstStyle>
            <a:lvl1pPr algn="r" fontAlgn="auto">
              <a:spcBef>
                <a:spcPts val="0"/>
              </a:spcBef>
              <a:spcAft>
                <a:spcPts val="0"/>
              </a:spcAft>
              <a:defRPr sz="1200" b="1">
                <a:solidFill>
                  <a:srgbClr val="002060"/>
                </a:solidFill>
                <a:latin typeface="+mn-lt"/>
                <a:cs typeface="+mn-cs"/>
              </a:defRPr>
            </a:lvl1pPr>
          </a:lstStyle>
          <a:p>
            <a:fld id="{33D6E5A2-EC83-451F-A719-9AC1370DD5CF}" type="slidenum">
              <a:rPr lang="en-US" smtClean="0"/>
              <a:pPr/>
              <a:t>‹#›</a:t>
            </a:fld>
            <a:endParaRPr lang="en-US" dirty="0"/>
          </a:p>
        </p:txBody>
      </p:sp>
      <p:sp>
        <p:nvSpPr>
          <p:cNvPr id="8" name="Footer Placeholder 7"/>
          <p:cNvSpPr>
            <a:spLocks noGrp="1"/>
          </p:cNvSpPr>
          <p:nvPr>
            <p:ph type="ftr" sz="quarter" idx="3"/>
          </p:nvPr>
        </p:nvSpPr>
        <p:spPr>
          <a:xfrm>
            <a:off x="1081121" y="6400800"/>
            <a:ext cx="4786279" cy="365125"/>
          </a:xfrm>
          <a:prstGeom prst="rect">
            <a:avLst/>
          </a:prstGeom>
        </p:spPr>
        <p:txBody>
          <a:bodyPr vert="horz" lIns="91440" tIns="45720" rIns="91440" bIns="45720" rtlCol="0" anchor="ctr"/>
          <a:lstStyle>
            <a:lvl1pPr algn="ctr">
              <a:defRPr sz="1200">
                <a:solidFill>
                  <a:srgbClr val="002060"/>
                </a:solidFill>
              </a:defRPr>
            </a:lvl1pPr>
          </a:lstStyle>
          <a:p>
            <a:pPr algn="l"/>
            <a:r>
              <a:rPr lang="en-GB" b="1" dirty="0"/>
              <a:t>Copyright KPL KnowledgeSolutions Ltd – All rights reserved</a:t>
            </a:r>
          </a:p>
          <a:p>
            <a:endParaRPr lang="en-GB" dirty="0"/>
          </a:p>
        </p:txBody>
      </p:sp>
    </p:spTree>
    <p:extLst>
      <p:ext uri="{BB962C8B-B14F-4D97-AF65-F5344CB8AC3E}">
        <p14:creationId xmlns:p14="http://schemas.microsoft.com/office/powerpoint/2010/main" val="3278759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ection_End">
    <p:spTree>
      <p:nvGrpSpPr>
        <p:cNvPr id="1" name=""/>
        <p:cNvGrpSpPr/>
        <p:nvPr/>
      </p:nvGrpSpPr>
      <p:grpSpPr>
        <a:xfrm>
          <a:off x="0" y="0"/>
          <a:ext cx="0" cy="0"/>
          <a:chOff x="0" y="0"/>
          <a:chExt cx="0" cy="0"/>
        </a:xfrm>
      </p:grpSpPr>
      <p:sp>
        <p:nvSpPr>
          <p:cNvPr id="5" name="Title 1"/>
          <p:cNvSpPr txBox="1">
            <a:spLocks/>
          </p:cNvSpPr>
          <p:nvPr/>
        </p:nvSpPr>
        <p:spPr>
          <a:xfrm>
            <a:off x="442913" y="5562600"/>
            <a:ext cx="8229600" cy="685800"/>
          </a:xfrm>
          <a:prstGeom prst="rect">
            <a:avLst/>
          </a:prstGeom>
        </p:spPr>
        <p:txBody>
          <a:bodyPr anchor="ctr">
            <a:normAutofit/>
          </a:bodyPr>
          <a:lstStyle>
            <a:lvl1pPr algn="ctr" defTabSz="914400" rtl="0" eaLnBrk="1" latinLnBrk="0" hangingPunct="1">
              <a:spcBef>
                <a:spcPct val="0"/>
              </a:spcBef>
              <a:buNone/>
              <a:defRPr sz="4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fontAlgn="auto">
              <a:spcAft>
                <a:spcPts val="0"/>
              </a:spcAft>
              <a:defRPr/>
            </a:pPr>
            <a:endParaRPr lang="en-US" sz="2800" i="1" dirty="0"/>
          </a:p>
        </p:txBody>
      </p:sp>
      <p:sp>
        <p:nvSpPr>
          <p:cNvPr id="2" name="Title 1"/>
          <p:cNvSpPr>
            <a:spLocks noGrp="1"/>
          </p:cNvSpPr>
          <p:nvPr>
            <p:ph type="title" hasCustomPrompt="1"/>
          </p:nvPr>
        </p:nvSpPr>
        <p:spPr>
          <a:xfrm>
            <a:off x="416318" y="1412776"/>
            <a:ext cx="8291514" cy="1220537"/>
          </a:xfrm>
        </p:spPr>
        <p:txBody>
          <a:bodyPr/>
          <a:lstStyle>
            <a:lvl1pPr algn="ctr">
              <a:defRPr/>
            </a:lvl1pPr>
          </a:lstStyle>
          <a:p>
            <a:r>
              <a:rPr lang="en-US" dirty="0"/>
              <a:t>Click To Edit Master Title Style</a:t>
            </a:r>
          </a:p>
        </p:txBody>
      </p:sp>
      <p:sp>
        <p:nvSpPr>
          <p:cNvPr id="4" name="Rectangle 3"/>
          <p:cNvSpPr/>
          <p:nvPr userDrawn="1"/>
        </p:nvSpPr>
        <p:spPr>
          <a:xfrm>
            <a:off x="1095563" y="6237312"/>
            <a:ext cx="7704856" cy="216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pic>
        <p:nvPicPr>
          <p:cNvPr id="73730" name="Picture 2" descr="C:\Users\pdillonp\Downloads\business-card-1015272_640.jpg"/>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5148064" y="3217126"/>
            <a:ext cx="3095774" cy="30957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userDrawn="1"/>
        </p:nvSpPr>
        <p:spPr>
          <a:xfrm>
            <a:off x="6228184" y="4118682"/>
            <a:ext cx="1547664" cy="646331"/>
          </a:xfrm>
          <a:prstGeom prst="rect">
            <a:avLst/>
          </a:prstGeom>
          <a:noFill/>
        </p:spPr>
        <p:txBody>
          <a:bodyPr wrap="square" rtlCol="0">
            <a:spAutoFit/>
          </a:bodyPr>
          <a:lstStyle/>
          <a:p>
            <a:r>
              <a:rPr lang="en-GB" sz="3600" b="1" kern="1200" dirty="0">
                <a:solidFill>
                  <a:srgbClr val="002060"/>
                </a:solidFill>
                <a:latin typeface="+mj-lt"/>
                <a:ea typeface="+mj-ea"/>
                <a:cs typeface="+mj-cs"/>
              </a:rPr>
              <a:t>END</a:t>
            </a:r>
          </a:p>
        </p:txBody>
      </p:sp>
    </p:spTree>
    <p:extLst>
      <p:ext uri="{BB962C8B-B14F-4D97-AF65-F5344CB8AC3E}">
        <p14:creationId xmlns:p14="http://schemas.microsoft.com/office/powerpoint/2010/main" val="161439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lternate Session Slid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5280"/>
            <a:ext cx="4040188" cy="635855"/>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245042"/>
            <a:ext cx="4040188" cy="392715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605280"/>
            <a:ext cx="4041775" cy="635855"/>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245042"/>
            <a:ext cx="4041775" cy="392715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p:cNvSpPr>
            <a:spLocks noGrp="1"/>
          </p:cNvSpPr>
          <p:nvPr>
            <p:ph type="title"/>
          </p:nvPr>
        </p:nvSpPr>
        <p:spPr>
          <a:xfrm>
            <a:off x="457200" y="274638"/>
            <a:ext cx="8229600" cy="563562"/>
          </a:xfrm>
        </p:spPr>
        <p:txBody>
          <a:bodyPr/>
          <a:lstStyle>
            <a:lvl1pPr>
              <a:defRPr/>
            </a:lvl1pPr>
          </a:lstStyle>
          <a:p>
            <a:r>
              <a:rPr lang="en-US"/>
              <a:t>Click to edit Master title style</a:t>
            </a:r>
            <a:endParaRPr lang="en-US" dirty="0"/>
          </a:p>
        </p:txBody>
      </p:sp>
      <p:sp>
        <p:nvSpPr>
          <p:cNvPr id="11" name="Text Placeholder 10"/>
          <p:cNvSpPr>
            <a:spLocks noGrp="1"/>
          </p:cNvSpPr>
          <p:nvPr>
            <p:ph type="body" sz="quarter" idx="10"/>
          </p:nvPr>
        </p:nvSpPr>
        <p:spPr>
          <a:xfrm>
            <a:off x="442913" y="990600"/>
            <a:ext cx="8229600" cy="457200"/>
          </a:xfrm>
        </p:spPr>
        <p:txBody>
          <a:bodyPr>
            <a:normAutofit/>
          </a:bodyPr>
          <a:lstStyle>
            <a:lvl1pPr marL="0" indent="0">
              <a:buNone/>
              <a:defRPr lang="en-US" sz="2800" i="1" dirty="0">
                <a:solidFill>
                  <a:srgbClr val="0070C0"/>
                </a:solidFill>
              </a:defRPr>
            </a:lvl1pPr>
          </a:lstStyle>
          <a:p>
            <a:pPr lvl="0"/>
            <a:r>
              <a:rPr lang="en-US"/>
              <a:t>Click to edit Master text styles</a:t>
            </a:r>
          </a:p>
        </p:txBody>
      </p:sp>
      <p:sp>
        <p:nvSpPr>
          <p:cNvPr id="8" name="Slide Number Placeholder 5"/>
          <p:cNvSpPr>
            <a:spLocks noGrp="1"/>
          </p:cNvSpPr>
          <p:nvPr>
            <p:ph type="sldNum" sz="quarter" idx="11"/>
          </p:nvPr>
        </p:nvSpPr>
        <p:spPr>
          <a:xfrm>
            <a:off x="6019800" y="6356350"/>
            <a:ext cx="2667000" cy="365125"/>
          </a:xfrm>
          <a:prstGeom prst="rect">
            <a:avLst/>
          </a:prstGeom>
        </p:spPr>
        <p:txBody>
          <a:bodyPr vert="horz" lIns="91440" tIns="45720" rIns="91440" bIns="45720" rtlCol="0" anchor="t"/>
          <a:lstStyle>
            <a:lvl1pPr algn="r" fontAlgn="auto">
              <a:spcBef>
                <a:spcPts val="0"/>
              </a:spcBef>
              <a:spcAft>
                <a:spcPts val="0"/>
              </a:spcAft>
              <a:defRPr sz="1200" b="1">
                <a:solidFill>
                  <a:srgbClr val="002060"/>
                </a:solidFill>
                <a:latin typeface="+mn-lt"/>
                <a:cs typeface="+mn-cs"/>
              </a:defRPr>
            </a:lvl1pPr>
          </a:lstStyle>
          <a:p>
            <a:fld id="{33D6E5A2-EC83-451F-A719-9AC1370DD5CF}" type="slidenum">
              <a:rPr lang="en-US" smtClean="0"/>
              <a:pPr/>
              <a:t>‹#›</a:t>
            </a:fld>
            <a:endParaRPr lang="en-US" dirty="0"/>
          </a:p>
        </p:txBody>
      </p:sp>
      <p:sp>
        <p:nvSpPr>
          <p:cNvPr id="9" name="Footer Placeholder 7"/>
          <p:cNvSpPr>
            <a:spLocks noGrp="1"/>
          </p:cNvSpPr>
          <p:nvPr>
            <p:ph type="ftr" sz="quarter" idx="12"/>
          </p:nvPr>
        </p:nvSpPr>
        <p:spPr>
          <a:xfrm>
            <a:off x="1081121" y="6400800"/>
            <a:ext cx="4786279" cy="365125"/>
          </a:xfrm>
          <a:prstGeom prst="rect">
            <a:avLst/>
          </a:prstGeom>
        </p:spPr>
        <p:txBody>
          <a:bodyPr vert="horz" lIns="91440" tIns="45720" rIns="91440" bIns="45720" rtlCol="0" anchor="ctr"/>
          <a:lstStyle>
            <a:lvl1pPr algn="ctr">
              <a:defRPr sz="1200">
                <a:solidFill>
                  <a:srgbClr val="002060"/>
                </a:solidFill>
              </a:defRPr>
            </a:lvl1pPr>
          </a:lstStyle>
          <a:p>
            <a:pPr algn="l"/>
            <a:r>
              <a:rPr lang="en-GB" b="1" dirty="0"/>
              <a:t>Copyright KPL KnowledgeSolutions Ltd – All rights reserved</a:t>
            </a:r>
          </a:p>
          <a:p>
            <a:endParaRPr lang="en-GB" dirty="0"/>
          </a:p>
        </p:txBody>
      </p:sp>
    </p:spTree>
    <p:extLst>
      <p:ext uri="{BB962C8B-B14F-4D97-AF65-F5344CB8AC3E}">
        <p14:creationId xmlns:p14="http://schemas.microsoft.com/office/powerpoint/2010/main" val="1140178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10" Type="http://schemas.openxmlformats.org/officeDocument/2006/relationships/image" Target="../media/image1.png"/><Relationship Id="rId4" Type="http://schemas.openxmlformats.org/officeDocument/2006/relationships/slideLayout" Target="../slideLayouts/slideLayout19.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199" y="264247"/>
            <a:ext cx="8507289"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027" name="Text Placeholder 2"/>
          <p:cNvSpPr>
            <a:spLocks noGrp="1"/>
          </p:cNvSpPr>
          <p:nvPr>
            <p:ph type="body" idx="1"/>
          </p:nvPr>
        </p:nvSpPr>
        <p:spPr bwMode="auto">
          <a:xfrm>
            <a:off x="457199" y="990600"/>
            <a:ext cx="8291513"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6" name="Slide Number Placeholder 5"/>
          <p:cNvSpPr>
            <a:spLocks noGrp="1"/>
          </p:cNvSpPr>
          <p:nvPr>
            <p:ph type="sldNum" sz="quarter" idx="4"/>
          </p:nvPr>
        </p:nvSpPr>
        <p:spPr>
          <a:xfrm>
            <a:off x="6019800" y="6356350"/>
            <a:ext cx="2667000" cy="365125"/>
          </a:xfrm>
          <a:prstGeom prst="rect">
            <a:avLst/>
          </a:prstGeom>
        </p:spPr>
        <p:txBody>
          <a:bodyPr vert="horz" lIns="91440" tIns="45720" rIns="91440" bIns="45720" rtlCol="0" anchor="t"/>
          <a:lstStyle>
            <a:lvl1pPr algn="r" fontAlgn="auto">
              <a:spcBef>
                <a:spcPts val="0"/>
              </a:spcBef>
              <a:spcAft>
                <a:spcPts val="0"/>
              </a:spcAft>
              <a:defRPr sz="1200" b="1">
                <a:solidFill>
                  <a:srgbClr val="002060"/>
                </a:solidFill>
                <a:latin typeface="+mn-lt"/>
                <a:cs typeface="+mn-cs"/>
              </a:defRPr>
            </a:lvl1pPr>
          </a:lstStyle>
          <a:p>
            <a:fld id="{33D6E5A2-EC83-451F-A719-9AC1370DD5CF}" type="slidenum">
              <a:rPr lang="en-US" smtClean="0"/>
              <a:pPr/>
              <a:t>‹#›</a:t>
            </a:fld>
            <a:endParaRPr lang="en-US" dirty="0"/>
          </a:p>
        </p:txBody>
      </p:sp>
      <p:pic>
        <p:nvPicPr>
          <p:cNvPr id="1031" name="Picture 7" descr="C:\Users\pdillonp\Documents\Courses Non-LTI + Potential Courses\KPL Stuff\@Graphics\Logo.png"/>
          <p:cNvPicPr>
            <a:picLocks noChangeAspect="1" noChangeArrowheads="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381000" y="5978208"/>
            <a:ext cx="700121" cy="69691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a:stCxn id="1031" idx="3"/>
          </p:cNvCxnSpPr>
          <p:nvPr/>
        </p:nvCxnSpPr>
        <p:spPr>
          <a:xfrm flipV="1">
            <a:off x="1081121" y="6324600"/>
            <a:ext cx="7605679" cy="2064"/>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Footer Placeholder 7"/>
          <p:cNvSpPr>
            <a:spLocks noGrp="1"/>
          </p:cNvSpPr>
          <p:nvPr>
            <p:ph type="ftr" sz="quarter" idx="3"/>
          </p:nvPr>
        </p:nvSpPr>
        <p:spPr>
          <a:xfrm>
            <a:off x="1081121" y="6400800"/>
            <a:ext cx="4786279" cy="365125"/>
          </a:xfrm>
          <a:prstGeom prst="rect">
            <a:avLst/>
          </a:prstGeom>
        </p:spPr>
        <p:txBody>
          <a:bodyPr vert="horz" lIns="91440" tIns="45720" rIns="91440" bIns="45720" rtlCol="0" anchor="ctr"/>
          <a:lstStyle>
            <a:lvl1pPr algn="ctr">
              <a:defRPr sz="1200">
                <a:solidFill>
                  <a:srgbClr val="002060"/>
                </a:solidFill>
              </a:defRPr>
            </a:lvl1pPr>
          </a:lstStyle>
          <a:p>
            <a:pPr algn="l"/>
            <a:r>
              <a:rPr lang="en-GB" b="1" dirty="0"/>
              <a:t>Copyright KPL KnowledgeSolutions Ltd – All rights reserved</a:t>
            </a:r>
          </a:p>
          <a:p>
            <a:endParaRPr lang="en-GB" dirty="0"/>
          </a:p>
        </p:txBody>
      </p:sp>
      <p:sp>
        <p:nvSpPr>
          <p:cNvPr id="9" name="Footer Placeholder 3"/>
          <p:cNvSpPr txBox="1">
            <a:spLocks/>
          </p:cNvSpPr>
          <p:nvPr userDrawn="1"/>
        </p:nvSpPr>
        <p:spPr>
          <a:xfrm>
            <a:off x="-36512" y="6520259"/>
            <a:ext cx="2895600" cy="365125"/>
          </a:xfrm>
          <a:prstGeom prst="rect">
            <a:avLst/>
          </a:prstGeom>
        </p:spPr>
        <p:txBody>
          <a:bodyPr/>
          <a:lstStyle>
            <a:defPPr>
              <a:defRPr lang="en-US"/>
            </a:defPPr>
            <a:lvl1pPr marL="0" algn="l" defTabSz="914400" rtl="0" eaLnBrk="1" latinLnBrk="0" hangingPunct="1">
              <a:defRPr sz="1100" kern="1200">
                <a:solidFill>
                  <a:schemeClr val="tx2">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GB" dirty="0"/>
          </a:p>
        </p:txBody>
      </p:sp>
      <p:sp>
        <p:nvSpPr>
          <p:cNvPr id="10" name="Footer Placeholder 3"/>
          <p:cNvSpPr txBox="1">
            <a:spLocks/>
          </p:cNvSpPr>
          <p:nvPr userDrawn="1"/>
        </p:nvSpPr>
        <p:spPr>
          <a:xfrm>
            <a:off x="9396536" y="5301208"/>
            <a:ext cx="2895600" cy="365125"/>
          </a:xfrm>
          <a:prstGeom prst="rect">
            <a:avLst/>
          </a:prstGeom>
        </p:spPr>
        <p:txBody>
          <a:bodyPr/>
          <a:lstStyle>
            <a:defPPr>
              <a:defRPr lang="en-US"/>
            </a:defPPr>
            <a:lvl1pPr marL="0" algn="l" defTabSz="914400" rtl="0" eaLnBrk="1" latinLnBrk="0" hangingPunct="1">
              <a:defRPr sz="1100" kern="1200">
                <a:solidFill>
                  <a:schemeClr val="tx2">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GB" sz="1000" dirty="0"/>
          </a:p>
        </p:txBody>
      </p:sp>
    </p:spTree>
  </p:cSld>
  <p:clrMap bg1="lt1" tx1="dk1" bg2="lt2" tx2="dk2" accent1="accent1" accent2="accent2" accent3="accent3" accent4="accent4" accent5="accent5" accent6="accent6" hlink="hlink" folHlink="folHlink"/>
  <p:sldLayoutIdLst>
    <p:sldLayoutId id="2147483718" r:id="rId1"/>
    <p:sldLayoutId id="2147483729" r:id="rId2"/>
    <p:sldLayoutId id="2147483719" r:id="rId3"/>
    <p:sldLayoutId id="2147483720" r:id="rId4"/>
    <p:sldLayoutId id="2147483731" r:id="rId5"/>
    <p:sldLayoutId id="2147483730" r:id="rId6"/>
    <p:sldLayoutId id="2147483721" r:id="rId7"/>
    <p:sldLayoutId id="2147483732" r:id="rId8"/>
    <p:sldLayoutId id="2147483722" r:id="rId9"/>
    <p:sldLayoutId id="2147483723" r:id="rId10"/>
    <p:sldLayoutId id="2147483724" r:id="rId11"/>
    <p:sldLayoutId id="2147483725" r:id="rId12"/>
    <p:sldLayoutId id="2147483726" r:id="rId13"/>
  </p:sldLayoutIdLst>
  <p:transition spd="slow">
    <p:wipe dir="d"/>
  </p:transition>
  <p:hf hdr="0" dt="0"/>
  <p:txStyles>
    <p:titleStyle>
      <a:lvl1pPr algn="l" rtl="0" eaLnBrk="1" fontAlgn="base" hangingPunct="1">
        <a:spcBef>
          <a:spcPct val="0"/>
        </a:spcBef>
        <a:spcAft>
          <a:spcPct val="0"/>
        </a:spcAft>
        <a:defRPr sz="3600" b="1" kern="1200">
          <a:solidFill>
            <a:srgbClr val="002060"/>
          </a:solidFill>
          <a:latin typeface="+mj-lt"/>
          <a:ea typeface="+mj-ea"/>
          <a:cs typeface="+mj-cs"/>
        </a:defRPr>
      </a:lvl1pPr>
      <a:lvl2pPr algn="ctr" rtl="0" eaLnBrk="1" fontAlgn="base" hangingPunct="1">
        <a:spcBef>
          <a:spcPct val="0"/>
        </a:spcBef>
        <a:spcAft>
          <a:spcPct val="0"/>
        </a:spcAft>
        <a:defRPr sz="4400">
          <a:solidFill>
            <a:schemeClr val="accent1"/>
          </a:solidFill>
          <a:latin typeface="Tahoma" pitchFamily="34" charset="0"/>
        </a:defRPr>
      </a:lvl2pPr>
      <a:lvl3pPr algn="ctr" rtl="0" eaLnBrk="1" fontAlgn="base" hangingPunct="1">
        <a:spcBef>
          <a:spcPct val="0"/>
        </a:spcBef>
        <a:spcAft>
          <a:spcPct val="0"/>
        </a:spcAft>
        <a:defRPr sz="4400">
          <a:solidFill>
            <a:schemeClr val="accent1"/>
          </a:solidFill>
          <a:latin typeface="Tahoma" pitchFamily="34" charset="0"/>
        </a:defRPr>
      </a:lvl3pPr>
      <a:lvl4pPr algn="ctr" rtl="0" eaLnBrk="1" fontAlgn="base" hangingPunct="1">
        <a:spcBef>
          <a:spcPct val="0"/>
        </a:spcBef>
        <a:spcAft>
          <a:spcPct val="0"/>
        </a:spcAft>
        <a:defRPr sz="4400">
          <a:solidFill>
            <a:schemeClr val="accent1"/>
          </a:solidFill>
          <a:latin typeface="Tahoma" pitchFamily="34" charset="0"/>
        </a:defRPr>
      </a:lvl4pPr>
      <a:lvl5pPr algn="ctr" rtl="0" eaLnBrk="1" fontAlgn="base" hangingPunct="1">
        <a:spcBef>
          <a:spcPct val="0"/>
        </a:spcBef>
        <a:spcAft>
          <a:spcPct val="0"/>
        </a:spcAft>
        <a:defRPr sz="4400">
          <a:solidFill>
            <a:schemeClr val="accent1"/>
          </a:solidFill>
          <a:latin typeface="Tahoma"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rtl="0" eaLnBrk="1" fontAlgn="base" hangingPunct="1">
        <a:spcBef>
          <a:spcPct val="20000"/>
        </a:spcBef>
        <a:spcAft>
          <a:spcPct val="0"/>
        </a:spcAft>
        <a:buFont typeface="Arial" pitchFamily="34" charset="0"/>
        <a:buChar char="•"/>
        <a:defRPr sz="2400" b="1" kern="1200">
          <a:solidFill>
            <a:srgbClr val="002060"/>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000" kern="1200">
          <a:solidFill>
            <a:srgbClr val="002060"/>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000" kern="1200">
          <a:solidFill>
            <a:srgbClr val="002060"/>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rgbClr val="002060"/>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199" y="264247"/>
            <a:ext cx="8507289"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027" name="Text Placeholder 2"/>
          <p:cNvSpPr>
            <a:spLocks noGrp="1"/>
          </p:cNvSpPr>
          <p:nvPr>
            <p:ph type="body" idx="1"/>
          </p:nvPr>
        </p:nvSpPr>
        <p:spPr bwMode="auto">
          <a:xfrm>
            <a:off x="457199" y="990600"/>
            <a:ext cx="8291513"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pic>
        <p:nvPicPr>
          <p:cNvPr id="1031" name="Picture 7" descr="C:\Users\pdillonp\Documents\Courses Non-LTI + Potential Courses\KPL Stuff\@Graphics\Logo.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81000" y="5978208"/>
            <a:ext cx="700121" cy="69691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a:stCxn id="1031" idx="3"/>
          </p:cNvCxnSpPr>
          <p:nvPr/>
        </p:nvCxnSpPr>
        <p:spPr>
          <a:xfrm flipV="1">
            <a:off x="1081121" y="6324600"/>
            <a:ext cx="7605679" cy="2064"/>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Footer Placeholder 7"/>
          <p:cNvSpPr>
            <a:spLocks noGrp="1"/>
          </p:cNvSpPr>
          <p:nvPr>
            <p:ph type="ftr" sz="quarter" idx="3"/>
          </p:nvPr>
        </p:nvSpPr>
        <p:spPr>
          <a:xfrm>
            <a:off x="1081121" y="6400800"/>
            <a:ext cx="4786279" cy="365125"/>
          </a:xfrm>
          <a:prstGeom prst="rect">
            <a:avLst/>
          </a:prstGeom>
        </p:spPr>
        <p:txBody>
          <a:bodyPr vert="horz" lIns="91440" tIns="45720" rIns="91440" bIns="45720" rtlCol="0" anchor="ctr"/>
          <a:lstStyle>
            <a:lvl1pPr algn="ctr">
              <a:defRPr sz="1200">
                <a:solidFill>
                  <a:srgbClr val="002060"/>
                </a:solidFill>
              </a:defRPr>
            </a:lvl1pPr>
          </a:lstStyle>
          <a:p>
            <a:pPr algn="l"/>
            <a:r>
              <a:rPr lang="en-GB" b="1" dirty="0"/>
              <a:t>Copyright KPL KnowledgeSolutions Ltd – All rights reserved</a:t>
            </a:r>
          </a:p>
          <a:p>
            <a:endParaRPr lang="en-GB" dirty="0"/>
          </a:p>
        </p:txBody>
      </p:sp>
      <p:sp>
        <p:nvSpPr>
          <p:cNvPr id="9" name="Footer Placeholder 3"/>
          <p:cNvSpPr txBox="1">
            <a:spLocks/>
          </p:cNvSpPr>
          <p:nvPr userDrawn="1"/>
        </p:nvSpPr>
        <p:spPr>
          <a:xfrm>
            <a:off x="-36512" y="6520259"/>
            <a:ext cx="2895600" cy="365125"/>
          </a:xfrm>
          <a:prstGeom prst="rect">
            <a:avLst/>
          </a:prstGeom>
        </p:spPr>
        <p:txBody>
          <a:bodyPr/>
          <a:lstStyle>
            <a:defPPr>
              <a:defRPr lang="en-US"/>
            </a:defPPr>
            <a:lvl1pPr marL="0" algn="l" defTabSz="914400" rtl="0" eaLnBrk="1" latinLnBrk="0" hangingPunct="1">
              <a:defRPr sz="1100" kern="1200">
                <a:solidFill>
                  <a:schemeClr val="tx2">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GB" dirty="0"/>
          </a:p>
        </p:txBody>
      </p:sp>
      <p:sp>
        <p:nvSpPr>
          <p:cNvPr id="10" name="Footer Placeholder 3"/>
          <p:cNvSpPr txBox="1">
            <a:spLocks/>
          </p:cNvSpPr>
          <p:nvPr userDrawn="1"/>
        </p:nvSpPr>
        <p:spPr>
          <a:xfrm>
            <a:off x="9396536" y="5301208"/>
            <a:ext cx="2895600" cy="365125"/>
          </a:xfrm>
          <a:prstGeom prst="rect">
            <a:avLst/>
          </a:prstGeom>
        </p:spPr>
        <p:txBody>
          <a:bodyPr/>
          <a:lstStyle>
            <a:defPPr>
              <a:defRPr lang="en-US"/>
            </a:defPPr>
            <a:lvl1pPr marL="0" algn="l" defTabSz="914400" rtl="0" eaLnBrk="1" latinLnBrk="0" hangingPunct="1">
              <a:defRPr sz="1100" kern="1200">
                <a:solidFill>
                  <a:schemeClr val="tx2">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GB" sz="1000" dirty="0"/>
          </a:p>
        </p:txBody>
      </p:sp>
    </p:spTree>
    <p:extLst>
      <p:ext uri="{BB962C8B-B14F-4D97-AF65-F5344CB8AC3E}">
        <p14:creationId xmlns:p14="http://schemas.microsoft.com/office/powerpoint/2010/main" val="4258681881"/>
      </p:ext>
    </p:extLst>
  </p:cSld>
  <p:clrMap bg1="lt1" tx1="dk1" bg2="lt2" tx2="dk2" accent1="accent1" accent2="accent2" accent3="accent3" accent4="accent4" accent5="accent5" accent6="accent6" hlink="hlink" folHlink="folHlink"/>
  <p:sldLayoutIdLst>
    <p:sldLayoutId id="2147483734" r:id="rId1"/>
    <p:sldLayoutId id="2147483742" r:id="rId2"/>
  </p:sldLayoutIdLst>
  <p:transition spd="slow">
    <p:wipe dir="d"/>
  </p:transition>
  <p:hf hdr="0" dt="0"/>
  <p:txStyles>
    <p:titleStyle>
      <a:lvl1pPr algn="l" rtl="0" eaLnBrk="1" fontAlgn="base" hangingPunct="1">
        <a:spcBef>
          <a:spcPct val="0"/>
        </a:spcBef>
        <a:spcAft>
          <a:spcPct val="0"/>
        </a:spcAft>
        <a:defRPr sz="3600" b="1" kern="1200">
          <a:solidFill>
            <a:srgbClr val="002060"/>
          </a:solidFill>
          <a:latin typeface="+mj-lt"/>
          <a:ea typeface="+mj-ea"/>
          <a:cs typeface="+mj-cs"/>
        </a:defRPr>
      </a:lvl1pPr>
      <a:lvl2pPr algn="ctr" rtl="0" eaLnBrk="1" fontAlgn="base" hangingPunct="1">
        <a:spcBef>
          <a:spcPct val="0"/>
        </a:spcBef>
        <a:spcAft>
          <a:spcPct val="0"/>
        </a:spcAft>
        <a:defRPr sz="4400">
          <a:solidFill>
            <a:schemeClr val="accent1"/>
          </a:solidFill>
          <a:latin typeface="Tahoma" pitchFamily="34" charset="0"/>
        </a:defRPr>
      </a:lvl2pPr>
      <a:lvl3pPr algn="ctr" rtl="0" eaLnBrk="1" fontAlgn="base" hangingPunct="1">
        <a:spcBef>
          <a:spcPct val="0"/>
        </a:spcBef>
        <a:spcAft>
          <a:spcPct val="0"/>
        </a:spcAft>
        <a:defRPr sz="4400">
          <a:solidFill>
            <a:schemeClr val="accent1"/>
          </a:solidFill>
          <a:latin typeface="Tahoma" pitchFamily="34" charset="0"/>
        </a:defRPr>
      </a:lvl3pPr>
      <a:lvl4pPr algn="ctr" rtl="0" eaLnBrk="1" fontAlgn="base" hangingPunct="1">
        <a:spcBef>
          <a:spcPct val="0"/>
        </a:spcBef>
        <a:spcAft>
          <a:spcPct val="0"/>
        </a:spcAft>
        <a:defRPr sz="4400">
          <a:solidFill>
            <a:schemeClr val="accent1"/>
          </a:solidFill>
          <a:latin typeface="Tahoma" pitchFamily="34" charset="0"/>
        </a:defRPr>
      </a:lvl4pPr>
      <a:lvl5pPr algn="ctr" rtl="0" eaLnBrk="1" fontAlgn="base" hangingPunct="1">
        <a:spcBef>
          <a:spcPct val="0"/>
        </a:spcBef>
        <a:spcAft>
          <a:spcPct val="0"/>
        </a:spcAft>
        <a:defRPr sz="4400">
          <a:solidFill>
            <a:schemeClr val="accent1"/>
          </a:solidFill>
          <a:latin typeface="Tahoma"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rtl="0" eaLnBrk="1" fontAlgn="base" hangingPunct="1">
        <a:spcBef>
          <a:spcPct val="20000"/>
        </a:spcBef>
        <a:spcAft>
          <a:spcPct val="0"/>
        </a:spcAft>
        <a:buFont typeface="Arial" pitchFamily="34" charset="0"/>
        <a:buChar char="•"/>
        <a:defRPr sz="2400" b="1" kern="1200">
          <a:solidFill>
            <a:srgbClr val="002060"/>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000" kern="1200">
          <a:solidFill>
            <a:srgbClr val="002060"/>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000" kern="1200">
          <a:solidFill>
            <a:srgbClr val="002060"/>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rgbClr val="002060"/>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199" y="264247"/>
            <a:ext cx="8507289"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027" name="Text Placeholder 2"/>
          <p:cNvSpPr>
            <a:spLocks noGrp="1"/>
          </p:cNvSpPr>
          <p:nvPr>
            <p:ph type="body" idx="1"/>
          </p:nvPr>
        </p:nvSpPr>
        <p:spPr bwMode="auto">
          <a:xfrm>
            <a:off x="457199" y="990600"/>
            <a:ext cx="8291513"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6" name="Slide Number Placeholder 5"/>
          <p:cNvSpPr>
            <a:spLocks noGrp="1"/>
          </p:cNvSpPr>
          <p:nvPr>
            <p:ph type="sldNum" sz="quarter" idx="4"/>
          </p:nvPr>
        </p:nvSpPr>
        <p:spPr>
          <a:xfrm>
            <a:off x="6019800" y="6356350"/>
            <a:ext cx="2667000" cy="365125"/>
          </a:xfrm>
          <a:prstGeom prst="rect">
            <a:avLst/>
          </a:prstGeom>
        </p:spPr>
        <p:txBody>
          <a:bodyPr vert="horz" lIns="91440" tIns="45720" rIns="91440" bIns="45720" rtlCol="0" anchor="t"/>
          <a:lstStyle>
            <a:lvl1pPr algn="r" fontAlgn="auto">
              <a:spcBef>
                <a:spcPts val="0"/>
              </a:spcBef>
              <a:spcAft>
                <a:spcPts val="0"/>
              </a:spcAft>
              <a:defRPr sz="1200" b="1">
                <a:solidFill>
                  <a:srgbClr val="002060"/>
                </a:solidFill>
                <a:latin typeface="+mn-lt"/>
                <a:cs typeface="+mn-cs"/>
              </a:defRPr>
            </a:lvl1pPr>
          </a:lstStyle>
          <a:p>
            <a:fld id="{33D6E5A2-EC83-451F-A719-9AC1370DD5CF}" type="slidenum">
              <a:rPr lang="en-US" smtClean="0"/>
              <a:pPr/>
              <a:t>‹#›</a:t>
            </a:fld>
            <a:endParaRPr lang="en-US" dirty="0"/>
          </a:p>
        </p:txBody>
      </p:sp>
      <p:pic>
        <p:nvPicPr>
          <p:cNvPr id="1031" name="Picture 7" descr="C:\Users\pdillonp\Documents\Courses Non-LTI + Potential Courses\KPL Stuff\@Graphics\Logo.png"/>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381000" y="5978208"/>
            <a:ext cx="700121" cy="69691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a:stCxn id="1031" idx="3"/>
          </p:cNvCxnSpPr>
          <p:nvPr/>
        </p:nvCxnSpPr>
        <p:spPr>
          <a:xfrm flipV="1">
            <a:off x="1081121" y="6324600"/>
            <a:ext cx="7605679" cy="2064"/>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Footer Placeholder 7"/>
          <p:cNvSpPr>
            <a:spLocks noGrp="1"/>
          </p:cNvSpPr>
          <p:nvPr>
            <p:ph type="ftr" sz="quarter" idx="3"/>
          </p:nvPr>
        </p:nvSpPr>
        <p:spPr>
          <a:xfrm>
            <a:off x="1081121" y="6400800"/>
            <a:ext cx="4786279" cy="365125"/>
          </a:xfrm>
          <a:prstGeom prst="rect">
            <a:avLst/>
          </a:prstGeom>
        </p:spPr>
        <p:txBody>
          <a:bodyPr vert="horz" lIns="91440" tIns="45720" rIns="91440" bIns="45720" rtlCol="0" anchor="ctr"/>
          <a:lstStyle>
            <a:lvl1pPr algn="ctr">
              <a:defRPr sz="1200">
                <a:solidFill>
                  <a:srgbClr val="002060"/>
                </a:solidFill>
              </a:defRPr>
            </a:lvl1pPr>
          </a:lstStyle>
          <a:p>
            <a:pPr algn="l"/>
            <a:r>
              <a:rPr lang="en-GB" b="1" dirty="0"/>
              <a:t>Copyright KPL KnowledgeSolutions Ltd – All rights reserved</a:t>
            </a:r>
          </a:p>
          <a:p>
            <a:endParaRPr lang="en-GB" dirty="0"/>
          </a:p>
        </p:txBody>
      </p:sp>
      <p:sp>
        <p:nvSpPr>
          <p:cNvPr id="9" name="Footer Placeholder 3"/>
          <p:cNvSpPr txBox="1">
            <a:spLocks/>
          </p:cNvSpPr>
          <p:nvPr userDrawn="1"/>
        </p:nvSpPr>
        <p:spPr>
          <a:xfrm>
            <a:off x="-36512" y="6520259"/>
            <a:ext cx="2895600" cy="365125"/>
          </a:xfrm>
          <a:prstGeom prst="rect">
            <a:avLst/>
          </a:prstGeom>
        </p:spPr>
        <p:txBody>
          <a:bodyPr/>
          <a:lstStyle>
            <a:defPPr>
              <a:defRPr lang="en-US"/>
            </a:defPPr>
            <a:lvl1pPr marL="0" algn="l" defTabSz="914400" rtl="0" eaLnBrk="1" latinLnBrk="0" hangingPunct="1">
              <a:defRPr sz="1100" kern="1200">
                <a:solidFill>
                  <a:schemeClr val="tx2">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GB" dirty="0"/>
          </a:p>
        </p:txBody>
      </p:sp>
      <p:sp>
        <p:nvSpPr>
          <p:cNvPr id="10" name="Footer Placeholder 3"/>
          <p:cNvSpPr txBox="1">
            <a:spLocks/>
          </p:cNvSpPr>
          <p:nvPr userDrawn="1"/>
        </p:nvSpPr>
        <p:spPr>
          <a:xfrm>
            <a:off x="9396536" y="5301208"/>
            <a:ext cx="2895600" cy="365125"/>
          </a:xfrm>
          <a:prstGeom prst="rect">
            <a:avLst/>
          </a:prstGeom>
        </p:spPr>
        <p:txBody>
          <a:bodyPr/>
          <a:lstStyle>
            <a:defPPr>
              <a:defRPr lang="en-US"/>
            </a:defPPr>
            <a:lvl1pPr marL="0" algn="l" defTabSz="914400" rtl="0" eaLnBrk="1" latinLnBrk="0" hangingPunct="1">
              <a:defRPr sz="1100" kern="1200">
                <a:solidFill>
                  <a:schemeClr val="tx2">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GB" sz="1000" dirty="0"/>
          </a:p>
        </p:txBody>
      </p:sp>
    </p:spTree>
    <p:extLst>
      <p:ext uri="{BB962C8B-B14F-4D97-AF65-F5344CB8AC3E}">
        <p14:creationId xmlns:p14="http://schemas.microsoft.com/office/powerpoint/2010/main" val="553294923"/>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3" r:id="rId7"/>
    <p:sldLayoutId id="2147483744" r:id="rId8"/>
  </p:sldLayoutIdLst>
  <p:transition spd="slow">
    <p:wipe dir="d"/>
  </p:transition>
  <p:hf hdr="0" ftr="0" dt="0"/>
  <p:txStyles>
    <p:titleStyle>
      <a:lvl1pPr algn="l" rtl="0" eaLnBrk="1" fontAlgn="base" hangingPunct="1">
        <a:spcBef>
          <a:spcPct val="0"/>
        </a:spcBef>
        <a:spcAft>
          <a:spcPct val="0"/>
        </a:spcAft>
        <a:defRPr sz="3600" b="1" kern="1200">
          <a:solidFill>
            <a:srgbClr val="002060"/>
          </a:solidFill>
          <a:latin typeface="+mj-lt"/>
          <a:ea typeface="+mj-ea"/>
          <a:cs typeface="+mj-cs"/>
        </a:defRPr>
      </a:lvl1pPr>
      <a:lvl2pPr algn="ctr" rtl="0" eaLnBrk="1" fontAlgn="base" hangingPunct="1">
        <a:spcBef>
          <a:spcPct val="0"/>
        </a:spcBef>
        <a:spcAft>
          <a:spcPct val="0"/>
        </a:spcAft>
        <a:defRPr sz="4400">
          <a:solidFill>
            <a:schemeClr val="accent1"/>
          </a:solidFill>
          <a:latin typeface="Tahoma" pitchFamily="34" charset="0"/>
        </a:defRPr>
      </a:lvl2pPr>
      <a:lvl3pPr algn="ctr" rtl="0" eaLnBrk="1" fontAlgn="base" hangingPunct="1">
        <a:spcBef>
          <a:spcPct val="0"/>
        </a:spcBef>
        <a:spcAft>
          <a:spcPct val="0"/>
        </a:spcAft>
        <a:defRPr sz="4400">
          <a:solidFill>
            <a:schemeClr val="accent1"/>
          </a:solidFill>
          <a:latin typeface="Tahoma" pitchFamily="34" charset="0"/>
        </a:defRPr>
      </a:lvl3pPr>
      <a:lvl4pPr algn="ctr" rtl="0" eaLnBrk="1" fontAlgn="base" hangingPunct="1">
        <a:spcBef>
          <a:spcPct val="0"/>
        </a:spcBef>
        <a:spcAft>
          <a:spcPct val="0"/>
        </a:spcAft>
        <a:defRPr sz="4400">
          <a:solidFill>
            <a:schemeClr val="accent1"/>
          </a:solidFill>
          <a:latin typeface="Tahoma" pitchFamily="34" charset="0"/>
        </a:defRPr>
      </a:lvl4pPr>
      <a:lvl5pPr algn="ctr" rtl="0" eaLnBrk="1" fontAlgn="base" hangingPunct="1">
        <a:spcBef>
          <a:spcPct val="0"/>
        </a:spcBef>
        <a:spcAft>
          <a:spcPct val="0"/>
        </a:spcAft>
        <a:defRPr sz="4400">
          <a:solidFill>
            <a:schemeClr val="accent1"/>
          </a:solidFill>
          <a:latin typeface="Tahoma"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rtl="0" eaLnBrk="1" fontAlgn="base" hangingPunct="1">
        <a:spcBef>
          <a:spcPct val="20000"/>
        </a:spcBef>
        <a:spcAft>
          <a:spcPct val="0"/>
        </a:spcAft>
        <a:buFont typeface="Arial" pitchFamily="34" charset="0"/>
        <a:buChar char="•"/>
        <a:defRPr sz="2400" b="1" kern="1200">
          <a:solidFill>
            <a:srgbClr val="002060"/>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000" kern="1200">
          <a:solidFill>
            <a:srgbClr val="002060"/>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000" kern="1200">
          <a:solidFill>
            <a:srgbClr val="002060"/>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rgbClr val="002060"/>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0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10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10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1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1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1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1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17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cassandra.apache.org/" TargetMode="External"/><Relationship Id="rId1" Type="http://schemas.openxmlformats.org/officeDocument/2006/relationships/slideLayout" Target="../slideLayouts/slideLayout18.xml"/></Relationships>
</file>

<file path=ppt/slides/_rels/slide176.xml.rels><?xml version="1.0" encoding="UTF-8" standalone="yes"?>
<Relationships xmlns="http://schemas.openxmlformats.org/package/2006/relationships"><Relationship Id="rId3" Type="http://schemas.openxmlformats.org/officeDocument/2006/relationships/hyperlink" Target="https://medium.com/netflix-techblog/benchmarking-cassandra-scalability-on-aws-over-a-million-writes-per-second-39f45f066c9e" TargetMode="External"/><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17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17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9.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1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1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0.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0.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hyperlink" Target="https://mikejrway@bitbucket.org/mikejrway/bbc_micro_services_load.gi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p:txBody>
          <a:bodyPr/>
          <a:lstStyle/>
          <a:p>
            <a:endParaRPr lang="en-GB" dirty="0"/>
          </a:p>
        </p:txBody>
      </p:sp>
      <p:sp>
        <p:nvSpPr>
          <p:cNvPr id="2" name="Title 1"/>
          <p:cNvSpPr>
            <a:spLocks noGrp="1"/>
          </p:cNvSpPr>
          <p:nvPr>
            <p:ph type="ctrTitle"/>
            <p:custDataLst>
              <p:tags r:id="rId2"/>
            </p:custDataLst>
          </p:nvPr>
        </p:nvSpPr>
        <p:spPr>
          <a:xfrm>
            <a:off x="685800" y="2312242"/>
            <a:ext cx="7772400" cy="1470025"/>
          </a:xfrm>
        </p:spPr>
        <p:txBody>
          <a:bodyPr/>
          <a:lstStyle/>
          <a:p>
            <a:pPr algn="ctr"/>
            <a:br>
              <a:rPr lang="en-US" dirty="0"/>
            </a:br>
            <a:r>
              <a:rPr lang="en-US" sz="3400" dirty="0"/>
              <a:t>Designing and Implementing Distributed, Service Based Architecture</a:t>
            </a:r>
          </a:p>
        </p:txBody>
      </p:sp>
      <p:sp>
        <p:nvSpPr>
          <p:cNvPr id="3" name="Rectangle 2"/>
          <p:cNvSpPr/>
          <p:nvPr/>
        </p:nvSpPr>
        <p:spPr>
          <a:xfrm>
            <a:off x="1187624" y="6477745"/>
            <a:ext cx="2736304" cy="369332"/>
          </a:xfrm>
          <a:prstGeom prst="rect">
            <a:avLst/>
          </a:prstGeom>
        </p:spPr>
        <p:txBody>
          <a:bodyPr wrap="square">
            <a:spAutoFit/>
          </a:bodyPr>
          <a:lstStyle/>
          <a:p>
            <a:endParaRPr lang="en-GB" sz="900" dirty="0"/>
          </a:p>
          <a:p>
            <a:r>
              <a:rPr lang="en-GB" sz="900" dirty="0"/>
              <a:t>.</a:t>
            </a:r>
          </a:p>
        </p:txBody>
      </p:sp>
    </p:spTree>
    <p:custDataLst>
      <p:tags r:id="rId1"/>
    </p:custDataLst>
    <p:extLst>
      <p:ext uri="{BB962C8B-B14F-4D97-AF65-F5344CB8AC3E}">
        <p14:creationId xmlns:p14="http://schemas.microsoft.com/office/powerpoint/2010/main" val="462385985"/>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Are These Tiers Used?</a:t>
            </a:r>
          </a:p>
        </p:txBody>
      </p:sp>
      <p:sp>
        <p:nvSpPr>
          <p:cNvPr id="3" name="Content Placeholder 2"/>
          <p:cNvSpPr>
            <a:spLocks noGrp="1"/>
          </p:cNvSpPr>
          <p:nvPr>
            <p:ph idx="1"/>
          </p:nvPr>
        </p:nvSpPr>
        <p:spPr/>
        <p:txBody>
          <a:bodyPr/>
          <a:lstStyle/>
          <a:p>
            <a:r>
              <a:rPr lang="en-US" dirty="0">
                <a:solidFill>
                  <a:srgbClr val="002060"/>
                </a:solidFill>
              </a:rPr>
              <a:t>We think of this split of tiers as being logical</a:t>
            </a:r>
          </a:p>
          <a:p>
            <a:pPr lvl="1"/>
            <a:r>
              <a:rPr lang="en-US" dirty="0"/>
              <a:t>Partly because "It's always been done this way"</a:t>
            </a:r>
          </a:p>
          <a:p>
            <a:pPr lvl="1"/>
            <a:r>
              <a:rPr lang="en-US" dirty="0"/>
              <a:t>Where "</a:t>
            </a:r>
            <a:r>
              <a:rPr lang="mr-IN" dirty="0"/>
              <a:t>…</a:t>
            </a:r>
            <a:r>
              <a:rPr lang="en-US" b="1" dirty="0"/>
              <a:t>always</a:t>
            </a:r>
            <a:r>
              <a:rPr lang="mr-IN" dirty="0"/>
              <a:t>…</a:t>
            </a:r>
            <a:r>
              <a:rPr lang="en-US" dirty="0"/>
              <a:t>' is a relative term </a:t>
            </a:r>
            <a:r>
              <a:rPr lang="en-US" dirty="0">
                <a:sym typeface="Wingdings"/>
              </a:rPr>
              <a:t></a:t>
            </a:r>
          </a:p>
          <a:p>
            <a:pPr lvl="1"/>
            <a:endParaRPr lang="en-US" dirty="0">
              <a:sym typeface="Wingdings"/>
            </a:endParaRPr>
          </a:p>
          <a:p>
            <a:r>
              <a:rPr lang="en-US" dirty="0">
                <a:solidFill>
                  <a:srgbClr val="002060"/>
                </a:solidFill>
              </a:rPr>
              <a:t>At least part of the reason for this split is Conway's Law	</a:t>
            </a:r>
          </a:p>
          <a:p>
            <a:pPr marL="0" indent="0">
              <a:buNone/>
            </a:pPr>
            <a:r>
              <a:rPr lang="en-US" b="0" i="1" dirty="0">
                <a:solidFill>
                  <a:srgbClr val="002060"/>
                </a:solidFill>
              </a:rPr>
              <a:t>	"Any organisation that designs a system (defined more 	broadly here than just information systems) will 	inevitably produce a design whose structure is a copy of 	the organisation's communication structure."</a:t>
            </a:r>
            <a:endParaRPr lang="en-US" dirty="0">
              <a:solidFill>
                <a:srgbClr val="002060"/>
              </a:solidFill>
            </a:endParaRPr>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5" name="Footer Placeholder 2"/>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4046660"/>
      </p:ext>
    </p:extLst>
  </p:cSld>
  <p:clrMapOvr>
    <a:masterClrMapping/>
  </p:clrMapOvr>
  <p:transition spd="slow">
    <p:wipe dir="d"/>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Docker</a:t>
            </a:r>
          </a:p>
        </p:txBody>
      </p:sp>
      <p:sp>
        <p:nvSpPr>
          <p:cNvPr id="3" name="Content Placeholder 2"/>
          <p:cNvSpPr>
            <a:spLocks noGrp="1"/>
          </p:cNvSpPr>
          <p:nvPr>
            <p:ph idx="1"/>
          </p:nvPr>
        </p:nvSpPr>
        <p:spPr/>
        <p:txBody>
          <a:bodyPr>
            <a:normAutofit/>
          </a:bodyPr>
          <a:lstStyle/>
          <a:p>
            <a:r>
              <a:rPr lang="en-US" dirty="0">
                <a:solidFill>
                  <a:srgbClr val="002060"/>
                </a:solidFill>
              </a:rPr>
              <a:t>Docker was originally a Linux application</a:t>
            </a:r>
          </a:p>
          <a:p>
            <a:pPr lvl="1"/>
            <a:r>
              <a:rPr lang="en-US" dirty="0"/>
              <a:t>It uses the kernel container functionality</a:t>
            </a:r>
          </a:p>
          <a:p>
            <a:pPr lvl="1"/>
            <a:r>
              <a:rPr lang="en-US" dirty="0"/>
              <a:t>We will be running our Docker images on Linux</a:t>
            </a:r>
          </a:p>
          <a:p>
            <a:r>
              <a:rPr lang="en-US" dirty="0"/>
              <a:t>Windows containers are supported on Windows Server 2016</a:t>
            </a:r>
          </a:p>
          <a:p>
            <a:r>
              <a:rPr lang="en-US" dirty="0"/>
              <a:t>Important: Unlike virtualization</a:t>
            </a:r>
          </a:p>
          <a:p>
            <a:pPr lvl="1"/>
            <a:r>
              <a:rPr lang="en-US" dirty="0"/>
              <a:t>Linux containers require a linux machine</a:t>
            </a:r>
          </a:p>
          <a:p>
            <a:pPr lvl="1"/>
            <a:r>
              <a:rPr lang="en-US" dirty="0"/>
              <a:t>Windows containers require a Windows machine</a:t>
            </a:r>
          </a:p>
          <a:p>
            <a:r>
              <a:rPr lang="en-US" dirty="0"/>
              <a:t>Docker can run inside a virtual machine</a:t>
            </a:r>
            <a:br>
              <a:rPr lang="en-US" dirty="0"/>
            </a:br>
            <a:endParaRPr lang="en-US" dirty="0"/>
          </a:p>
          <a:p>
            <a:pPr lvl="1"/>
            <a:endParaRPr lang="en-US" dirty="0"/>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100</a:t>
            </a:fld>
            <a:endParaRPr lang="en-US" dirty="0"/>
          </a:p>
        </p:txBody>
      </p:sp>
      <p:sp>
        <p:nvSpPr>
          <p:cNvPr id="5" name="TextBox 4"/>
          <p:cNvSpPr txBox="1"/>
          <p:nvPr/>
        </p:nvSpPr>
        <p:spPr>
          <a:xfrm>
            <a:off x="1115616" y="6356350"/>
            <a:ext cx="6120680" cy="276999"/>
          </a:xfrm>
          <a:prstGeom prst="rect">
            <a:avLst/>
          </a:prstGeom>
          <a:noFill/>
        </p:spPr>
        <p:txBody>
          <a:bodyPr wrap="square" rtlCol="0">
            <a:spAutoFit/>
          </a:bodyPr>
          <a:lstStyle/>
          <a:p>
            <a:pPr lvl="0"/>
            <a:r>
              <a:rPr lang="en-GB" sz="1200" b="1" dirty="0">
                <a:solidFill>
                  <a:srgbClr val="002060"/>
                </a:solidFill>
              </a:rPr>
              <a:t>Copyright KPL KnowledgeSolutions Ltd – All rights reserved</a:t>
            </a:r>
          </a:p>
        </p:txBody>
      </p:sp>
    </p:spTree>
    <p:extLst>
      <p:ext uri="{BB962C8B-B14F-4D97-AF65-F5344CB8AC3E}">
        <p14:creationId xmlns:p14="http://schemas.microsoft.com/office/powerpoint/2010/main" val="3863127921"/>
      </p:ext>
    </p:extLst>
  </p:cSld>
  <p:clrMapOvr>
    <a:masterClrMapping/>
  </p:clrMapOvr>
  <p:transition spd="slow">
    <p:wipe dir="d"/>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Images and Containers</a:t>
            </a:r>
          </a:p>
        </p:txBody>
      </p:sp>
      <p:sp>
        <p:nvSpPr>
          <p:cNvPr id="3" name="Content Placeholder 2"/>
          <p:cNvSpPr>
            <a:spLocks noGrp="1"/>
          </p:cNvSpPr>
          <p:nvPr>
            <p:ph idx="1"/>
          </p:nvPr>
        </p:nvSpPr>
        <p:spPr/>
        <p:txBody>
          <a:bodyPr/>
          <a:lstStyle/>
          <a:p>
            <a:r>
              <a:rPr lang="en-US" dirty="0"/>
              <a:t>Docker containers are like directory structures</a:t>
            </a:r>
          </a:p>
          <a:p>
            <a:pPr lvl="1"/>
            <a:r>
              <a:rPr lang="en-US" dirty="0"/>
              <a:t>A container holds everything required for an application to run</a:t>
            </a:r>
          </a:p>
          <a:p>
            <a:pPr lvl="1"/>
            <a:r>
              <a:rPr lang="en-US" dirty="0"/>
              <a:t>Every container is created from a Docker image</a:t>
            </a:r>
          </a:p>
          <a:p>
            <a:pPr lvl="1"/>
            <a:r>
              <a:rPr lang="en-US" dirty="0"/>
              <a:t>They can be run, started, stopped and deleted </a:t>
            </a:r>
          </a:p>
          <a:p>
            <a:endParaRPr lang="en-US" dirty="0">
              <a:solidFill>
                <a:srgbClr val="002060"/>
              </a:solidFill>
            </a:endParaRPr>
          </a:p>
          <a:p>
            <a:r>
              <a:rPr lang="en-US" dirty="0">
                <a:solidFill>
                  <a:srgbClr val="002060"/>
                </a:solidFill>
              </a:rPr>
              <a:t>Docker images are read-only templates</a:t>
            </a:r>
          </a:p>
          <a:p>
            <a:pPr lvl="1"/>
            <a:r>
              <a:rPr lang="en-US" dirty="0"/>
              <a:t>Created from snapshots of containers</a:t>
            </a:r>
          </a:p>
          <a:p>
            <a:pPr lvl="1"/>
            <a:r>
              <a:rPr lang="en-US" dirty="0"/>
              <a:t>Used to create new running containers</a:t>
            </a:r>
            <a:br>
              <a:rPr lang="en-US" dirty="0"/>
            </a:br>
            <a:endParaRPr lang="en-US" dirty="0"/>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101</a:t>
            </a:fld>
            <a:endParaRPr lang="en-US" dirty="0"/>
          </a:p>
        </p:txBody>
      </p:sp>
      <p:sp>
        <p:nvSpPr>
          <p:cNvPr id="6" name="Footer Placeholder 1">
            <a:extLst>
              <a:ext uri="{FF2B5EF4-FFF2-40B4-BE49-F238E27FC236}">
                <a16:creationId xmlns:a16="http://schemas.microsoft.com/office/drawing/2014/main" id="{147C5E45-6D54-4D0D-8117-BB2659A7E0E6}"/>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812240122"/>
      </p:ext>
    </p:extLst>
  </p:cSld>
  <p:clrMapOvr>
    <a:masterClrMapping/>
  </p:clrMapOvr>
  <p:transition spd="slow">
    <p:wipe dir="d"/>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Managing Docker</a:t>
            </a:r>
            <a:endParaRPr lang="en-US" dirty="0"/>
          </a:p>
        </p:txBody>
      </p:sp>
      <p:sp>
        <p:nvSpPr>
          <p:cNvPr id="3" name="Content Placeholder 2"/>
          <p:cNvSpPr>
            <a:spLocks noGrp="1"/>
          </p:cNvSpPr>
          <p:nvPr>
            <p:ph idx="1"/>
          </p:nvPr>
        </p:nvSpPr>
        <p:spPr/>
        <p:txBody>
          <a:bodyPr/>
          <a:lstStyle/>
          <a:p>
            <a:r>
              <a:rPr lang="en-GB" dirty="0"/>
              <a:t>All aspects of Docker can be run through the command line</a:t>
            </a:r>
          </a:p>
          <a:p>
            <a:pPr lvl="1"/>
            <a:r>
              <a:rPr lang="en-GB" dirty="0"/>
              <a:t>Powerful but tedious to learn</a:t>
            </a:r>
          </a:p>
          <a:p>
            <a:endParaRPr lang="en-GB" dirty="0"/>
          </a:p>
          <a:p>
            <a:endParaRPr lang="en-GB" dirty="0"/>
          </a:p>
          <a:p>
            <a:r>
              <a:rPr lang="en-GB" dirty="0"/>
              <a:t>A nice alternative</a:t>
            </a:r>
          </a:p>
          <a:p>
            <a:r>
              <a:rPr lang="en-GB" dirty="0"/>
              <a:t>Portainer a web interface for Docker</a:t>
            </a:r>
          </a:p>
          <a:p>
            <a:pPr lvl="1"/>
            <a:r>
              <a:rPr lang="en-GB" dirty="0"/>
              <a:t>Allows graphical management of many aspects of Docker</a:t>
            </a:r>
          </a:p>
          <a:p>
            <a:r>
              <a:rPr lang="en-GB" dirty="0"/>
              <a:t>Run it in a Docker container</a:t>
            </a:r>
          </a:p>
          <a:p>
            <a:endParaRPr lang="en-GB" dirty="0"/>
          </a:p>
          <a:p>
            <a:endParaRPr lang="en-GB" dirty="0"/>
          </a:p>
          <a:p>
            <a:r>
              <a:rPr lang="en-GB" dirty="0"/>
              <a:t>Connect to port 9000 with a browser</a:t>
            </a:r>
          </a:p>
          <a:p>
            <a:endParaRPr lang="en-GB" dirty="0"/>
          </a:p>
          <a:p>
            <a:pPr lvl="1"/>
            <a:endParaRPr lang="en-US" dirty="0"/>
          </a:p>
        </p:txBody>
      </p:sp>
      <p:pic>
        <p:nvPicPr>
          <p:cNvPr id="4" name="Picture 3"/>
          <p:cNvPicPr>
            <a:picLocks noChangeAspect="1"/>
          </p:cNvPicPr>
          <p:nvPr/>
        </p:nvPicPr>
        <p:blipFill>
          <a:blip r:embed="rId3"/>
          <a:stretch>
            <a:fillRect/>
          </a:stretch>
        </p:blipFill>
        <p:spPr>
          <a:xfrm>
            <a:off x="5796136" y="1772816"/>
            <a:ext cx="2790825" cy="1133475"/>
          </a:xfrm>
          <a:prstGeom prst="rect">
            <a:avLst/>
          </a:prstGeom>
        </p:spPr>
      </p:pic>
      <p:sp>
        <p:nvSpPr>
          <p:cNvPr id="7" name="TextBox 6"/>
          <p:cNvSpPr txBox="1"/>
          <p:nvPr/>
        </p:nvSpPr>
        <p:spPr>
          <a:xfrm>
            <a:off x="683568" y="4437112"/>
            <a:ext cx="7231467" cy="646331"/>
          </a:xfrm>
          <a:prstGeom prst="rect">
            <a:avLst/>
          </a:prstGeom>
          <a:noFill/>
        </p:spPr>
        <p:txBody>
          <a:bodyPr wrap="none" rtlCol="0">
            <a:spAutoFit/>
          </a:bodyPr>
          <a:lstStyle/>
          <a:p>
            <a:r>
              <a:rPr lang="en-US" dirty="0"/>
              <a:t>sudo docker run -d -p 9000:9000  </a:t>
            </a:r>
          </a:p>
          <a:p>
            <a:r>
              <a:rPr lang="en-US" dirty="0"/>
              <a:t>	-v /var/run/docker.sock:/var/run/docker.sock portainer/portainer</a:t>
            </a:r>
          </a:p>
        </p:txBody>
      </p:sp>
      <p:sp>
        <p:nvSpPr>
          <p:cNvPr id="6" name="Footer Placeholder 2">
            <a:extLst>
              <a:ext uri="{FF2B5EF4-FFF2-40B4-BE49-F238E27FC236}">
                <a16:creationId xmlns:a16="http://schemas.microsoft.com/office/drawing/2014/main" id="{7D81E88D-1A61-445A-8C50-1F8A56E28EC9}"/>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Slide Number Placeholder 2">
            <a:extLst>
              <a:ext uri="{FF2B5EF4-FFF2-40B4-BE49-F238E27FC236}">
                <a16:creationId xmlns:a16="http://schemas.microsoft.com/office/drawing/2014/main" id="{96F7FE85-2824-49F6-ABA9-2A091C9C157D}"/>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102</a:t>
            </a:fld>
            <a:endParaRPr lang="en-US" sz="1200" b="1" dirty="0">
              <a:solidFill>
                <a:srgbClr val="002060"/>
              </a:solidFill>
              <a:latin typeface="+mn-lt"/>
            </a:endParaRPr>
          </a:p>
        </p:txBody>
      </p:sp>
    </p:spTree>
    <p:extLst>
      <p:ext uri="{BB962C8B-B14F-4D97-AF65-F5344CB8AC3E}">
        <p14:creationId xmlns:p14="http://schemas.microsoft.com/office/powerpoint/2010/main" val="396891886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Portainer</a:t>
            </a:r>
            <a:endParaRPr lang="en-US" dirty="0"/>
          </a:p>
        </p:txBody>
      </p:sp>
      <p:pic>
        <p:nvPicPr>
          <p:cNvPr id="4" name="Picture 3"/>
          <p:cNvPicPr>
            <a:picLocks noChangeAspect="1"/>
          </p:cNvPicPr>
          <p:nvPr/>
        </p:nvPicPr>
        <p:blipFill>
          <a:blip r:embed="rId3"/>
          <a:stretch>
            <a:fillRect/>
          </a:stretch>
        </p:blipFill>
        <p:spPr>
          <a:xfrm>
            <a:off x="611560" y="1340768"/>
            <a:ext cx="8053817" cy="3790441"/>
          </a:xfrm>
          <a:prstGeom prst="rect">
            <a:avLst/>
          </a:prstGeom>
        </p:spPr>
      </p:pic>
      <p:sp>
        <p:nvSpPr>
          <p:cNvPr id="5" name="Footer Placeholder 2">
            <a:extLst>
              <a:ext uri="{FF2B5EF4-FFF2-40B4-BE49-F238E27FC236}">
                <a16:creationId xmlns:a16="http://schemas.microsoft.com/office/drawing/2014/main" id="{AF553D30-E3AD-4AA6-B5DC-770BB895B345}"/>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Slide Number Placeholder 2">
            <a:extLst>
              <a:ext uri="{FF2B5EF4-FFF2-40B4-BE49-F238E27FC236}">
                <a16:creationId xmlns:a16="http://schemas.microsoft.com/office/drawing/2014/main" id="{F2149D9C-4E2F-41B1-95B4-FE720F4127CB}"/>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103</a:t>
            </a:fld>
            <a:endParaRPr lang="en-US" sz="1200" b="1" dirty="0">
              <a:solidFill>
                <a:srgbClr val="002060"/>
              </a:solidFill>
              <a:latin typeface="+mn-lt"/>
            </a:endParaRPr>
          </a:p>
        </p:txBody>
      </p:sp>
    </p:spTree>
    <p:extLst>
      <p:ext uri="{BB962C8B-B14F-4D97-AF65-F5344CB8AC3E}">
        <p14:creationId xmlns:p14="http://schemas.microsoft.com/office/powerpoint/2010/main" val="332714280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Demo</a:t>
            </a:r>
          </a:p>
        </p:txBody>
      </p:sp>
      <p:sp>
        <p:nvSpPr>
          <p:cNvPr id="3" name="Content Placeholder 2"/>
          <p:cNvSpPr>
            <a:spLocks noGrp="1"/>
          </p:cNvSpPr>
          <p:nvPr>
            <p:ph idx="1"/>
          </p:nvPr>
        </p:nvSpPr>
        <p:spPr/>
        <p:txBody>
          <a:bodyPr/>
          <a:lstStyle/>
          <a:p>
            <a:r>
              <a:rPr lang="en-US" dirty="0">
                <a:solidFill>
                  <a:srgbClr val="002060"/>
                </a:solidFill>
              </a:rPr>
              <a:t>Your instructor will demonstrate how to create, run and interact with a Docker machine</a:t>
            </a:r>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104</a:t>
            </a:fld>
            <a:endParaRPr lang="en-US" dirty="0"/>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807622" y="264247"/>
            <a:ext cx="941090" cy="941090"/>
          </a:xfrm>
          <a:prstGeom prst="rect">
            <a:avLst/>
          </a:prstGeom>
        </p:spPr>
      </p:pic>
      <p:sp>
        <p:nvSpPr>
          <p:cNvPr id="8" name="Footer Placeholder 2">
            <a:extLst>
              <a:ext uri="{FF2B5EF4-FFF2-40B4-BE49-F238E27FC236}">
                <a16:creationId xmlns:a16="http://schemas.microsoft.com/office/drawing/2014/main" id="{901CC7D2-F679-4762-98DB-1D19C5D86AC1}"/>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74629174"/>
      </p:ext>
    </p:extLst>
  </p:cSld>
  <p:clrMapOvr>
    <a:masterClrMapping/>
  </p:clrMapOvr>
  <p:transition spd="slow">
    <p:wipe dir="d"/>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Docker Images</a:t>
            </a:r>
            <a:endParaRPr lang="en-US" dirty="0"/>
          </a:p>
        </p:txBody>
      </p:sp>
      <p:sp>
        <p:nvSpPr>
          <p:cNvPr id="3" name="Content Placeholder 2"/>
          <p:cNvSpPr>
            <a:spLocks noGrp="1"/>
          </p:cNvSpPr>
          <p:nvPr>
            <p:ph idx="1"/>
          </p:nvPr>
        </p:nvSpPr>
        <p:spPr/>
        <p:txBody>
          <a:bodyPr/>
          <a:lstStyle/>
          <a:p>
            <a:r>
              <a:rPr lang="en-GB" dirty="0"/>
              <a:t>Where did the Portainer image come from?</a:t>
            </a:r>
          </a:p>
          <a:p>
            <a:pPr lvl="1"/>
            <a:r>
              <a:rPr lang="en-GB" dirty="0"/>
              <a:t>It was pulled from the default Docker registry</a:t>
            </a:r>
          </a:p>
          <a:p>
            <a:r>
              <a:rPr lang="en-GB" dirty="0"/>
              <a:t>Images can be created in two ways</a:t>
            </a:r>
          </a:p>
          <a:p>
            <a:pPr lvl="1"/>
            <a:r>
              <a:rPr lang="en-GB" dirty="0"/>
              <a:t>From a customised container</a:t>
            </a:r>
          </a:p>
          <a:p>
            <a:pPr lvl="2"/>
            <a:r>
              <a:rPr lang="en-GB" dirty="0"/>
              <a:t>Using the </a:t>
            </a:r>
            <a:r>
              <a:rPr lang="en-GB" dirty="0">
                <a:latin typeface="Courier New" panose="02070309020205020404" pitchFamily="49" charset="0"/>
                <a:cs typeface="Courier New" panose="02070309020205020404" pitchFamily="49" charset="0"/>
              </a:rPr>
              <a:t>commit</a:t>
            </a:r>
            <a:r>
              <a:rPr lang="en-GB" dirty="0"/>
              <a:t> command</a:t>
            </a:r>
          </a:p>
          <a:p>
            <a:pPr lvl="1"/>
            <a:r>
              <a:rPr lang="en-GB" dirty="0"/>
              <a:t>Using a </a:t>
            </a:r>
            <a:r>
              <a:rPr lang="en-GB" dirty="0">
                <a:latin typeface="Courier New" panose="02070309020205020404" pitchFamily="49" charset="0"/>
                <a:cs typeface="Courier New" panose="02070309020205020404" pitchFamily="49" charset="0"/>
              </a:rPr>
              <a:t>Dockerfile </a:t>
            </a:r>
          </a:p>
          <a:p>
            <a:pPr lvl="2"/>
            <a:r>
              <a:rPr lang="en-GB" dirty="0"/>
              <a:t>The preferred option</a:t>
            </a:r>
            <a:endParaRPr lang="en-US" dirty="0"/>
          </a:p>
        </p:txBody>
      </p:sp>
      <p:sp>
        <p:nvSpPr>
          <p:cNvPr id="4" name="Footer Placeholder 2">
            <a:extLst>
              <a:ext uri="{FF2B5EF4-FFF2-40B4-BE49-F238E27FC236}">
                <a16:creationId xmlns:a16="http://schemas.microsoft.com/office/drawing/2014/main" id="{09A38C21-1AFB-4EB7-A0C7-5166AA0C943C}"/>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Slide Number Placeholder 2">
            <a:extLst>
              <a:ext uri="{FF2B5EF4-FFF2-40B4-BE49-F238E27FC236}">
                <a16:creationId xmlns:a16="http://schemas.microsoft.com/office/drawing/2014/main" id="{00FA2F51-3EDA-46E8-9066-AF5EB0878B1E}"/>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105</a:t>
            </a:fld>
            <a:endParaRPr lang="en-US" sz="1200" b="1" dirty="0">
              <a:solidFill>
                <a:srgbClr val="002060"/>
              </a:solidFill>
              <a:latin typeface="+mn-lt"/>
            </a:endParaRPr>
          </a:p>
        </p:txBody>
      </p:sp>
    </p:spTree>
    <p:extLst>
      <p:ext uri="{BB962C8B-B14F-4D97-AF65-F5344CB8AC3E}">
        <p14:creationId xmlns:p14="http://schemas.microsoft.com/office/powerpoint/2010/main" val="1502124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Dockerfile</a:t>
            </a:r>
            <a:endParaRPr lang="en-US" dirty="0"/>
          </a:p>
        </p:txBody>
      </p:sp>
      <p:sp>
        <p:nvSpPr>
          <p:cNvPr id="3" name="Content Placeholder 2"/>
          <p:cNvSpPr>
            <a:spLocks noGrp="1"/>
          </p:cNvSpPr>
          <p:nvPr>
            <p:ph idx="1"/>
          </p:nvPr>
        </p:nvSpPr>
        <p:spPr/>
        <p:txBody>
          <a:bodyPr/>
          <a:lstStyle/>
          <a:p>
            <a:r>
              <a:rPr lang="en-GB" dirty="0"/>
              <a:t>Dockerfile defines an image content</a:t>
            </a:r>
          </a:p>
          <a:p>
            <a:pPr lvl="1"/>
            <a:r>
              <a:rPr lang="en-GB" dirty="0"/>
              <a:t>Example from </a:t>
            </a:r>
            <a:br>
              <a:rPr lang="en-GB" dirty="0"/>
            </a:br>
            <a:r>
              <a:rPr lang="en-GB" sz="1400" dirty="0"/>
              <a:t>https://github.com/kstaken/dockerfile-examples/blob/master/nodejs/Dockerfile</a:t>
            </a:r>
            <a:endParaRPr lang="en-US" sz="1400" dirty="0"/>
          </a:p>
        </p:txBody>
      </p:sp>
      <p:sp>
        <p:nvSpPr>
          <p:cNvPr id="4" name="TextBox 3"/>
          <p:cNvSpPr txBox="1"/>
          <p:nvPr/>
        </p:nvSpPr>
        <p:spPr>
          <a:xfrm>
            <a:off x="619636" y="2492896"/>
            <a:ext cx="7904728" cy="3139321"/>
          </a:xfrm>
          <a:prstGeom prst="rect">
            <a:avLst/>
          </a:prstGeom>
          <a:noFill/>
          <a:ln>
            <a:solidFill>
              <a:schemeClr val="tx1"/>
            </a:solidFill>
          </a:ln>
        </p:spPr>
        <p:txBody>
          <a:bodyPr wrap="none" rtlCol="0">
            <a:spAutoFit/>
          </a:bodyPr>
          <a:lstStyle/>
          <a:p>
            <a:r>
              <a:rPr lang="en-US" dirty="0">
                <a:latin typeface="Courier New" panose="02070309020205020404" pitchFamily="49" charset="0"/>
                <a:cs typeface="Courier New" panose="02070309020205020404" pitchFamily="49" charset="0"/>
              </a:rPr>
              <a:t>FROM ubuntu</a:t>
            </a:r>
          </a:p>
          <a:p>
            <a:r>
              <a:rPr lang="en-US" dirty="0">
                <a:latin typeface="Courier New" panose="02070309020205020404" pitchFamily="49" charset="0"/>
                <a:cs typeface="Courier New" panose="02070309020205020404" pitchFamily="49" charset="0"/>
              </a:rPr>
              <a:t>MAINTAINER Kimbro Staken</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RUN apt-get install -y software-properties-common python</a:t>
            </a:r>
          </a:p>
          <a:p>
            <a:r>
              <a:rPr lang="en-US" dirty="0">
                <a:latin typeface="Courier New" panose="02070309020205020404" pitchFamily="49" charset="0"/>
                <a:cs typeface="Courier New" panose="02070309020205020404" pitchFamily="49" charset="0"/>
              </a:rPr>
              <a:t>RUN apt-get update</a:t>
            </a:r>
          </a:p>
          <a:p>
            <a:r>
              <a:rPr lang="en-US" dirty="0">
                <a:latin typeface="Courier New" panose="02070309020205020404" pitchFamily="49" charset="0"/>
                <a:cs typeface="Courier New" panose="02070309020205020404" pitchFamily="49" charset="0"/>
              </a:rPr>
              <a:t>RUN apt-get install -y nodejs</a:t>
            </a:r>
          </a:p>
          <a:p>
            <a:r>
              <a:rPr lang="en-US" dirty="0">
                <a:latin typeface="Courier New" panose="02070309020205020404" pitchFamily="49" charset="0"/>
                <a:cs typeface="Courier New" panose="02070309020205020404" pitchFamily="49" charset="0"/>
              </a:rPr>
              <a:t>RUN mkdir /var/www</a:t>
            </a:r>
          </a:p>
          <a:p>
            <a:r>
              <a:rPr lang="en-GB" dirty="0">
                <a:latin typeface="Courier New" panose="02070309020205020404" pitchFamily="49" charset="0"/>
                <a:cs typeface="Courier New" panose="02070309020205020404" pitchFamily="49" charset="0"/>
              </a:rPr>
              <a:t># Add app.js from local directory to the image</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ADD app.js /var/www/app.js</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CMD ["/usr/bin/node", "/var/www/app.js"] </a:t>
            </a:r>
          </a:p>
        </p:txBody>
      </p:sp>
      <p:sp>
        <p:nvSpPr>
          <p:cNvPr id="5" name="Rectangular Callout 4"/>
          <p:cNvSpPr/>
          <p:nvPr/>
        </p:nvSpPr>
        <p:spPr>
          <a:xfrm>
            <a:off x="5004048" y="2636912"/>
            <a:ext cx="914400" cy="612648"/>
          </a:xfrm>
          <a:prstGeom prst="wedgeRectCallout">
            <a:avLst>
              <a:gd name="adj1" fmla="val -270216"/>
              <a:gd name="adj2" fmla="val -40688"/>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Base image</a:t>
            </a:r>
            <a:endParaRPr lang="en-US" dirty="0">
              <a:solidFill>
                <a:schemeClr val="tx1"/>
              </a:solidFill>
            </a:endParaRPr>
          </a:p>
        </p:txBody>
      </p:sp>
      <p:sp>
        <p:nvSpPr>
          <p:cNvPr id="6" name="Rectangular Callout 5"/>
          <p:cNvSpPr/>
          <p:nvPr/>
        </p:nvSpPr>
        <p:spPr>
          <a:xfrm>
            <a:off x="7102624" y="3645024"/>
            <a:ext cx="1584176" cy="1328952"/>
          </a:xfrm>
          <a:prstGeom prst="wedgeRectCallout">
            <a:avLst>
              <a:gd name="adj1" fmla="val -270216"/>
              <a:gd name="adj2" fmla="val -40688"/>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Instructions to run when building the image</a:t>
            </a:r>
            <a:endParaRPr lang="en-US" dirty="0">
              <a:solidFill>
                <a:schemeClr val="tx1"/>
              </a:solidFill>
            </a:endParaRPr>
          </a:p>
        </p:txBody>
      </p:sp>
      <p:sp>
        <p:nvSpPr>
          <p:cNvPr id="7" name="Rectangular Callout 6"/>
          <p:cNvSpPr/>
          <p:nvPr/>
        </p:nvSpPr>
        <p:spPr>
          <a:xfrm>
            <a:off x="6516216" y="5373217"/>
            <a:ext cx="2008148" cy="798984"/>
          </a:xfrm>
          <a:prstGeom prst="wedgeRectCallout">
            <a:avLst>
              <a:gd name="adj1" fmla="val -66154"/>
              <a:gd name="adj2" fmla="val -36449"/>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Command to execute when the container starts</a:t>
            </a:r>
            <a:endParaRPr lang="en-US" dirty="0">
              <a:solidFill>
                <a:schemeClr val="tx1"/>
              </a:solidFill>
            </a:endParaRPr>
          </a:p>
        </p:txBody>
      </p:sp>
      <p:sp>
        <p:nvSpPr>
          <p:cNvPr id="8" name="Footer Placeholder 2">
            <a:extLst>
              <a:ext uri="{FF2B5EF4-FFF2-40B4-BE49-F238E27FC236}">
                <a16:creationId xmlns:a16="http://schemas.microsoft.com/office/drawing/2014/main" id="{8F7E18E4-E634-42B6-AC9B-899DB7307EBF}"/>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 name="Slide Number Placeholder 2">
            <a:extLst>
              <a:ext uri="{FF2B5EF4-FFF2-40B4-BE49-F238E27FC236}">
                <a16:creationId xmlns:a16="http://schemas.microsoft.com/office/drawing/2014/main" id="{89BE779E-C0D4-4EDC-9F06-19D4C07C8805}"/>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106</a:t>
            </a:fld>
            <a:endParaRPr lang="en-US" sz="1200" b="1" dirty="0">
              <a:solidFill>
                <a:srgbClr val="002060"/>
              </a:solidFill>
              <a:latin typeface="+mn-lt"/>
            </a:endParaRPr>
          </a:p>
        </p:txBody>
      </p:sp>
    </p:spTree>
    <p:extLst>
      <p:ext uri="{BB962C8B-B14F-4D97-AF65-F5344CB8AC3E}">
        <p14:creationId xmlns:p14="http://schemas.microsoft.com/office/powerpoint/2010/main" val="6757196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Building Images</a:t>
            </a:r>
            <a:endParaRPr lang="en-US" dirty="0"/>
          </a:p>
        </p:txBody>
      </p:sp>
      <p:sp>
        <p:nvSpPr>
          <p:cNvPr id="3" name="Content Placeholder 2"/>
          <p:cNvSpPr>
            <a:spLocks noGrp="1"/>
          </p:cNvSpPr>
          <p:nvPr>
            <p:ph idx="1"/>
          </p:nvPr>
        </p:nvSpPr>
        <p:spPr/>
        <p:txBody>
          <a:bodyPr/>
          <a:lstStyle/>
          <a:p>
            <a:r>
              <a:rPr lang="en-GB" dirty="0"/>
              <a:t>The Dockerfile should be called </a:t>
            </a:r>
            <a:r>
              <a:rPr lang="en-GB" dirty="0">
                <a:latin typeface="Courier New" panose="02070309020205020404" pitchFamily="49" charset="0"/>
                <a:cs typeface="Courier New" panose="02070309020205020404" pitchFamily="49" charset="0"/>
              </a:rPr>
              <a:t>dockerfile</a:t>
            </a:r>
          </a:p>
          <a:p>
            <a:pPr lvl="1"/>
            <a:r>
              <a:rPr lang="en-GB" dirty="0">
                <a:cs typeface="Courier New" panose="02070309020205020404" pitchFamily="49" charset="0"/>
              </a:rPr>
              <a:t>In a directory with only files for the image being created</a:t>
            </a:r>
          </a:p>
          <a:p>
            <a:r>
              <a:rPr lang="en-GB" dirty="0">
                <a:cs typeface="Courier New" panose="02070309020205020404" pitchFamily="49" charset="0"/>
              </a:rPr>
              <a:t>To create the image</a:t>
            </a:r>
          </a:p>
          <a:p>
            <a:pPr lvl="1"/>
            <a:r>
              <a:rPr lang="en-GB" dirty="0">
                <a:latin typeface="Courier New" panose="02070309020205020404" pitchFamily="49" charset="0"/>
                <a:cs typeface="Courier New" panose="02070309020205020404" pitchFamily="49" charset="0"/>
              </a:rPr>
              <a:t>docker build –t="image-name" .</a:t>
            </a:r>
          </a:p>
          <a:p>
            <a:r>
              <a:rPr lang="en-GB" dirty="0">
                <a:cs typeface="Courier New" panose="02070309020205020404" pitchFamily="49" charset="0"/>
              </a:rPr>
              <a:t>To run the image</a:t>
            </a:r>
          </a:p>
          <a:p>
            <a:pPr lvl="1"/>
            <a:r>
              <a:rPr lang="en-GB" dirty="0">
                <a:cs typeface="Courier New" panose="02070309020205020404" pitchFamily="49" charset="0"/>
              </a:rPr>
              <a:t>With a terminal</a:t>
            </a:r>
          </a:p>
          <a:p>
            <a:pPr lvl="2"/>
            <a:r>
              <a:rPr lang="en-GB" dirty="0">
                <a:latin typeface="Courier New" panose="02070309020205020404" pitchFamily="49" charset="0"/>
                <a:cs typeface="Courier New" panose="02070309020205020404" pitchFamily="49" charset="0"/>
              </a:rPr>
              <a:t>docker run –it image-name</a:t>
            </a:r>
          </a:p>
          <a:p>
            <a:pPr lvl="1"/>
            <a:r>
              <a:rPr lang="en-GB" dirty="0">
                <a:cs typeface="Courier New" panose="02070309020205020404" pitchFamily="49" charset="0"/>
              </a:rPr>
              <a:t>In the background</a:t>
            </a:r>
          </a:p>
          <a:p>
            <a:pPr lvl="2"/>
            <a:r>
              <a:rPr lang="en-GB" dirty="0">
                <a:latin typeface="Courier New" panose="02070309020205020404" pitchFamily="49" charset="0"/>
                <a:cs typeface="Courier New" panose="02070309020205020404" pitchFamily="49" charset="0"/>
              </a:rPr>
              <a:t>docker run –d image-name</a:t>
            </a:r>
          </a:p>
          <a:p>
            <a:r>
              <a:rPr lang="en-GB" dirty="0">
                <a:cs typeface="Courier New" panose="02070309020205020404" pitchFamily="49" charset="0"/>
              </a:rPr>
              <a:t>Use</a:t>
            </a:r>
            <a:r>
              <a:rPr lang="en-GB" dirty="0">
                <a:latin typeface="Courier New" panose="02070309020205020404" pitchFamily="49" charset="0"/>
                <a:cs typeface="Courier New" panose="02070309020205020404" pitchFamily="49" charset="0"/>
              </a:rPr>
              <a:t> –name container-name </a:t>
            </a:r>
            <a:r>
              <a:rPr lang="en-GB" dirty="0">
                <a:cs typeface="Courier New" panose="02070309020205020404" pitchFamily="49" charset="0"/>
              </a:rPr>
              <a:t>to specify an image name</a:t>
            </a:r>
          </a:p>
          <a:p>
            <a:pPr lvl="1"/>
            <a:r>
              <a:rPr lang="en-GB" dirty="0">
                <a:cs typeface="Courier New" panose="02070309020205020404" pitchFamily="49" charset="0"/>
              </a:rPr>
              <a:t>Or accept the name Docker assigns</a:t>
            </a:r>
          </a:p>
          <a:p>
            <a:pPr lvl="1"/>
            <a:endParaRPr lang="en-GB" dirty="0">
              <a:latin typeface="Courier New" panose="02070309020205020404" pitchFamily="49" charset="0"/>
              <a:cs typeface="Courier New" panose="02070309020205020404" pitchFamily="49" charset="0"/>
            </a:endParaRPr>
          </a:p>
          <a:p>
            <a:pPr lvl="1"/>
            <a:endParaRPr lang="en-GB" dirty="0">
              <a:latin typeface="Courier New" panose="02070309020205020404" pitchFamily="49" charset="0"/>
              <a:cs typeface="Courier New" panose="02070309020205020404" pitchFamily="49" charset="0"/>
            </a:endParaRPr>
          </a:p>
          <a:p>
            <a:pPr lvl="2"/>
            <a:endParaRPr lang="en-US" dirty="0">
              <a:latin typeface="Courier New" panose="02070309020205020404" pitchFamily="49" charset="0"/>
              <a:cs typeface="Courier New" panose="02070309020205020404" pitchFamily="49" charset="0"/>
            </a:endParaRPr>
          </a:p>
        </p:txBody>
      </p:sp>
      <p:sp>
        <p:nvSpPr>
          <p:cNvPr id="4" name="Footer Placeholder 2">
            <a:extLst>
              <a:ext uri="{FF2B5EF4-FFF2-40B4-BE49-F238E27FC236}">
                <a16:creationId xmlns:a16="http://schemas.microsoft.com/office/drawing/2014/main" id="{C609A765-B7BA-4746-A90C-3CB8F3762438}"/>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Slide Number Placeholder 2">
            <a:extLst>
              <a:ext uri="{FF2B5EF4-FFF2-40B4-BE49-F238E27FC236}">
                <a16:creationId xmlns:a16="http://schemas.microsoft.com/office/drawing/2014/main" id="{ACF886E1-3E51-4BBB-A6C3-80D69A426A21}"/>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107</a:t>
            </a:fld>
            <a:endParaRPr lang="en-US" sz="1200" b="1" dirty="0">
              <a:solidFill>
                <a:srgbClr val="002060"/>
              </a:solidFill>
              <a:latin typeface="+mn-lt"/>
            </a:endParaRPr>
          </a:p>
        </p:txBody>
      </p:sp>
    </p:spTree>
    <p:extLst>
      <p:ext uri="{BB962C8B-B14F-4D97-AF65-F5344CB8AC3E}">
        <p14:creationId xmlns:p14="http://schemas.microsoft.com/office/powerpoint/2010/main" val="58700546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Docker Registry</a:t>
            </a:r>
            <a:endParaRPr lang="en-US" dirty="0"/>
          </a:p>
        </p:txBody>
      </p:sp>
      <p:sp>
        <p:nvSpPr>
          <p:cNvPr id="3" name="Content Placeholder 2"/>
          <p:cNvSpPr>
            <a:spLocks noGrp="1"/>
          </p:cNvSpPr>
          <p:nvPr>
            <p:ph idx="1"/>
          </p:nvPr>
        </p:nvSpPr>
        <p:spPr/>
        <p:txBody>
          <a:bodyPr/>
          <a:lstStyle/>
          <a:p>
            <a:r>
              <a:rPr lang="en-GB" dirty="0"/>
              <a:t>Docker images can be run from a local machine</a:t>
            </a:r>
          </a:p>
          <a:p>
            <a:r>
              <a:rPr lang="en-GB" dirty="0"/>
              <a:t>Images are shared or made available for production via a registry</a:t>
            </a:r>
          </a:p>
          <a:p>
            <a:r>
              <a:rPr lang="en-GB" dirty="0"/>
              <a:t>Public or private registries can be created at </a:t>
            </a:r>
            <a:r>
              <a:rPr lang="en-GB" dirty="0">
                <a:latin typeface="Courier New" panose="02070309020205020404" pitchFamily="49" charset="0"/>
                <a:cs typeface="Courier New" panose="02070309020205020404" pitchFamily="49" charset="0"/>
              </a:rPr>
              <a:t>https://cloud.docker.com</a:t>
            </a:r>
          </a:p>
          <a:p>
            <a:r>
              <a:rPr lang="en-GB" dirty="0"/>
              <a:t>Alternatively run a private registry as a Docker container!</a:t>
            </a:r>
            <a:endParaRPr lang="en-US" dirty="0"/>
          </a:p>
        </p:txBody>
      </p:sp>
      <p:sp>
        <p:nvSpPr>
          <p:cNvPr id="4" name="TextBox 3"/>
          <p:cNvSpPr txBox="1"/>
          <p:nvPr/>
        </p:nvSpPr>
        <p:spPr>
          <a:xfrm>
            <a:off x="1115616" y="3592937"/>
            <a:ext cx="6712094" cy="369332"/>
          </a:xfrm>
          <a:prstGeom prst="rect">
            <a:avLst/>
          </a:prstGeom>
          <a:noFill/>
        </p:spPr>
        <p:txBody>
          <a:bodyPr wrap="none" rtlCol="0">
            <a:spAutoFit/>
          </a:bodyPr>
          <a:lstStyle/>
          <a:p>
            <a:r>
              <a:rPr lang="en-US" dirty="0"/>
              <a:t>docker run -d -p 5000:5000 --restart=always --name registry registry:2</a:t>
            </a:r>
          </a:p>
        </p:txBody>
      </p:sp>
      <p:pic>
        <p:nvPicPr>
          <p:cNvPr id="5" name="Picture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020272" y="4106698"/>
            <a:ext cx="1800200" cy="1800200"/>
          </a:xfrm>
          <a:prstGeom prst="rect">
            <a:avLst/>
          </a:prstGeom>
        </p:spPr>
      </p:pic>
      <p:sp>
        <p:nvSpPr>
          <p:cNvPr id="6" name="Footer Placeholder 2">
            <a:extLst>
              <a:ext uri="{FF2B5EF4-FFF2-40B4-BE49-F238E27FC236}">
                <a16:creationId xmlns:a16="http://schemas.microsoft.com/office/drawing/2014/main" id="{F7A5FE88-DB78-4E3E-A359-E5D2D9E04A63}"/>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2">
            <a:extLst>
              <a:ext uri="{FF2B5EF4-FFF2-40B4-BE49-F238E27FC236}">
                <a16:creationId xmlns:a16="http://schemas.microsoft.com/office/drawing/2014/main" id="{AB5CC9D5-45F3-4060-A6BB-401AB7A32AFA}"/>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108</a:t>
            </a:fld>
            <a:endParaRPr lang="en-US" sz="1200" b="1" dirty="0">
              <a:solidFill>
                <a:srgbClr val="002060"/>
              </a:solidFill>
              <a:latin typeface="+mn-lt"/>
            </a:endParaRPr>
          </a:p>
        </p:txBody>
      </p:sp>
    </p:spTree>
    <p:extLst>
      <p:ext uri="{BB962C8B-B14F-4D97-AF65-F5344CB8AC3E}">
        <p14:creationId xmlns:p14="http://schemas.microsoft.com/office/powerpoint/2010/main" val="34081500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Using the Registry</a:t>
            </a:r>
            <a:endParaRPr lang="en-US" dirty="0"/>
          </a:p>
        </p:txBody>
      </p:sp>
      <p:sp>
        <p:nvSpPr>
          <p:cNvPr id="3" name="Content Placeholder 2"/>
          <p:cNvSpPr>
            <a:spLocks noGrp="1"/>
          </p:cNvSpPr>
          <p:nvPr>
            <p:ph idx="1"/>
          </p:nvPr>
        </p:nvSpPr>
        <p:spPr/>
        <p:txBody>
          <a:bodyPr/>
          <a:lstStyle/>
          <a:p>
            <a:r>
              <a:rPr lang="en-GB" dirty="0"/>
              <a:t>Login – if registry requires authentication</a:t>
            </a:r>
          </a:p>
          <a:p>
            <a:endParaRPr lang="en-GB" dirty="0"/>
          </a:p>
          <a:p>
            <a:r>
              <a:rPr lang="en-GB" dirty="0"/>
              <a:t>Push an image to the registry</a:t>
            </a:r>
          </a:p>
          <a:p>
            <a:endParaRPr lang="en-GB" dirty="0"/>
          </a:p>
          <a:p>
            <a:endParaRPr lang="en-GB" dirty="0"/>
          </a:p>
          <a:p>
            <a:r>
              <a:rPr lang="en-GB" dirty="0"/>
              <a:t>Pull an image from the registry</a:t>
            </a:r>
            <a:endParaRPr lang="en-US" dirty="0"/>
          </a:p>
        </p:txBody>
      </p:sp>
      <p:sp>
        <p:nvSpPr>
          <p:cNvPr id="4" name="TextBox 3"/>
          <p:cNvSpPr txBox="1"/>
          <p:nvPr/>
        </p:nvSpPr>
        <p:spPr>
          <a:xfrm>
            <a:off x="1050173" y="1503120"/>
            <a:ext cx="1329788" cy="369332"/>
          </a:xfrm>
          <a:prstGeom prst="rect">
            <a:avLst/>
          </a:prstGeom>
          <a:noFill/>
        </p:spPr>
        <p:txBody>
          <a:bodyPr wrap="none" rtlCol="0">
            <a:spAutoFit/>
          </a:bodyPr>
          <a:lstStyle/>
          <a:p>
            <a:r>
              <a:rPr lang="en-US" dirty="0"/>
              <a:t>docker login</a:t>
            </a:r>
          </a:p>
        </p:txBody>
      </p:sp>
      <p:sp>
        <p:nvSpPr>
          <p:cNvPr id="5" name="TextBox 4"/>
          <p:cNvSpPr txBox="1"/>
          <p:nvPr/>
        </p:nvSpPr>
        <p:spPr>
          <a:xfrm>
            <a:off x="1043608" y="2314028"/>
            <a:ext cx="4061240" cy="369332"/>
          </a:xfrm>
          <a:prstGeom prst="rect">
            <a:avLst/>
          </a:prstGeom>
          <a:noFill/>
        </p:spPr>
        <p:txBody>
          <a:bodyPr wrap="none" rtlCol="0">
            <a:spAutoFit/>
          </a:bodyPr>
          <a:lstStyle/>
          <a:p>
            <a:r>
              <a:rPr lang="en-US" dirty="0"/>
              <a:t>docker push localhost:5000/myfirstimage</a:t>
            </a:r>
          </a:p>
        </p:txBody>
      </p:sp>
      <p:sp>
        <p:nvSpPr>
          <p:cNvPr id="6" name="TextBox 5"/>
          <p:cNvSpPr txBox="1"/>
          <p:nvPr/>
        </p:nvSpPr>
        <p:spPr>
          <a:xfrm>
            <a:off x="999493" y="3678083"/>
            <a:ext cx="3955442" cy="369332"/>
          </a:xfrm>
          <a:prstGeom prst="rect">
            <a:avLst/>
          </a:prstGeom>
          <a:noFill/>
        </p:spPr>
        <p:txBody>
          <a:bodyPr wrap="none" rtlCol="0">
            <a:spAutoFit/>
          </a:bodyPr>
          <a:lstStyle/>
          <a:p>
            <a:r>
              <a:rPr lang="en-US" dirty="0"/>
              <a:t>docker pull localhost:5000/myfirstimage</a:t>
            </a:r>
          </a:p>
        </p:txBody>
      </p:sp>
      <p:sp>
        <p:nvSpPr>
          <p:cNvPr id="7" name="TextBox 6"/>
          <p:cNvSpPr txBox="1"/>
          <p:nvPr/>
        </p:nvSpPr>
        <p:spPr>
          <a:xfrm>
            <a:off x="1050173" y="2705426"/>
            <a:ext cx="3925049" cy="369332"/>
          </a:xfrm>
          <a:prstGeom prst="rect">
            <a:avLst/>
          </a:prstGeom>
          <a:noFill/>
        </p:spPr>
        <p:txBody>
          <a:bodyPr wrap="none" rtlCol="0">
            <a:spAutoFit/>
          </a:bodyPr>
          <a:lstStyle/>
          <a:p>
            <a:r>
              <a:rPr lang="en-US" dirty="0"/>
              <a:t>docker push registryname/myfirstimage</a:t>
            </a:r>
          </a:p>
        </p:txBody>
      </p:sp>
      <p:sp>
        <p:nvSpPr>
          <p:cNvPr id="8" name="TextBox 7"/>
          <p:cNvSpPr txBox="1"/>
          <p:nvPr/>
        </p:nvSpPr>
        <p:spPr>
          <a:xfrm>
            <a:off x="1034976" y="4103696"/>
            <a:ext cx="3819251" cy="369332"/>
          </a:xfrm>
          <a:prstGeom prst="rect">
            <a:avLst/>
          </a:prstGeom>
          <a:noFill/>
        </p:spPr>
        <p:txBody>
          <a:bodyPr wrap="none" rtlCol="0">
            <a:spAutoFit/>
          </a:bodyPr>
          <a:lstStyle/>
          <a:p>
            <a:r>
              <a:rPr lang="en-US" dirty="0"/>
              <a:t>docker pull registryname/myfirstimage</a:t>
            </a:r>
          </a:p>
        </p:txBody>
      </p:sp>
      <p:pic>
        <p:nvPicPr>
          <p:cNvPr id="9" name="Picture 8"/>
          <p:cNvPicPr>
            <a:picLocks noChangeAspect="1"/>
          </p:cNvPicPr>
          <p:nvPr/>
        </p:nvPicPr>
        <p:blipFill>
          <a:blip r:embed="rId3"/>
          <a:stretch>
            <a:fillRect/>
          </a:stretch>
        </p:blipFill>
        <p:spPr>
          <a:xfrm>
            <a:off x="7884368" y="84931"/>
            <a:ext cx="933450" cy="942975"/>
          </a:xfrm>
          <a:prstGeom prst="rect">
            <a:avLst/>
          </a:prstGeom>
        </p:spPr>
      </p:pic>
      <p:sp>
        <p:nvSpPr>
          <p:cNvPr id="10" name="Footer Placeholder 2">
            <a:extLst>
              <a:ext uri="{FF2B5EF4-FFF2-40B4-BE49-F238E27FC236}">
                <a16:creationId xmlns:a16="http://schemas.microsoft.com/office/drawing/2014/main" id="{136A43AA-E195-483E-9FA6-CA745A156F81}"/>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Slide Number Placeholder 2">
            <a:extLst>
              <a:ext uri="{FF2B5EF4-FFF2-40B4-BE49-F238E27FC236}">
                <a16:creationId xmlns:a16="http://schemas.microsoft.com/office/drawing/2014/main" id="{AD9E2CC5-001C-42AD-8689-C4240555FC6F}"/>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109</a:t>
            </a:fld>
            <a:endParaRPr lang="en-US" sz="1200" b="1" dirty="0">
              <a:solidFill>
                <a:srgbClr val="002060"/>
              </a:solidFill>
              <a:latin typeface="+mn-lt"/>
            </a:endParaRPr>
          </a:p>
        </p:txBody>
      </p:sp>
    </p:spTree>
    <p:extLst>
      <p:ext uri="{BB962C8B-B14F-4D97-AF65-F5344CB8AC3E}">
        <p14:creationId xmlns:p14="http://schemas.microsoft.com/office/powerpoint/2010/main" val="788385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496" y="895148"/>
            <a:ext cx="8862275" cy="4722139"/>
          </a:xfrm>
          <a:prstGeom prst="rect">
            <a:avLst/>
          </a:prstGeom>
        </p:spPr>
      </p:pic>
      <p:sp>
        <p:nvSpPr>
          <p:cNvPr id="5" name="Footer Placeholder 2"/>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9420243"/>
      </p:ext>
    </p:extLst>
  </p:cSld>
  <p:clrMapOvr>
    <a:masterClrMapping/>
  </p:clrMapOvr>
  <p:transition spd="slow">
    <p:wipe dir="d"/>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Session Summary</a:t>
            </a:r>
          </a:p>
        </p:txBody>
      </p:sp>
      <p:sp>
        <p:nvSpPr>
          <p:cNvPr id="5" name="Content Placeholder 4"/>
          <p:cNvSpPr>
            <a:spLocks noGrp="1"/>
          </p:cNvSpPr>
          <p:nvPr>
            <p:ph idx="1"/>
          </p:nvPr>
        </p:nvSpPr>
        <p:spPr/>
        <p:txBody>
          <a:bodyPr/>
          <a:lstStyle/>
          <a:p>
            <a:r>
              <a:rPr lang="en-US" dirty="0"/>
              <a:t>In this session we have examined</a:t>
            </a:r>
          </a:p>
          <a:p>
            <a:pPr lvl="1"/>
            <a:r>
              <a:rPr lang="en-GB" dirty="0"/>
              <a:t>The requirements for microservice deployment</a:t>
            </a:r>
          </a:p>
          <a:p>
            <a:pPr lvl="1"/>
            <a:r>
              <a:rPr lang="en-GB" dirty="0"/>
              <a:t>Public and private cloud provision</a:t>
            </a:r>
          </a:p>
          <a:p>
            <a:pPr lvl="1"/>
            <a:r>
              <a:rPr lang="en-GB" dirty="0"/>
              <a:t>Containerisation</a:t>
            </a:r>
          </a:p>
        </p:txBody>
      </p:sp>
      <p:sp>
        <p:nvSpPr>
          <p:cNvPr id="6" name="Slide Number Placeholder 2"/>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110</a:t>
            </a:fld>
            <a:endParaRPr lang="en-US" sz="1200" b="1" dirty="0">
              <a:solidFill>
                <a:srgbClr val="002060"/>
              </a:solidFill>
              <a:latin typeface="+mn-lt"/>
            </a:endParaRPr>
          </a:p>
        </p:txBody>
      </p:sp>
      <p:sp>
        <p:nvSpPr>
          <p:cNvPr id="7" name="Footer Placeholder 2">
            <a:extLst>
              <a:ext uri="{FF2B5EF4-FFF2-40B4-BE49-F238E27FC236}">
                <a16:creationId xmlns:a16="http://schemas.microsoft.com/office/drawing/2014/main" id="{F2288DB3-71DD-4F0B-A780-C8925990AA96}"/>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333514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2348880"/>
            <a:ext cx="8291514" cy="1220537"/>
          </a:xfrm>
        </p:spPr>
        <p:txBody>
          <a:bodyPr/>
          <a:lstStyle/>
          <a:p>
            <a:r>
              <a:rPr lang="en-US" dirty="0"/>
              <a:t>Chapter 6: Microservice Design Patterns</a:t>
            </a:r>
          </a:p>
        </p:txBody>
      </p:sp>
    </p:spTree>
    <p:extLst>
      <p:ext uri="{BB962C8B-B14F-4D97-AF65-F5344CB8AC3E}">
        <p14:creationId xmlns:p14="http://schemas.microsoft.com/office/powerpoint/2010/main" val="32367093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Session Objectives</a:t>
            </a:r>
          </a:p>
        </p:txBody>
      </p:sp>
      <p:sp>
        <p:nvSpPr>
          <p:cNvPr id="5" name="Content Placeholder 4"/>
          <p:cNvSpPr>
            <a:spLocks noGrp="1"/>
          </p:cNvSpPr>
          <p:nvPr>
            <p:ph idx="1"/>
          </p:nvPr>
        </p:nvSpPr>
        <p:spPr/>
        <p:txBody>
          <a:bodyPr/>
          <a:lstStyle/>
          <a:p>
            <a:r>
              <a:rPr lang="en-US" dirty="0"/>
              <a:t>In this session we will examine</a:t>
            </a:r>
          </a:p>
          <a:p>
            <a:pPr lvl="1"/>
            <a:r>
              <a:rPr lang="en-GB" dirty="0"/>
              <a:t>The benefits of design patterns</a:t>
            </a:r>
          </a:p>
          <a:p>
            <a:pPr lvl="1"/>
            <a:r>
              <a:rPr lang="en-GB" dirty="0"/>
              <a:t>Some key microservice design patterns</a:t>
            </a:r>
          </a:p>
          <a:p>
            <a:pPr lvl="1"/>
            <a:r>
              <a:rPr lang="en-GB" dirty="0"/>
              <a:t>Apply patterns to a conceptual service design</a:t>
            </a:r>
          </a:p>
        </p:txBody>
      </p:sp>
      <p:sp>
        <p:nvSpPr>
          <p:cNvPr id="6" name="Slide Number Placeholder 2"/>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112</a:t>
            </a:fld>
            <a:endParaRPr lang="en-US" sz="1200" b="1" dirty="0">
              <a:solidFill>
                <a:srgbClr val="002060"/>
              </a:solidFill>
              <a:latin typeface="+mn-lt"/>
            </a:endParaRPr>
          </a:p>
        </p:txBody>
      </p:sp>
      <p:sp>
        <p:nvSpPr>
          <p:cNvPr id="7" name="Footer Placeholder 2">
            <a:extLst>
              <a:ext uri="{FF2B5EF4-FFF2-40B4-BE49-F238E27FC236}">
                <a16:creationId xmlns:a16="http://schemas.microsoft.com/office/drawing/2014/main" id="{E7AA91A5-3086-402C-95BC-91A03FF2A898}"/>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9411431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Microservice Design Patterns</a:t>
            </a:r>
          </a:p>
        </p:txBody>
      </p:sp>
      <p:sp>
        <p:nvSpPr>
          <p:cNvPr id="5" name="Content Placeholder 4"/>
          <p:cNvSpPr>
            <a:spLocks noGrp="1"/>
          </p:cNvSpPr>
          <p:nvPr>
            <p:ph idx="1"/>
          </p:nvPr>
        </p:nvSpPr>
        <p:spPr>
          <a:xfrm>
            <a:off x="1979712" y="1844824"/>
            <a:ext cx="5904656" cy="2836912"/>
          </a:xfrm>
        </p:spPr>
        <p:txBody>
          <a:bodyPr>
            <a:normAutofit lnSpcReduction="10000"/>
          </a:bodyPr>
          <a:lstStyle/>
          <a:p>
            <a:pPr>
              <a:buFont typeface="Wingdings" panose="05000000000000000000" pitchFamily="2" charset="2"/>
              <a:buChar char="Ø"/>
            </a:pPr>
            <a:r>
              <a:rPr lang="en-GB" dirty="0"/>
              <a:t>Design Patterns</a:t>
            </a:r>
          </a:p>
          <a:p>
            <a:r>
              <a:rPr lang="en-GB" dirty="0"/>
              <a:t>Proxy</a:t>
            </a:r>
          </a:p>
          <a:p>
            <a:r>
              <a:rPr lang="en-GB" dirty="0"/>
              <a:t>Aggregator</a:t>
            </a:r>
          </a:p>
          <a:p>
            <a:r>
              <a:rPr lang="en-GB" dirty="0"/>
              <a:t>Circuit Breaker</a:t>
            </a:r>
          </a:p>
          <a:p>
            <a:r>
              <a:rPr lang="en-GB" dirty="0"/>
              <a:t>Service Registration</a:t>
            </a:r>
          </a:p>
          <a:p>
            <a:r>
              <a:rPr lang="en-GB" dirty="0"/>
              <a:t>Message Patterns</a:t>
            </a:r>
          </a:p>
          <a:p>
            <a:r>
              <a:rPr lang="en-GB" dirty="0"/>
              <a:t>Data Store Patterns</a:t>
            </a:r>
          </a:p>
        </p:txBody>
      </p:sp>
      <p:sp>
        <p:nvSpPr>
          <p:cNvPr id="3" name="Slide Number Placeholder 2"/>
          <p:cNvSpPr>
            <a:spLocks noGrp="1"/>
          </p:cNvSpPr>
          <p:nvPr>
            <p:ph type="sldNum" sz="quarter" idx="4"/>
          </p:nvPr>
        </p:nvSpPr>
        <p:spPr/>
        <p:txBody>
          <a:bodyPr/>
          <a:lstStyle/>
          <a:p>
            <a:fld id="{33D6E5A2-EC83-451F-A719-9AC1370DD5CF}" type="slidenum">
              <a:rPr lang="en-US" smtClean="0"/>
              <a:pPr/>
              <a:t>113</a:t>
            </a:fld>
            <a:endParaRPr lang="en-US" dirty="0"/>
          </a:p>
        </p:txBody>
      </p:sp>
      <p:sp>
        <p:nvSpPr>
          <p:cNvPr id="6" name="Footer Placeholder 2">
            <a:extLst>
              <a:ext uri="{FF2B5EF4-FFF2-40B4-BE49-F238E27FC236}">
                <a16:creationId xmlns:a16="http://schemas.microsoft.com/office/drawing/2014/main" id="{8EFBE81F-E9E7-4048-A075-9B8F1CB08FD4}"/>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5838332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Microservice Design Patterns</a:t>
            </a:r>
          </a:p>
        </p:txBody>
      </p:sp>
      <p:sp>
        <p:nvSpPr>
          <p:cNvPr id="3" name="Content Placeholder 2"/>
          <p:cNvSpPr>
            <a:spLocks noGrp="1"/>
          </p:cNvSpPr>
          <p:nvPr>
            <p:ph idx="1"/>
          </p:nvPr>
        </p:nvSpPr>
        <p:spPr/>
        <p:txBody>
          <a:bodyPr/>
          <a:lstStyle/>
          <a:p>
            <a:r>
              <a:rPr lang="en-US" dirty="0">
                <a:solidFill>
                  <a:srgbClr val="002060"/>
                </a:solidFill>
              </a:rPr>
              <a:t>Design patterns are common in standard OO style systems</a:t>
            </a:r>
          </a:p>
          <a:p>
            <a:pPr lvl="1"/>
            <a:r>
              <a:rPr lang="en-US" dirty="0"/>
              <a:t>Even more useful in microservices</a:t>
            </a:r>
          </a:p>
          <a:p>
            <a:pPr lvl="1"/>
            <a:r>
              <a:rPr lang="en-US" dirty="0"/>
              <a:t>Many small, full stack services needing to inter operate</a:t>
            </a:r>
          </a:p>
          <a:p>
            <a:pPr lvl="1"/>
            <a:r>
              <a:rPr lang="en-US" dirty="0"/>
              <a:t>Need ability to efficiently bring together</a:t>
            </a:r>
          </a:p>
          <a:p>
            <a:pPr lvl="1"/>
            <a:r>
              <a:rPr lang="en-US" dirty="0"/>
              <a:t>And also to break out if problems occur</a:t>
            </a:r>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114</a:t>
            </a:fld>
            <a:endParaRPr lang="en-US" dirty="0"/>
          </a:p>
        </p:txBody>
      </p:sp>
      <p:sp>
        <p:nvSpPr>
          <p:cNvPr id="6" name="Footer Placeholder 2">
            <a:extLst>
              <a:ext uri="{FF2B5EF4-FFF2-40B4-BE49-F238E27FC236}">
                <a16:creationId xmlns:a16="http://schemas.microsoft.com/office/drawing/2014/main" id="{58FB5172-EFB6-4036-887D-AE0757870E78}"/>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314665"/>
      </p:ext>
    </p:extLst>
  </p:cSld>
  <p:clrMapOvr>
    <a:masterClrMapping/>
  </p:clrMapOvr>
  <p:transition spd="slow">
    <p:wipe dir="d"/>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Standard Patterns</a:t>
            </a:r>
          </a:p>
        </p:txBody>
      </p:sp>
      <p:sp>
        <p:nvSpPr>
          <p:cNvPr id="3" name="Content Placeholder 2"/>
          <p:cNvSpPr>
            <a:spLocks noGrp="1"/>
          </p:cNvSpPr>
          <p:nvPr>
            <p:ph idx="1"/>
          </p:nvPr>
        </p:nvSpPr>
        <p:spPr/>
        <p:txBody>
          <a:bodyPr/>
          <a:lstStyle/>
          <a:p>
            <a:r>
              <a:rPr lang="en-US" dirty="0">
                <a:solidFill>
                  <a:srgbClr val="002060"/>
                </a:solidFill>
              </a:rPr>
              <a:t>We'll now work through some standard issues</a:t>
            </a:r>
          </a:p>
          <a:p>
            <a:pPr lvl="1"/>
            <a:r>
              <a:rPr lang="en-US" dirty="0"/>
              <a:t>And define the relevant patterns from first principles</a:t>
            </a:r>
          </a:p>
          <a:p>
            <a:pPr lvl="1"/>
            <a:endParaRPr lang="en-US" dirty="0"/>
          </a:p>
          <a:p>
            <a:r>
              <a:rPr lang="en-US" dirty="0">
                <a:solidFill>
                  <a:srgbClr val="002060"/>
                </a:solidFill>
              </a:rPr>
              <a:t>This session is largely demo based</a:t>
            </a:r>
          </a:p>
          <a:p>
            <a:pPr lvl="1"/>
            <a:r>
              <a:rPr lang="en-US" dirty="0"/>
              <a:t>With live coding and group involvement</a:t>
            </a:r>
          </a:p>
          <a:p>
            <a:pPr lvl="1"/>
            <a:endParaRPr lang="en-US" dirty="0"/>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115</a:t>
            </a:fld>
            <a:endParaRPr lang="en-US" dirty="0"/>
          </a:p>
        </p:txBody>
      </p:sp>
      <p:sp>
        <p:nvSpPr>
          <p:cNvPr id="6" name="Footer Placeholder 2">
            <a:extLst>
              <a:ext uri="{FF2B5EF4-FFF2-40B4-BE49-F238E27FC236}">
                <a16:creationId xmlns:a16="http://schemas.microsoft.com/office/drawing/2014/main" id="{17116BE2-895B-4053-B2B3-A3F5AFA35EC0}"/>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6683809"/>
      </p:ext>
    </p:extLst>
  </p:cSld>
  <p:clrMapOvr>
    <a:masterClrMapping/>
  </p:clrMapOvr>
  <p:transition spd="slow">
    <p:wipe dir="d"/>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Set of Tools</a:t>
            </a:r>
          </a:p>
        </p:txBody>
      </p:sp>
      <p:sp>
        <p:nvSpPr>
          <p:cNvPr id="3" name="Content Placeholder 2"/>
          <p:cNvSpPr>
            <a:spLocks noGrp="1"/>
          </p:cNvSpPr>
          <p:nvPr>
            <p:ph idx="1"/>
          </p:nvPr>
        </p:nvSpPr>
        <p:spPr/>
        <p:txBody>
          <a:bodyPr/>
          <a:lstStyle/>
          <a:p>
            <a:r>
              <a:rPr lang="en-US" dirty="0">
                <a:solidFill>
                  <a:srgbClr val="002060"/>
                </a:solidFill>
              </a:rPr>
              <a:t>We will cover:</a:t>
            </a:r>
          </a:p>
          <a:p>
            <a:endParaRPr lang="en-US" dirty="0"/>
          </a:p>
          <a:p>
            <a:pPr lvl="1"/>
            <a:r>
              <a:rPr lang="en-US" dirty="0"/>
              <a:t>Aggregator</a:t>
            </a:r>
          </a:p>
          <a:p>
            <a:pPr lvl="1"/>
            <a:r>
              <a:rPr lang="en-US" dirty="0"/>
              <a:t>Proxy</a:t>
            </a:r>
          </a:p>
          <a:p>
            <a:pPr lvl="1"/>
            <a:r>
              <a:rPr lang="en-US" dirty="0"/>
              <a:t>Circuit Breaker</a:t>
            </a:r>
          </a:p>
          <a:p>
            <a:pPr lvl="1"/>
            <a:r>
              <a:rPr lang="en-GB" dirty="0"/>
              <a:t>Database per Service</a:t>
            </a:r>
            <a:endParaRPr lang="en-US" dirty="0"/>
          </a:p>
          <a:p>
            <a:pPr lvl="1"/>
            <a:r>
              <a:rPr lang="en-US" dirty="0"/>
              <a:t>Shared Data</a:t>
            </a:r>
          </a:p>
          <a:p>
            <a:pPr lvl="1"/>
            <a:r>
              <a:rPr lang="en-US" dirty="0"/>
              <a:t>Asynchronous messaging</a:t>
            </a:r>
          </a:p>
          <a:p>
            <a:pPr lvl="1"/>
            <a:endParaRPr lang="en-US" dirty="0"/>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116</a:t>
            </a:fld>
            <a:endParaRPr lang="en-US" dirty="0"/>
          </a:p>
        </p:txBody>
      </p:sp>
      <p:sp>
        <p:nvSpPr>
          <p:cNvPr id="6" name="Footer Placeholder 2">
            <a:extLst>
              <a:ext uri="{FF2B5EF4-FFF2-40B4-BE49-F238E27FC236}">
                <a16:creationId xmlns:a16="http://schemas.microsoft.com/office/drawing/2014/main" id="{175350B0-0FAE-4A6D-83E3-CE968E9A0AD8}"/>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8125413"/>
      </p:ext>
    </p:extLst>
  </p:cSld>
  <p:clrMapOvr>
    <a:masterClrMapping/>
  </p:clrMapOvr>
  <p:transition spd="slow">
    <p:wipe dir="d"/>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Microservice Design Patterns</a:t>
            </a:r>
          </a:p>
        </p:txBody>
      </p:sp>
      <p:sp>
        <p:nvSpPr>
          <p:cNvPr id="5" name="Content Placeholder 4"/>
          <p:cNvSpPr>
            <a:spLocks noGrp="1"/>
          </p:cNvSpPr>
          <p:nvPr>
            <p:ph idx="1"/>
          </p:nvPr>
        </p:nvSpPr>
        <p:spPr>
          <a:xfrm>
            <a:off x="1979712" y="1844824"/>
            <a:ext cx="5904656" cy="2836912"/>
          </a:xfrm>
        </p:spPr>
        <p:txBody>
          <a:bodyPr>
            <a:normAutofit lnSpcReduction="10000"/>
          </a:bodyPr>
          <a:lstStyle/>
          <a:p>
            <a:r>
              <a:rPr lang="en-GB" dirty="0"/>
              <a:t>Design Patterns</a:t>
            </a:r>
          </a:p>
          <a:p>
            <a:pPr>
              <a:buFont typeface="Wingdings" panose="05000000000000000000" pitchFamily="2" charset="2"/>
              <a:buChar char="Ø"/>
            </a:pPr>
            <a:r>
              <a:rPr lang="en-GB" dirty="0"/>
              <a:t>Proxy</a:t>
            </a:r>
          </a:p>
          <a:p>
            <a:r>
              <a:rPr lang="en-GB" dirty="0"/>
              <a:t>Aggregator</a:t>
            </a:r>
          </a:p>
          <a:p>
            <a:r>
              <a:rPr lang="en-GB" dirty="0"/>
              <a:t>Circuit Breaker</a:t>
            </a:r>
          </a:p>
          <a:p>
            <a:r>
              <a:rPr lang="en-GB" dirty="0"/>
              <a:t>Service Registration</a:t>
            </a:r>
          </a:p>
          <a:p>
            <a:r>
              <a:rPr lang="en-GB" dirty="0"/>
              <a:t>Message Patterns</a:t>
            </a:r>
          </a:p>
          <a:p>
            <a:r>
              <a:rPr lang="en-GB" dirty="0"/>
              <a:t>Data Store Patterns</a:t>
            </a:r>
          </a:p>
        </p:txBody>
      </p:sp>
      <p:sp>
        <p:nvSpPr>
          <p:cNvPr id="3" name="Slide Number Placeholder 2"/>
          <p:cNvSpPr>
            <a:spLocks noGrp="1"/>
          </p:cNvSpPr>
          <p:nvPr>
            <p:ph type="sldNum" sz="quarter" idx="4"/>
          </p:nvPr>
        </p:nvSpPr>
        <p:spPr/>
        <p:txBody>
          <a:bodyPr/>
          <a:lstStyle/>
          <a:p>
            <a:fld id="{33D6E5A2-EC83-451F-A719-9AC1370DD5CF}" type="slidenum">
              <a:rPr lang="en-US" smtClean="0"/>
              <a:pPr/>
              <a:t>117</a:t>
            </a:fld>
            <a:endParaRPr lang="en-US" dirty="0"/>
          </a:p>
        </p:txBody>
      </p:sp>
      <p:sp>
        <p:nvSpPr>
          <p:cNvPr id="6" name="Footer Placeholder 2">
            <a:extLst>
              <a:ext uri="{FF2B5EF4-FFF2-40B4-BE49-F238E27FC236}">
                <a16:creationId xmlns:a16="http://schemas.microsoft.com/office/drawing/2014/main" id="{71411046-5389-47B0-BC96-D40959D0B59C}"/>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22843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Proxy Pattern</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443037" y="1647825"/>
            <a:ext cx="6257925" cy="3562350"/>
          </a:xfrm>
          <a:prstGeom prst="rect">
            <a:avLst/>
          </a:prstGeom>
        </p:spPr>
      </p:pic>
      <p:sp>
        <p:nvSpPr>
          <p:cNvPr id="6" name="Footer Placeholder 2">
            <a:extLst>
              <a:ext uri="{FF2B5EF4-FFF2-40B4-BE49-F238E27FC236}">
                <a16:creationId xmlns:a16="http://schemas.microsoft.com/office/drawing/2014/main" id="{F97D6465-B8FE-4F75-B84A-70FD631DA321}"/>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2">
            <a:extLst>
              <a:ext uri="{FF2B5EF4-FFF2-40B4-BE49-F238E27FC236}">
                <a16:creationId xmlns:a16="http://schemas.microsoft.com/office/drawing/2014/main" id="{BB4AEE91-36CF-4FC1-BE8A-9474E03D0174}"/>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118</a:t>
            </a:fld>
            <a:endParaRPr lang="en-US" sz="1200" b="1" dirty="0">
              <a:solidFill>
                <a:srgbClr val="002060"/>
              </a:solidFill>
              <a:latin typeface="+mn-lt"/>
            </a:endParaRPr>
          </a:p>
        </p:txBody>
      </p:sp>
    </p:spTree>
    <p:extLst>
      <p:ext uri="{BB962C8B-B14F-4D97-AF65-F5344CB8AC3E}">
        <p14:creationId xmlns:p14="http://schemas.microsoft.com/office/powerpoint/2010/main" val="232000214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Proxy Pattern</a:t>
            </a:r>
            <a:endParaRPr lang="en-US" dirty="0"/>
          </a:p>
        </p:txBody>
      </p:sp>
      <p:sp>
        <p:nvSpPr>
          <p:cNvPr id="3" name="Content Placeholder 2"/>
          <p:cNvSpPr>
            <a:spLocks noGrp="1"/>
          </p:cNvSpPr>
          <p:nvPr>
            <p:ph idx="1"/>
          </p:nvPr>
        </p:nvSpPr>
        <p:spPr/>
        <p:txBody>
          <a:bodyPr/>
          <a:lstStyle/>
          <a:p>
            <a:r>
              <a:rPr lang="en-GB" dirty="0"/>
              <a:t>Proxy is a surrogate or place holder for the actual code being invoked</a:t>
            </a:r>
          </a:p>
          <a:p>
            <a:r>
              <a:rPr lang="en-GB" dirty="0"/>
              <a:t>Extensively used in microservice clients</a:t>
            </a:r>
          </a:p>
          <a:p>
            <a:r>
              <a:rPr lang="en-GB" dirty="0"/>
              <a:t>Client instantiates a proxy</a:t>
            </a:r>
          </a:p>
          <a:p>
            <a:pPr lvl="1"/>
            <a:r>
              <a:rPr lang="en-GB" dirty="0"/>
              <a:t>Makes method calls on local proxy</a:t>
            </a:r>
          </a:p>
          <a:p>
            <a:r>
              <a:rPr lang="en-GB" dirty="0"/>
              <a:t>Proxy then creates messages and handles communication with the service</a:t>
            </a:r>
          </a:p>
          <a:p>
            <a:r>
              <a:rPr lang="en-GB" dirty="0"/>
              <a:t>Proxy provides a good place to implement other aspects</a:t>
            </a:r>
          </a:p>
          <a:p>
            <a:pPr lvl="1"/>
            <a:r>
              <a:rPr lang="en-GB" dirty="0"/>
              <a:t>Authentication</a:t>
            </a:r>
          </a:p>
          <a:p>
            <a:pPr lvl="1"/>
            <a:r>
              <a:rPr lang="en-GB" dirty="0"/>
              <a:t>Logging</a:t>
            </a:r>
          </a:p>
          <a:p>
            <a:pPr lvl="1"/>
            <a:r>
              <a:rPr lang="en-GB" dirty="0"/>
              <a:t>Circuit breaker pattern</a:t>
            </a:r>
          </a:p>
          <a:p>
            <a:pPr lvl="1"/>
            <a:r>
              <a:rPr lang="en-GB" dirty="0"/>
              <a:t>…</a:t>
            </a:r>
          </a:p>
          <a:p>
            <a:endParaRPr lang="en-US" dirty="0"/>
          </a:p>
        </p:txBody>
      </p:sp>
      <p:pic>
        <p:nvPicPr>
          <p:cNvPr id="4" name="Picture 3"/>
          <p:cNvPicPr>
            <a:picLocks noChangeAspect="1"/>
          </p:cNvPicPr>
          <p:nvPr/>
        </p:nvPicPr>
        <p:blipFill>
          <a:blip r:embed="rId2"/>
          <a:stretch>
            <a:fillRect/>
          </a:stretch>
        </p:blipFill>
        <p:spPr>
          <a:xfrm>
            <a:off x="7884368" y="84931"/>
            <a:ext cx="933450" cy="942975"/>
          </a:xfrm>
          <a:prstGeom prst="rect">
            <a:avLst/>
          </a:prstGeom>
        </p:spPr>
      </p:pic>
      <p:sp>
        <p:nvSpPr>
          <p:cNvPr id="6" name="Footer Placeholder 2">
            <a:extLst>
              <a:ext uri="{FF2B5EF4-FFF2-40B4-BE49-F238E27FC236}">
                <a16:creationId xmlns:a16="http://schemas.microsoft.com/office/drawing/2014/main" id="{2964EC34-2419-40D4-9A5F-7D9954D8433A}"/>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2">
            <a:extLst>
              <a:ext uri="{FF2B5EF4-FFF2-40B4-BE49-F238E27FC236}">
                <a16:creationId xmlns:a16="http://schemas.microsoft.com/office/drawing/2014/main" id="{EA85CA29-84DF-4E55-810E-5F99FE501972}"/>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119</a:t>
            </a:fld>
            <a:endParaRPr lang="en-US" sz="1200" b="1" dirty="0">
              <a:solidFill>
                <a:srgbClr val="002060"/>
              </a:solidFill>
              <a:latin typeface="+mn-lt"/>
            </a:endParaRPr>
          </a:p>
        </p:txBody>
      </p:sp>
    </p:spTree>
    <p:extLst>
      <p:ext uri="{BB962C8B-B14F-4D97-AF65-F5344CB8AC3E}">
        <p14:creationId xmlns:p14="http://schemas.microsoft.com/office/powerpoint/2010/main" val="975978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N-Tier Does Not Always Help</a:t>
            </a:r>
          </a:p>
        </p:txBody>
      </p:sp>
      <p:sp>
        <p:nvSpPr>
          <p:cNvPr id="3" name="Content Placeholder 2"/>
          <p:cNvSpPr>
            <a:spLocks noGrp="1"/>
          </p:cNvSpPr>
          <p:nvPr>
            <p:ph idx="1"/>
          </p:nvPr>
        </p:nvSpPr>
        <p:spPr/>
        <p:txBody>
          <a:bodyPr/>
          <a:lstStyle/>
          <a:p>
            <a:r>
              <a:rPr lang="en-US" dirty="0">
                <a:solidFill>
                  <a:srgbClr val="002060"/>
                </a:solidFill>
              </a:rPr>
              <a:t>What advantages does n-tier aim to give?</a:t>
            </a:r>
          </a:p>
          <a:p>
            <a:endParaRPr lang="en-US" dirty="0">
              <a:solidFill>
                <a:srgbClr val="002060"/>
              </a:solidFill>
            </a:endParaRPr>
          </a:p>
          <a:p>
            <a:endParaRPr lang="en-US" dirty="0">
              <a:solidFill>
                <a:srgbClr val="002060"/>
              </a:solidFill>
            </a:endParaRPr>
          </a:p>
          <a:p>
            <a:pPr marL="0" indent="0">
              <a:buNone/>
            </a:pPr>
            <a:endParaRPr lang="en-US" dirty="0">
              <a:solidFill>
                <a:srgbClr val="002060"/>
              </a:solidFill>
            </a:endParaRPr>
          </a:p>
          <a:p>
            <a:r>
              <a:rPr lang="en-US" dirty="0">
                <a:solidFill>
                  <a:srgbClr val="002060"/>
                </a:solidFill>
              </a:rPr>
              <a:t>What problems does it often create?</a:t>
            </a:r>
          </a:p>
          <a:p>
            <a:endParaRPr lang="en-US" dirty="0">
              <a:solidFill>
                <a:srgbClr val="002060"/>
              </a:solidFill>
            </a:endParaRPr>
          </a:p>
          <a:p>
            <a:endParaRPr lang="en-US" dirty="0">
              <a:solidFill>
                <a:srgbClr val="002060"/>
              </a:solidFill>
            </a:endParaRPr>
          </a:p>
          <a:p>
            <a:endParaRPr lang="en-US" dirty="0">
              <a:solidFill>
                <a:srgbClr val="002060"/>
              </a:solidFill>
            </a:endParaRPr>
          </a:p>
          <a:p>
            <a:r>
              <a:rPr lang="en-US" dirty="0">
                <a:solidFill>
                  <a:srgbClr val="002060"/>
                </a:solidFill>
              </a:rPr>
              <a:t>Doesn't that mean we are nearly back at the true monolith?</a:t>
            </a:r>
          </a:p>
          <a:p>
            <a:endParaRPr lang="en-US" dirty="0"/>
          </a:p>
          <a:p>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5" name="Footer Placeholder 2"/>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45300" y="3391279"/>
            <a:ext cx="623795" cy="665381"/>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45301" y="1592818"/>
            <a:ext cx="623795" cy="665381"/>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45301" y="5085184"/>
            <a:ext cx="623795" cy="665381"/>
          </a:xfrm>
          <a:prstGeom prst="rect">
            <a:avLst/>
          </a:prstGeom>
        </p:spPr>
      </p:pic>
    </p:spTree>
    <p:extLst>
      <p:ext uri="{BB962C8B-B14F-4D97-AF65-F5344CB8AC3E}">
        <p14:creationId xmlns:p14="http://schemas.microsoft.com/office/powerpoint/2010/main" val="2431733695"/>
      </p:ext>
    </p:extLst>
  </p:cSld>
  <p:clrMapOvr>
    <a:masterClrMapping/>
  </p:clrMapOvr>
  <p:transition spd="slow">
    <p:wipe dir="d"/>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Microservice Design Patterns</a:t>
            </a:r>
          </a:p>
        </p:txBody>
      </p:sp>
      <p:sp>
        <p:nvSpPr>
          <p:cNvPr id="5" name="Content Placeholder 4"/>
          <p:cNvSpPr>
            <a:spLocks noGrp="1"/>
          </p:cNvSpPr>
          <p:nvPr>
            <p:ph idx="1"/>
          </p:nvPr>
        </p:nvSpPr>
        <p:spPr>
          <a:xfrm>
            <a:off x="1979712" y="1844824"/>
            <a:ext cx="5904656" cy="2836912"/>
          </a:xfrm>
        </p:spPr>
        <p:txBody>
          <a:bodyPr>
            <a:normAutofit lnSpcReduction="10000"/>
          </a:bodyPr>
          <a:lstStyle/>
          <a:p>
            <a:r>
              <a:rPr lang="en-GB" dirty="0"/>
              <a:t>Design Patterns</a:t>
            </a:r>
          </a:p>
          <a:p>
            <a:r>
              <a:rPr lang="en-GB" dirty="0"/>
              <a:t>Proxy</a:t>
            </a:r>
          </a:p>
          <a:p>
            <a:pPr>
              <a:buFont typeface="Wingdings" panose="05000000000000000000" pitchFamily="2" charset="2"/>
              <a:buChar char="Ø"/>
            </a:pPr>
            <a:r>
              <a:rPr lang="en-GB" dirty="0"/>
              <a:t>Aggregator</a:t>
            </a:r>
          </a:p>
          <a:p>
            <a:r>
              <a:rPr lang="en-GB" dirty="0"/>
              <a:t>Circuit Breaker</a:t>
            </a:r>
          </a:p>
          <a:p>
            <a:r>
              <a:rPr lang="en-GB" dirty="0"/>
              <a:t>Service Registration</a:t>
            </a:r>
          </a:p>
          <a:p>
            <a:r>
              <a:rPr lang="en-GB" dirty="0"/>
              <a:t>Message Patterns</a:t>
            </a:r>
          </a:p>
          <a:p>
            <a:r>
              <a:rPr lang="en-GB" dirty="0"/>
              <a:t>Data Store Patterns</a:t>
            </a:r>
          </a:p>
        </p:txBody>
      </p:sp>
      <p:sp>
        <p:nvSpPr>
          <p:cNvPr id="3" name="Slide Number Placeholder 2"/>
          <p:cNvSpPr>
            <a:spLocks noGrp="1"/>
          </p:cNvSpPr>
          <p:nvPr>
            <p:ph type="sldNum" sz="quarter" idx="4"/>
          </p:nvPr>
        </p:nvSpPr>
        <p:spPr/>
        <p:txBody>
          <a:bodyPr/>
          <a:lstStyle/>
          <a:p>
            <a:fld id="{33D6E5A2-EC83-451F-A719-9AC1370DD5CF}" type="slidenum">
              <a:rPr lang="en-US" smtClean="0"/>
              <a:pPr/>
              <a:t>120</a:t>
            </a:fld>
            <a:endParaRPr lang="en-US" dirty="0"/>
          </a:p>
        </p:txBody>
      </p:sp>
      <p:sp>
        <p:nvSpPr>
          <p:cNvPr id="6" name="Footer Placeholder 2">
            <a:extLst>
              <a:ext uri="{FF2B5EF4-FFF2-40B4-BE49-F238E27FC236}">
                <a16:creationId xmlns:a16="http://schemas.microsoft.com/office/drawing/2014/main" id="{14BF66DA-5095-4FDD-98B7-C95B5B4DEA94}"/>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071827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Aggregator Pattern</a:t>
            </a:r>
            <a:endParaRPr lang="en-US" dirty="0"/>
          </a:p>
        </p:txBody>
      </p:sp>
      <p:pic>
        <p:nvPicPr>
          <p:cNvPr id="4" name="Picture 3"/>
          <p:cNvPicPr>
            <a:picLocks noChangeAspect="1"/>
          </p:cNvPicPr>
          <p:nvPr/>
        </p:nvPicPr>
        <p:blipFill>
          <a:blip r:embed="rId2"/>
          <a:stretch>
            <a:fillRect/>
          </a:stretch>
        </p:blipFill>
        <p:spPr>
          <a:xfrm>
            <a:off x="1733550" y="1300162"/>
            <a:ext cx="5676900" cy="4257675"/>
          </a:xfrm>
          <a:prstGeom prst="rect">
            <a:avLst/>
          </a:prstGeom>
        </p:spPr>
      </p:pic>
      <p:sp>
        <p:nvSpPr>
          <p:cNvPr id="6" name="Footer Placeholder 2">
            <a:extLst>
              <a:ext uri="{FF2B5EF4-FFF2-40B4-BE49-F238E27FC236}">
                <a16:creationId xmlns:a16="http://schemas.microsoft.com/office/drawing/2014/main" id="{5DD64B12-E346-48C4-AFE3-5FA1FF761C78}"/>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2">
            <a:extLst>
              <a:ext uri="{FF2B5EF4-FFF2-40B4-BE49-F238E27FC236}">
                <a16:creationId xmlns:a16="http://schemas.microsoft.com/office/drawing/2014/main" id="{3DE68BDA-1C1C-4169-8EE5-61770315C5B0}"/>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121</a:t>
            </a:fld>
            <a:endParaRPr lang="en-US" sz="1200" b="1" dirty="0">
              <a:solidFill>
                <a:srgbClr val="002060"/>
              </a:solidFill>
              <a:latin typeface="+mn-lt"/>
            </a:endParaRPr>
          </a:p>
        </p:txBody>
      </p:sp>
    </p:spTree>
    <p:extLst>
      <p:ext uri="{BB962C8B-B14F-4D97-AF65-F5344CB8AC3E}">
        <p14:creationId xmlns:p14="http://schemas.microsoft.com/office/powerpoint/2010/main" val="153573519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Aggregator Pattern</a:t>
            </a:r>
            <a:endParaRPr lang="en-US" dirty="0"/>
          </a:p>
        </p:txBody>
      </p:sp>
      <p:sp>
        <p:nvSpPr>
          <p:cNvPr id="3" name="Content Placeholder 2"/>
          <p:cNvSpPr>
            <a:spLocks noGrp="1"/>
          </p:cNvSpPr>
          <p:nvPr>
            <p:ph idx="1"/>
          </p:nvPr>
        </p:nvSpPr>
        <p:spPr/>
        <p:txBody>
          <a:bodyPr/>
          <a:lstStyle/>
          <a:p>
            <a:r>
              <a:rPr lang="en-GB" dirty="0"/>
              <a:t>A service (or a service consumer) combines the result of invoking multiple services</a:t>
            </a:r>
          </a:p>
          <a:p>
            <a:r>
              <a:rPr lang="en-GB" dirty="0"/>
              <a:t>Commonly used where a business function needs access to other business data</a:t>
            </a:r>
          </a:p>
          <a:p>
            <a:endParaRPr lang="en-GB" dirty="0"/>
          </a:p>
          <a:p>
            <a:endParaRPr lang="en-GB" dirty="0"/>
          </a:p>
          <a:p>
            <a:endParaRPr lang="en-GB" dirty="0"/>
          </a:p>
          <a:p>
            <a:endParaRPr lang="en-GB" dirty="0"/>
          </a:p>
          <a:p>
            <a:endParaRPr lang="en-GB" dirty="0"/>
          </a:p>
          <a:p>
            <a:r>
              <a:rPr lang="en-GB" dirty="0"/>
              <a:t>Anti-Pattern Alert</a:t>
            </a:r>
          </a:p>
          <a:p>
            <a:pPr lvl="1"/>
            <a:r>
              <a:rPr lang="en-GB" dirty="0"/>
              <a:t>If the majority of your microservices are aggregators then your services are probably too fine grained</a:t>
            </a:r>
            <a:endParaRPr lang="en-US" dirty="0"/>
          </a:p>
        </p:txBody>
      </p:sp>
      <p:pic>
        <p:nvPicPr>
          <p:cNvPr id="4" name="Picture 3"/>
          <p:cNvPicPr>
            <a:picLocks noChangeAspect="1"/>
          </p:cNvPicPr>
          <p:nvPr/>
        </p:nvPicPr>
        <p:blipFill>
          <a:blip r:embed="rId3"/>
          <a:stretch>
            <a:fillRect/>
          </a:stretch>
        </p:blipFill>
        <p:spPr>
          <a:xfrm>
            <a:off x="7884368" y="84931"/>
            <a:ext cx="933450" cy="942975"/>
          </a:xfrm>
          <a:prstGeom prst="rect">
            <a:avLst/>
          </a:prstGeom>
        </p:spPr>
      </p:pic>
      <p:sp>
        <p:nvSpPr>
          <p:cNvPr id="6" name="Footer Placeholder 2">
            <a:extLst>
              <a:ext uri="{FF2B5EF4-FFF2-40B4-BE49-F238E27FC236}">
                <a16:creationId xmlns:a16="http://schemas.microsoft.com/office/drawing/2014/main" id="{1A1F837B-194E-489E-A301-57D35BC1D713}"/>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2">
            <a:extLst>
              <a:ext uri="{FF2B5EF4-FFF2-40B4-BE49-F238E27FC236}">
                <a16:creationId xmlns:a16="http://schemas.microsoft.com/office/drawing/2014/main" id="{BF105DC2-F972-4154-ABDB-FCAE942A106B}"/>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122</a:t>
            </a:fld>
            <a:endParaRPr lang="en-US" sz="1200" b="1" dirty="0">
              <a:solidFill>
                <a:srgbClr val="002060"/>
              </a:solidFill>
              <a:latin typeface="+mn-lt"/>
            </a:endParaRPr>
          </a:p>
        </p:txBody>
      </p:sp>
    </p:spTree>
    <p:extLst>
      <p:ext uri="{BB962C8B-B14F-4D97-AF65-F5344CB8AC3E}">
        <p14:creationId xmlns:p14="http://schemas.microsoft.com/office/powerpoint/2010/main" val="291037556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Microservice Design Patterns</a:t>
            </a:r>
          </a:p>
        </p:txBody>
      </p:sp>
      <p:sp>
        <p:nvSpPr>
          <p:cNvPr id="5" name="Content Placeholder 4"/>
          <p:cNvSpPr>
            <a:spLocks noGrp="1"/>
          </p:cNvSpPr>
          <p:nvPr>
            <p:ph idx="1"/>
          </p:nvPr>
        </p:nvSpPr>
        <p:spPr>
          <a:xfrm>
            <a:off x="1979712" y="1844824"/>
            <a:ext cx="5904656" cy="2836912"/>
          </a:xfrm>
        </p:spPr>
        <p:txBody>
          <a:bodyPr>
            <a:normAutofit lnSpcReduction="10000"/>
          </a:bodyPr>
          <a:lstStyle/>
          <a:p>
            <a:r>
              <a:rPr lang="en-GB" dirty="0"/>
              <a:t>Design Patterns</a:t>
            </a:r>
          </a:p>
          <a:p>
            <a:r>
              <a:rPr lang="en-GB" dirty="0"/>
              <a:t>Proxy</a:t>
            </a:r>
          </a:p>
          <a:p>
            <a:r>
              <a:rPr lang="en-GB" dirty="0"/>
              <a:t>Aggregator</a:t>
            </a:r>
          </a:p>
          <a:p>
            <a:pPr>
              <a:buFont typeface="Wingdings" panose="05000000000000000000" pitchFamily="2" charset="2"/>
              <a:buChar char="Ø"/>
            </a:pPr>
            <a:r>
              <a:rPr lang="en-GB" dirty="0"/>
              <a:t>Circuit Breaker</a:t>
            </a:r>
          </a:p>
          <a:p>
            <a:r>
              <a:rPr lang="en-GB" dirty="0"/>
              <a:t>Service Registration</a:t>
            </a:r>
          </a:p>
          <a:p>
            <a:r>
              <a:rPr lang="en-GB" dirty="0"/>
              <a:t>Message Patterns</a:t>
            </a:r>
          </a:p>
          <a:p>
            <a:r>
              <a:rPr lang="en-GB" dirty="0"/>
              <a:t>Data Store Patterns</a:t>
            </a:r>
          </a:p>
        </p:txBody>
      </p:sp>
      <p:sp>
        <p:nvSpPr>
          <p:cNvPr id="3" name="Slide Number Placeholder 2"/>
          <p:cNvSpPr>
            <a:spLocks noGrp="1"/>
          </p:cNvSpPr>
          <p:nvPr>
            <p:ph type="sldNum" sz="quarter" idx="4"/>
          </p:nvPr>
        </p:nvSpPr>
        <p:spPr/>
        <p:txBody>
          <a:bodyPr/>
          <a:lstStyle/>
          <a:p>
            <a:fld id="{33D6E5A2-EC83-451F-A719-9AC1370DD5CF}" type="slidenum">
              <a:rPr lang="en-US" smtClean="0"/>
              <a:pPr/>
              <a:t>123</a:t>
            </a:fld>
            <a:endParaRPr lang="en-US" dirty="0"/>
          </a:p>
        </p:txBody>
      </p:sp>
      <p:sp>
        <p:nvSpPr>
          <p:cNvPr id="6" name="Footer Placeholder 2">
            <a:extLst>
              <a:ext uri="{FF2B5EF4-FFF2-40B4-BE49-F238E27FC236}">
                <a16:creationId xmlns:a16="http://schemas.microsoft.com/office/drawing/2014/main" id="{9F348006-23F6-45A2-9CD9-B72CCE274154}"/>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77840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Need for a Circuit Breaker</a:t>
            </a:r>
            <a:endParaRPr lang="en-US" dirty="0"/>
          </a:p>
        </p:txBody>
      </p:sp>
      <p:sp>
        <p:nvSpPr>
          <p:cNvPr id="3" name="Content Placeholder 2"/>
          <p:cNvSpPr>
            <a:spLocks noGrp="1"/>
          </p:cNvSpPr>
          <p:nvPr>
            <p:ph idx="1"/>
          </p:nvPr>
        </p:nvSpPr>
        <p:spPr/>
        <p:txBody>
          <a:bodyPr/>
          <a:lstStyle/>
          <a:p>
            <a:r>
              <a:rPr lang="en-GB" dirty="0"/>
              <a:t>All computer systems fail – period!</a:t>
            </a:r>
          </a:p>
          <a:p>
            <a:r>
              <a:rPr lang="en-GB" dirty="0"/>
              <a:t>Consider 99.95% reliability</a:t>
            </a:r>
          </a:p>
          <a:p>
            <a:pPr lvl="1"/>
            <a:r>
              <a:rPr lang="en-GB" dirty="0"/>
              <a:t>Roughly 20 minutes / month downtime</a:t>
            </a:r>
          </a:p>
          <a:p>
            <a:r>
              <a:rPr lang="en-GB" dirty="0"/>
              <a:t>If an application depends on 10 services</a:t>
            </a:r>
          </a:p>
          <a:p>
            <a:pPr lvl="1"/>
            <a:r>
              <a:rPr lang="en-GB" dirty="0"/>
              <a:t>Could be 2 hours 20 downtime / month</a:t>
            </a:r>
          </a:p>
          <a:p>
            <a:pPr lvl="1"/>
            <a:r>
              <a:rPr lang="en-GB" dirty="0"/>
              <a:t>99.7%  application uptime</a:t>
            </a:r>
          </a:p>
          <a:p>
            <a:r>
              <a:rPr lang="en-GB" dirty="0"/>
              <a:t>What happens if a failed service causes all requesters to block?</a:t>
            </a:r>
          </a:p>
          <a:p>
            <a:pPr lvl="1"/>
            <a:r>
              <a:rPr lang="en-GB" dirty="0"/>
              <a:t>Application server may run out of resource</a:t>
            </a:r>
          </a:p>
          <a:p>
            <a:pPr lvl="1"/>
            <a:r>
              <a:rPr lang="en-GB" dirty="0"/>
              <a:t>Potential for failure of all clients – a cascade failure</a:t>
            </a:r>
          </a:p>
          <a:p>
            <a:r>
              <a:rPr lang="en-GB" dirty="0"/>
              <a:t>Cloud computing and microservices</a:t>
            </a:r>
          </a:p>
          <a:p>
            <a:pPr lvl="1"/>
            <a:r>
              <a:rPr lang="en-GB" dirty="0"/>
              <a:t>Must protect against failure	</a:t>
            </a:r>
            <a:endParaRPr lang="en-US" dirty="0"/>
          </a:p>
        </p:txBody>
      </p:sp>
      <p:sp>
        <p:nvSpPr>
          <p:cNvPr id="5" name="Footer Placeholder 2">
            <a:extLst>
              <a:ext uri="{FF2B5EF4-FFF2-40B4-BE49-F238E27FC236}">
                <a16:creationId xmlns:a16="http://schemas.microsoft.com/office/drawing/2014/main" id="{D4045FD3-433F-4D25-AE68-8A19756539AE}"/>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Slide Number Placeholder 2">
            <a:extLst>
              <a:ext uri="{FF2B5EF4-FFF2-40B4-BE49-F238E27FC236}">
                <a16:creationId xmlns:a16="http://schemas.microsoft.com/office/drawing/2014/main" id="{419553ED-A4AE-4775-892B-912F6F6C1D69}"/>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124</a:t>
            </a:fld>
            <a:endParaRPr lang="en-US" sz="1200" b="1" dirty="0">
              <a:solidFill>
                <a:srgbClr val="002060"/>
              </a:solidFill>
              <a:latin typeface="+mn-lt"/>
            </a:endParaRPr>
          </a:p>
        </p:txBody>
      </p:sp>
    </p:spTree>
    <p:extLst>
      <p:ext uri="{BB962C8B-B14F-4D97-AF65-F5344CB8AC3E}">
        <p14:creationId xmlns:p14="http://schemas.microsoft.com/office/powerpoint/2010/main" val="235278010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Circuit Breaker</a:t>
            </a:r>
            <a:endParaRPr lang="en-US" dirty="0"/>
          </a:p>
        </p:txBody>
      </p:sp>
      <p:sp>
        <p:nvSpPr>
          <p:cNvPr id="3" name="Content Placeholder 2"/>
          <p:cNvSpPr>
            <a:spLocks noGrp="1"/>
          </p:cNvSpPr>
          <p:nvPr>
            <p:ph idx="1"/>
          </p:nvPr>
        </p:nvSpPr>
        <p:spPr/>
        <p:txBody>
          <a:bodyPr/>
          <a:lstStyle/>
          <a:p>
            <a:r>
              <a:rPr lang="en-GB" dirty="0"/>
              <a:t>Extends the proxy pattern</a:t>
            </a:r>
          </a:p>
          <a:p>
            <a:endParaRPr lang="en-GB" dirty="0"/>
          </a:p>
          <a:p>
            <a:endParaRPr lang="en-GB" dirty="0"/>
          </a:p>
          <a:p>
            <a:endParaRPr lang="en-GB" dirty="0"/>
          </a:p>
          <a:p>
            <a:endParaRPr lang="en-GB" dirty="0"/>
          </a:p>
          <a:p>
            <a:endParaRPr lang="en-GB" dirty="0"/>
          </a:p>
          <a:p>
            <a:endParaRPr lang="en-GB" dirty="0"/>
          </a:p>
          <a:p>
            <a:r>
              <a:rPr lang="en-GB" dirty="0"/>
              <a:t>Monitors connections</a:t>
            </a:r>
          </a:p>
          <a:p>
            <a:pPr lvl="1"/>
            <a:r>
              <a:rPr lang="en-GB" dirty="0"/>
              <a:t>Checks for failed connection attempts and timeouts</a:t>
            </a:r>
          </a:p>
          <a:p>
            <a:r>
              <a:rPr lang="en-GB" dirty="0"/>
              <a:t>Protects from cascade failures</a:t>
            </a:r>
          </a:p>
          <a:p>
            <a:pPr lvl="1"/>
            <a:r>
              <a:rPr lang="en-GB" dirty="0"/>
              <a:t>By failing quickly</a:t>
            </a:r>
            <a:endParaRPr lang="en-US" dirty="0"/>
          </a:p>
        </p:txBody>
      </p:sp>
      <p:pic>
        <p:nvPicPr>
          <p:cNvPr id="4" name="Picture 3"/>
          <p:cNvPicPr>
            <a:picLocks noChangeAspect="1"/>
          </p:cNvPicPr>
          <p:nvPr/>
        </p:nvPicPr>
        <p:blipFill>
          <a:blip r:embed="rId2"/>
          <a:stretch>
            <a:fillRect/>
          </a:stretch>
        </p:blipFill>
        <p:spPr>
          <a:xfrm>
            <a:off x="1309687" y="1484784"/>
            <a:ext cx="6524625" cy="2609850"/>
          </a:xfrm>
          <a:prstGeom prst="rect">
            <a:avLst/>
          </a:prstGeom>
        </p:spPr>
      </p:pic>
      <p:sp>
        <p:nvSpPr>
          <p:cNvPr id="6" name="Footer Placeholder 2">
            <a:extLst>
              <a:ext uri="{FF2B5EF4-FFF2-40B4-BE49-F238E27FC236}">
                <a16:creationId xmlns:a16="http://schemas.microsoft.com/office/drawing/2014/main" id="{B436166E-31AC-4309-8242-689A25A891F2}"/>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2">
            <a:extLst>
              <a:ext uri="{FF2B5EF4-FFF2-40B4-BE49-F238E27FC236}">
                <a16:creationId xmlns:a16="http://schemas.microsoft.com/office/drawing/2014/main" id="{C6B43D3B-5EBB-46AC-BDAC-3FA26131228D}"/>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125</a:t>
            </a:fld>
            <a:endParaRPr lang="en-US" sz="1200" b="1" dirty="0">
              <a:solidFill>
                <a:srgbClr val="002060"/>
              </a:solidFill>
              <a:latin typeface="+mn-lt"/>
            </a:endParaRPr>
          </a:p>
        </p:txBody>
      </p:sp>
    </p:spTree>
    <p:extLst>
      <p:ext uri="{BB962C8B-B14F-4D97-AF65-F5344CB8AC3E}">
        <p14:creationId xmlns:p14="http://schemas.microsoft.com/office/powerpoint/2010/main" val="21222175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43806" y="4410075"/>
            <a:ext cx="5934075" cy="1914525"/>
          </a:xfrm>
          <a:prstGeom prst="rect">
            <a:avLst/>
          </a:prstGeom>
        </p:spPr>
      </p:pic>
      <p:sp>
        <p:nvSpPr>
          <p:cNvPr id="2" name="Title 1"/>
          <p:cNvSpPr>
            <a:spLocks noGrp="1"/>
          </p:cNvSpPr>
          <p:nvPr>
            <p:ph type="title"/>
          </p:nvPr>
        </p:nvSpPr>
        <p:spPr/>
        <p:txBody>
          <a:bodyPr/>
          <a:lstStyle/>
          <a:p>
            <a:r>
              <a:rPr lang="en-GB" dirty="0"/>
              <a:t>Circuit Breaker Operation</a:t>
            </a:r>
            <a:endParaRPr lang="en-US" dirty="0"/>
          </a:p>
        </p:txBody>
      </p:sp>
      <p:sp>
        <p:nvSpPr>
          <p:cNvPr id="3" name="Content Placeholder 2"/>
          <p:cNvSpPr>
            <a:spLocks noGrp="1"/>
          </p:cNvSpPr>
          <p:nvPr>
            <p:ph idx="1"/>
          </p:nvPr>
        </p:nvSpPr>
        <p:spPr/>
        <p:txBody>
          <a:bodyPr/>
          <a:lstStyle/>
          <a:p>
            <a:r>
              <a:rPr lang="en-GB" dirty="0"/>
              <a:t>Closed state - normal operation</a:t>
            </a:r>
          </a:p>
          <a:p>
            <a:pPr lvl="1"/>
            <a:r>
              <a:rPr lang="en-GB" dirty="0"/>
              <a:t>Calls forwarded to target</a:t>
            </a:r>
          </a:p>
          <a:p>
            <a:pPr lvl="1"/>
            <a:r>
              <a:rPr lang="en-GB" dirty="0"/>
              <a:t>Failed calls (timeout or error) increment a counter</a:t>
            </a:r>
          </a:p>
          <a:p>
            <a:pPr lvl="1"/>
            <a:r>
              <a:rPr lang="en-GB" dirty="0"/>
              <a:t>Breaker trips when count limit exceeded</a:t>
            </a:r>
          </a:p>
          <a:p>
            <a:r>
              <a:rPr lang="en-GB" dirty="0"/>
              <a:t>Open state</a:t>
            </a:r>
          </a:p>
          <a:p>
            <a:pPr lvl="1"/>
            <a:r>
              <a:rPr lang="en-GB" dirty="0"/>
              <a:t>All calls fail fast – goes to half-open when reset period expires</a:t>
            </a:r>
          </a:p>
          <a:p>
            <a:r>
              <a:rPr lang="en-GB" dirty="0"/>
              <a:t>Half open state</a:t>
            </a:r>
          </a:p>
          <a:p>
            <a:pPr lvl="1"/>
            <a:r>
              <a:rPr lang="en-GB" dirty="0"/>
              <a:t>First call allowed – trips breaker if it fails</a:t>
            </a:r>
          </a:p>
          <a:p>
            <a:pPr lvl="1"/>
            <a:r>
              <a:rPr lang="en-GB" dirty="0"/>
              <a:t>Subsequent calls fail until the reset period expires</a:t>
            </a:r>
          </a:p>
          <a:p>
            <a:endParaRPr lang="en-US" dirty="0"/>
          </a:p>
        </p:txBody>
      </p:sp>
      <p:pic>
        <p:nvPicPr>
          <p:cNvPr id="6" name="Picture 5"/>
          <p:cNvPicPr>
            <a:picLocks noChangeAspect="1"/>
          </p:cNvPicPr>
          <p:nvPr/>
        </p:nvPicPr>
        <p:blipFill>
          <a:blip r:embed="rId3"/>
          <a:stretch>
            <a:fillRect/>
          </a:stretch>
        </p:blipFill>
        <p:spPr>
          <a:xfrm>
            <a:off x="7884368" y="84931"/>
            <a:ext cx="933450" cy="942975"/>
          </a:xfrm>
          <a:prstGeom prst="rect">
            <a:avLst/>
          </a:prstGeom>
        </p:spPr>
      </p:pic>
      <p:sp>
        <p:nvSpPr>
          <p:cNvPr id="8" name="Footer Placeholder 1">
            <a:extLst>
              <a:ext uri="{FF2B5EF4-FFF2-40B4-BE49-F238E27FC236}">
                <a16:creationId xmlns:a16="http://schemas.microsoft.com/office/drawing/2014/main" id="{B84F166B-B7EF-4056-B559-20B4D5BF5283}"/>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
        <p:nvSpPr>
          <p:cNvPr id="9" name="Slide Number Placeholder 2">
            <a:extLst>
              <a:ext uri="{FF2B5EF4-FFF2-40B4-BE49-F238E27FC236}">
                <a16:creationId xmlns:a16="http://schemas.microsoft.com/office/drawing/2014/main" id="{F3F5A339-49DE-4703-83FF-3945E8301835}"/>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126</a:t>
            </a:fld>
            <a:endParaRPr lang="en-US" sz="1200" b="1" dirty="0">
              <a:solidFill>
                <a:srgbClr val="002060"/>
              </a:solidFill>
              <a:latin typeface="+mn-lt"/>
            </a:endParaRPr>
          </a:p>
        </p:txBody>
      </p:sp>
    </p:spTree>
    <p:extLst>
      <p:ext uri="{BB962C8B-B14F-4D97-AF65-F5344CB8AC3E}">
        <p14:creationId xmlns:p14="http://schemas.microsoft.com/office/powerpoint/2010/main" val="34370265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Circuit Breaker Demonstration</a:t>
            </a:r>
            <a:endParaRPr lang="en-US" dirty="0"/>
          </a:p>
        </p:txBody>
      </p:sp>
      <p:sp>
        <p:nvSpPr>
          <p:cNvPr id="3" name="Content Placeholder 2"/>
          <p:cNvSpPr>
            <a:spLocks noGrp="1"/>
          </p:cNvSpPr>
          <p:nvPr>
            <p:ph idx="1"/>
          </p:nvPr>
        </p:nvSpPr>
        <p:spPr/>
        <p:txBody>
          <a:bodyPr/>
          <a:lstStyle/>
          <a:p>
            <a:r>
              <a:rPr lang="en-GB" dirty="0"/>
              <a:t>Your instructor will demonstrate the circuit-breaker in action</a:t>
            </a:r>
            <a:endParaRPr lang="en-US" dirty="0"/>
          </a:p>
        </p:txBody>
      </p:sp>
      <p:sp>
        <p:nvSpPr>
          <p:cNvPr id="5" name="Footer Placeholder 1">
            <a:extLst>
              <a:ext uri="{FF2B5EF4-FFF2-40B4-BE49-F238E27FC236}">
                <a16:creationId xmlns:a16="http://schemas.microsoft.com/office/drawing/2014/main" id="{9BF970BD-01BD-4398-B64B-9C24322CF301}"/>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
        <p:nvSpPr>
          <p:cNvPr id="6" name="Slide Number Placeholder 2">
            <a:extLst>
              <a:ext uri="{FF2B5EF4-FFF2-40B4-BE49-F238E27FC236}">
                <a16:creationId xmlns:a16="http://schemas.microsoft.com/office/drawing/2014/main" id="{513FD02B-FD93-4E61-82FA-4F366AB23405}"/>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127</a:t>
            </a:fld>
            <a:endParaRPr lang="en-US" sz="1200" b="1" dirty="0">
              <a:solidFill>
                <a:srgbClr val="002060"/>
              </a:solidFill>
              <a:latin typeface="+mn-lt"/>
            </a:endParaRPr>
          </a:p>
        </p:txBody>
      </p:sp>
    </p:spTree>
    <p:extLst>
      <p:ext uri="{BB962C8B-B14F-4D97-AF65-F5344CB8AC3E}">
        <p14:creationId xmlns:p14="http://schemas.microsoft.com/office/powerpoint/2010/main" val="3329994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Microservice Design Patterns</a:t>
            </a:r>
          </a:p>
        </p:txBody>
      </p:sp>
      <p:sp>
        <p:nvSpPr>
          <p:cNvPr id="5" name="Content Placeholder 4"/>
          <p:cNvSpPr>
            <a:spLocks noGrp="1"/>
          </p:cNvSpPr>
          <p:nvPr>
            <p:ph idx="1"/>
          </p:nvPr>
        </p:nvSpPr>
        <p:spPr>
          <a:xfrm>
            <a:off x="1979712" y="1844824"/>
            <a:ext cx="5904656" cy="2836912"/>
          </a:xfrm>
        </p:spPr>
        <p:txBody>
          <a:bodyPr>
            <a:normAutofit lnSpcReduction="10000"/>
          </a:bodyPr>
          <a:lstStyle/>
          <a:p>
            <a:r>
              <a:rPr lang="en-GB" dirty="0"/>
              <a:t>Design Patterns</a:t>
            </a:r>
          </a:p>
          <a:p>
            <a:r>
              <a:rPr lang="en-GB" dirty="0"/>
              <a:t>Proxy</a:t>
            </a:r>
          </a:p>
          <a:p>
            <a:r>
              <a:rPr lang="en-GB" dirty="0"/>
              <a:t>Aggregator</a:t>
            </a:r>
          </a:p>
          <a:p>
            <a:r>
              <a:rPr lang="en-GB" dirty="0"/>
              <a:t>Circuit Breaker</a:t>
            </a:r>
          </a:p>
          <a:p>
            <a:pPr>
              <a:buFont typeface="Wingdings" panose="05000000000000000000" pitchFamily="2" charset="2"/>
              <a:buChar char="Ø"/>
            </a:pPr>
            <a:r>
              <a:rPr lang="en-GB" dirty="0"/>
              <a:t>Service Registration</a:t>
            </a:r>
          </a:p>
          <a:p>
            <a:r>
              <a:rPr lang="en-GB" dirty="0"/>
              <a:t>Message Patterns</a:t>
            </a:r>
          </a:p>
          <a:p>
            <a:r>
              <a:rPr lang="en-GB" dirty="0"/>
              <a:t>Data Store Patterns</a:t>
            </a:r>
          </a:p>
        </p:txBody>
      </p:sp>
      <p:sp>
        <p:nvSpPr>
          <p:cNvPr id="3" name="Slide Number Placeholder 2"/>
          <p:cNvSpPr>
            <a:spLocks noGrp="1"/>
          </p:cNvSpPr>
          <p:nvPr>
            <p:ph type="sldNum" sz="quarter" idx="4"/>
          </p:nvPr>
        </p:nvSpPr>
        <p:spPr/>
        <p:txBody>
          <a:bodyPr/>
          <a:lstStyle/>
          <a:p>
            <a:fld id="{33D6E5A2-EC83-451F-A719-9AC1370DD5CF}" type="slidenum">
              <a:rPr lang="en-US" smtClean="0"/>
              <a:pPr/>
              <a:t>128</a:t>
            </a:fld>
            <a:endParaRPr lang="en-US" dirty="0"/>
          </a:p>
        </p:txBody>
      </p:sp>
      <p:sp>
        <p:nvSpPr>
          <p:cNvPr id="6" name="Footer Placeholder 1">
            <a:extLst>
              <a:ext uri="{FF2B5EF4-FFF2-40B4-BE49-F238E27FC236}">
                <a16:creationId xmlns:a16="http://schemas.microsoft.com/office/drawing/2014/main" id="{ED2F77E5-C9D4-4492-A2CD-3FAA7E25A20A}"/>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23843211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Service Discovery</a:t>
            </a:r>
            <a:endParaRPr lang="en-US" dirty="0"/>
          </a:p>
        </p:txBody>
      </p:sp>
      <p:sp>
        <p:nvSpPr>
          <p:cNvPr id="3" name="Content Placeholder 2"/>
          <p:cNvSpPr>
            <a:spLocks noGrp="1"/>
          </p:cNvSpPr>
          <p:nvPr>
            <p:ph idx="1"/>
          </p:nvPr>
        </p:nvSpPr>
        <p:spPr/>
        <p:txBody>
          <a:bodyPr/>
          <a:lstStyle/>
          <a:p>
            <a:r>
              <a:rPr lang="en-GB" dirty="0"/>
              <a:t>How do we route traffic to a service?</a:t>
            </a:r>
          </a:p>
          <a:p>
            <a:endParaRPr lang="en-GB" dirty="0"/>
          </a:p>
          <a:p>
            <a:r>
              <a:rPr lang="en-GB" dirty="0"/>
              <a:t>Might the URL change?</a:t>
            </a:r>
          </a:p>
          <a:p>
            <a:endParaRPr lang="en-GB" dirty="0"/>
          </a:p>
          <a:p>
            <a:r>
              <a:rPr lang="en-GB" dirty="0"/>
              <a:t>Could there be more that one URL for a service?</a:t>
            </a:r>
          </a:p>
          <a:p>
            <a:endParaRPr lang="en-GB" dirty="0"/>
          </a:p>
          <a:p>
            <a:r>
              <a:rPr lang="en-GB" dirty="0"/>
              <a:t>So: how do we find services?</a:t>
            </a:r>
          </a:p>
          <a:p>
            <a:endParaRPr lang="en-GB" dirty="0"/>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45302" y="990600"/>
            <a:ext cx="623795" cy="665381"/>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45301" y="1886821"/>
            <a:ext cx="623795" cy="665381"/>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45302" y="2783042"/>
            <a:ext cx="623795" cy="665381"/>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45302" y="3581400"/>
            <a:ext cx="623795" cy="665381"/>
          </a:xfrm>
          <a:prstGeom prst="rect">
            <a:avLst/>
          </a:prstGeom>
        </p:spPr>
      </p:pic>
      <p:sp>
        <p:nvSpPr>
          <p:cNvPr id="8" name="Footer Placeholder 1">
            <a:extLst>
              <a:ext uri="{FF2B5EF4-FFF2-40B4-BE49-F238E27FC236}">
                <a16:creationId xmlns:a16="http://schemas.microsoft.com/office/drawing/2014/main" id="{6BCCCF2A-0186-4561-9891-AE3A48FCB643}"/>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
        <p:nvSpPr>
          <p:cNvPr id="9" name="Slide Number Placeholder 2">
            <a:extLst>
              <a:ext uri="{FF2B5EF4-FFF2-40B4-BE49-F238E27FC236}">
                <a16:creationId xmlns:a16="http://schemas.microsoft.com/office/drawing/2014/main" id="{B2B2ADF9-23F0-4CF5-81CF-D85AF2A38B07}"/>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129</a:t>
            </a:fld>
            <a:endParaRPr lang="en-US" sz="1200" b="1" dirty="0">
              <a:solidFill>
                <a:srgbClr val="002060"/>
              </a:solidFill>
              <a:latin typeface="+mn-lt"/>
            </a:endParaRPr>
          </a:p>
        </p:txBody>
      </p:sp>
    </p:spTree>
    <p:extLst>
      <p:ext uri="{BB962C8B-B14F-4D97-AF65-F5344CB8AC3E}">
        <p14:creationId xmlns:p14="http://schemas.microsoft.com/office/powerpoint/2010/main" val="2142607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We Really Really Want</a:t>
            </a:r>
            <a:endParaRPr lang="en-US" dirty="0"/>
          </a:p>
        </p:txBody>
      </p:sp>
      <p:sp>
        <p:nvSpPr>
          <p:cNvPr id="3" name="Content Placeholder 2"/>
          <p:cNvSpPr>
            <a:spLocks noGrp="1"/>
          </p:cNvSpPr>
          <p:nvPr>
            <p:ph idx="1"/>
          </p:nvPr>
        </p:nvSpPr>
        <p:spPr/>
        <p:txBody>
          <a:bodyPr/>
          <a:lstStyle/>
          <a:p>
            <a:r>
              <a:rPr lang="en-GB" dirty="0"/>
              <a:t>A solution that</a:t>
            </a:r>
          </a:p>
          <a:p>
            <a:pPr lvl="1"/>
            <a:r>
              <a:rPr lang="en-GB" dirty="0"/>
              <a:t>Scales easily without an upper bound</a:t>
            </a:r>
          </a:p>
          <a:p>
            <a:pPr lvl="1"/>
            <a:r>
              <a:rPr lang="en-GB" dirty="0"/>
              <a:t>Maps directly to the business needs</a:t>
            </a:r>
          </a:p>
          <a:p>
            <a:pPr lvl="1"/>
            <a:r>
              <a:rPr lang="en-GB" dirty="0"/>
              <a:t>Is quick and easy to develop</a:t>
            </a:r>
          </a:p>
          <a:p>
            <a:pPr lvl="1"/>
            <a:r>
              <a:rPr lang="en-GB" dirty="0"/>
              <a:t>Is simple to evolve</a:t>
            </a:r>
          </a:p>
          <a:p>
            <a:r>
              <a:rPr lang="en-GB" dirty="0"/>
              <a:t>Microservices are part of the solution</a:t>
            </a:r>
          </a:p>
          <a:p>
            <a:pPr lvl="1"/>
            <a:r>
              <a:rPr lang="en-GB" dirty="0"/>
              <a:t>BUT not a silver bullet</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pic>
        <p:nvPicPr>
          <p:cNvPr id="5" name="Picture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808578" y="3429000"/>
            <a:ext cx="3089444" cy="2471555"/>
          </a:xfrm>
          <a:prstGeom prst="rect">
            <a:avLst/>
          </a:prstGeom>
        </p:spPr>
      </p:pic>
      <p:sp>
        <p:nvSpPr>
          <p:cNvPr id="6" name="Footer Placeholder 2">
            <a:extLst>
              <a:ext uri="{FF2B5EF4-FFF2-40B4-BE49-F238E27FC236}">
                <a16:creationId xmlns:a16="http://schemas.microsoft.com/office/drawing/2014/main" id="{969C2534-9172-4009-845D-A5490031CC20}"/>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2041898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Service Registration Pattern</a:t>
            </a:r>
            <a:endParaRPr lang="en-US" dirty="0"/>
          </a:p>
        </p:txBody>
      </p:sp>
      <p:sp>
        <p:nvSpPr>
          <p:cNvPr id="3" name="Content Placeholder 2"/>
          <p:cNvSpPr>
            <a:spLocks noGrp="1"/>
          </p:cNvSpPr>
          <p:nvPr>
            <p:ph idx="1"/>
          </p:nvPr>
        </p:nvSpPr>
        <p:spPr>
          <a:xfrm>
            <a:off x="457200" y="926822"/>
            <a:ext cx="4627240" cy="5181600"/>
          </a:xfrm>
        </p:spPr>
        <p:txBody>
          <a:bodyPr>
            <a:normAutofit lnSpcReduction="10000"/>
          </a:bodyPr>
          <a:lstStyle/>
          <a:p>
            <a:r>
              <a:rPr lang="en-GB" dirty="0"/>
              <a:t>Services self-register with a central registry</a:t>
            </a:r>
          </a:p>
          <a:p>
            <a:r>
              <a:rPr lang="en-GB" dirty="0"/>
              <a:t>Each registration consists of</a:t>
            </a:r>
          </a:p>
          <a:p>
            <a:pPr lvl="1"/>
            <a:r>
              <a:rPr lang="en-GB" dirty="0"/>
              <a:t>Service name – a key</a:t>
            </a:r>
          </a:p>
          <a:p>
            <a:pPr lvl="2"/>
            <a:r>
              <a:rPr lang="en-GB" dirty="0"/>
              <a:t>Url and port data for each deployed service</a:t>
            </a:r>
          </a:p>
          <a:p>
            <a:r>
              <a:rPr lang="en-GB" dirty="0"/>
              <a:t>Registry performs load-balancing</a:t>
            </a:r>
          </a:p>
          <a:p>
            <a:pPr lvl="1"/>
            <a:r>
              <a:rPr lang="en-GB" dirty="0"/>
              <a:t>Requests for a given service name given each url / port in turn</a:t>
            </a:r>
          </a:p>
          <a:p>
            <a:r>
              <a:rPr lang="en-GB" dirty="0"/>
              <a:t>Registry implementations</a:t>
            </a:r>
          </a:p>
          <a:p>
            <a:pPr lvl="1"/>
            <a:r>
              <a:rPr lang="en-GB" dirty="0"/>
              <a:t>Netflix Eureka</a:t>
            </a:r>
          </a:p>
          <a:p>
            <a:pPr lvl="1"/>
            <a:r>
              <a:rPr lang="en-GB" dirty="0"/>
              <a:t>Etcd</a:t>
            </a:r>
          </a:p>
          <a:p>
            <a:pPr lvl="1"/>
            <a:r>
              <a:rPr lang="en-GB" dirty="0"/>
              <a:t>Consul</a:t>
            </a:r>
          </a:p>
          <a:p>
            <a:pPr lvl="1"/>
            <a:r>
              <a:rPr lang="en-GB" dirty="0"/>
              <a:t>Apache Zookeeper</a:t>
            </a:r>
            <a:endParaRPr lang="en-US" dirty="0"/>
          </a:p>
        </p:txBody>
      </p:sp>
      <p:sp>
        <p:nvSpPr>
          <p:cNvPr id="4" name="Flowchart: Magnetic Disk 3"/>
          <p:cNvSpPr/>
          <p:nvPr/>
        </p:nvSpPr>
        <p:spPr>
          <a:xfrm>
            <a:off x="7452320" y="2060848"/>
            <a:ext cx="1224136" cy="1656184"/>
          </a:xfrm>
          <a:prstGeom prst="flowChartMagneticDisk">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5" name="Flowchart: Connector 4"/>
          <p:cNvSpPr/>
          <p:nvPr/>
        </p:nvSpPr>
        <p:spPr>
          <a:xfrm>
            <a:off x="6012160" y="1430877"/>
            <a:ext cx="1033772" cy="835579"/>
          </a:xfrm>
          <a:prstGeom prst="flowChartConnector">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6" name="Flowchart: Connector 5"/>
          <p:cNvSpPr/>
          <p:nvPr/>
        </p:nvSpPr>
        <p:spPr>
          <a:xfrm>
            <a:off x="5286046" y="2141240"/>
            <a:ext cx="1022530" cy="860258"/>
          </a:xfrm>
          <a:prstGeom prst="flowChartConnector">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7" name="Flowchart: Connector 6"/>
          <p:cNvSpPr/>
          <p:nvPr/>
        </p:nvSpPr>
        <p:spPr>
          <a:xfrm>
            <a:off x="5652120" y="3049570"/>
            <a:ext cx="1052500" cy="883486"/>
          </a:xfrm>
          <a:prstGeom prst="flowChartConnector">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cxnSp>
        <p:nvCxnSpPr>
          <p:cNvPr id="9" name="Straight Arrow Connector 8"/>
          <p:cNvCxnSpPr>
            <a:stCxn id="5" idx="5"/>
            <a:endCxn id="4" idx="2"/>
          </p:cNvCxnSpPr>
          <p:nvPr/>
        </p:nvCxnSpPr>
        <p:spPr>
          <a:xfrm>
            <a:off x="6894540" y="2144088"/>
            <a:ext cx="557780" cy="744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279730" y="2499901"/>
            <a:ext cx="1143744" cy="423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6704620" y="2941712"/>
            <a:ext cx="747700" cy="431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12160" y="1643951"/>
            <a:ext cx="1028358" cy="369332"/>
          </a:xfrm>
          <a:prstGeom prst="rect">
            <a:avLst/>
          </a:prstGeom>
          <a:noFill/>
        </p:spPr>
        <p:txBody>
          <a:bodyPr wrap="none" rtlCol="0">
            <a:spAutoFit/>
          </a:bodyPr>
          <a:lstStyle/>
          <a:p>
            <a:r>
              <a:rPr lang="en-GB" dirty="0"/>
              <a:t>Service 1</a:t>
            </a:r>
            <a:endParaRPr lang="en-US" dirty="0"/>
          </a:p>
        </p:txBody>
      </p:sp>
      <p:sp>
        <p:nvSpPr>
          <p:cNvPr id="15" name="TextBox 14"/>
          <p:cNvSpPr txBox="1"/>
          <p:nvPr/>
        </p:nvSpPr>
        <p:spPr>
          <a:xfrm>
            <a:off x="5267324" y="2331848"/>
            <a:ext cx="1028358" cy="369332"/>
          </a:xfrm>
          <a:prstGeom prst="rect">
            <a:avLst/>
          </a:prstGeom>
          <a:noFill/>
        </p:spPr>
        <p:txBody>
          <a:bodyPr wrap="none" rtlCol="0">
            <a:spAutoFit/>
          </a:bodyPr>
          <a:lstStyle/>
          <a:p>
            <a:r>
              <a:rPr lang="en-GB" dirty="0"/>
              <a:t>Service 2</a:t>
            </a:r>
            <a:endParaRPr lang="en-US" dirty="0"/>
          </a:p>
        </p:txBody>
      </p:sp>
      <p:sp>
        <p:nvSpPr>
          <p:cNvPr id="16" name="TextBox 15"/>
          <p:cNvSpPr txBox="1"/>
          <p:nvPr/>
        </p:nvSpPr>
        <p:spPr>
          <a:xfrm>
            <a:off x="5618569" y="3317368"/>
            <a:ext cx="1028358" cy="369332"/>
          </a:xfrm>
          <a:prstGeom prst="rect">
            <a:avLst/>
          </a:prstGeom>
          <a:noFill/>
        </p:spPr>
        <p:txBody>
          <a:bodyPr wrap="none" rtlCol="0">
            <a:spAutoFit/>
          </a:bodyPr>
          <a:lstStyle/>
          <a:p>
            <a:r>
              <a:rPr lang="en-GB" dirty="0"/>
              <a:t>Service 3</a:t>
            </a:r>
            <a:endParaRPr lang="en-US" dirty="0"/>
          </a:p>
        </p:txBody>
      </p:sp>
      <p:sp>
        <p:nvSpPr>
          <p:cNvPr id="18" name="TextBox 17"/>
          <p:cNvSpPr txBox="1"/>
          <p:nvPr/>
        </p:nvSpPr>
        <p:spPr>
          <a:xfrm>
            <a:off x="6178370" y="4200854"/>
            <a:ext cx="1304524" cy="369332"/>
          </a:xfrm>
          <a:prstGeom prst="rect">
            <a:avLst/>
          </a:prstGeom>
          <a:noFill/>
        </p:spPr>
        <p:txBody>
          <a:bodyPr wrap="none" rtlCol="0">
            <a:spAutoFit/>
          </a:bodyPr>
          <a:lstStyle/>
          <a:p>
            <a:r>
              <a:rPr lang="en-GB" dirty="0"/>
              <a:t>Registration</a:t>
            </a:r>
            <a:endParaRPr lang="en-US" dirty="0"/>
          </a:p>
        </p:txBody>
      </p:sp>
      <p:sp>
        <p:nvSpPr>
          <p:cNvPr id="17" name="Footer Placeholder 1">
            <a:extLst>
              <a:ext uri="{FF2B5EF4-FFF2-40B4-BE49-F238E27FC236}">
                <a16:creationId xmlns:a16="http://schemas.microsoft.com/office/drawing/2014/main" id="{12E446D8-09E6-4478-85E1-F354FD21C8C5}"/>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
        <p:nvSpPr>
          <p:cNvPr id="19" name="Slide Number Placeholder 2">
            <a:extLst>
              <a:ext uri="{FF2B5EF4-FFF2-40B4-BE49-F238E27FC236}">
                <a16:creationId xmlns:a16="http://schemas.microsoft.com/office/drawing/2014/main" id="{301FA26C-9C03-4069-9650-79D25132A6DF}"/>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130</a:t>
            </a:fld>
            <a:endParaRPr lang="en-US" sz="1200" b="1" dirty="0">
              <a:solidFill>
                <a:srgbClr val="002060"/>
              </a:solidFill>
              <a:latin typeface="+mn-lt"/>
            </a:endParaRPr>
          </a:p>
        </p:txBody>
      </p:sp>
    </p:spTree>
    <p:extLst>
      <p:ext uri="{BB962C8B-B14F-4D97-AF65-F5344CB8AC3E}">
        <p14:creationId xmlns:p14="http://schemas.microsoft.com/office/powerpoint/2010/main" val="378255686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Who Registers a Service?</a:t>
            </a:r>
            <a:endParaRPr lang="en-US" dirty="0"/>
          </a:p>
        </p:txBody>
      </p:sp>
      <p:sp>
        <p:nvSpPr>
          <p:cNvPr id="3" name="Content Placeholder 2"/>
          <p:cNvSpPr>
            <a:spLocks noGrp="1"/>
          </p:cNvSpPr>
          <p:nvPr>
            <p:ph idx="1"/>
          </p:nvPr>
        </p:nvSpPr>
        <p:spPr/>
        <p:txBody>
          <a:bodyPr/>
          <a:lstStyle/>
          <a:p>
            <a:r>
              <a:rPr lang="en-GB" dirty="0"/>
              <a:t>3</a:t>
            </a:r>
            <a:r>
              <a:rPr lang="en-GB" baseline="30000" dirty="0"/>
              <a:t>rd</a:t>
            </a:r>
            <a:r>
              <a:rPr lang="en-GB" dirty="0"/>
              <a:t> Party Registration</a:t>
            </a:r>
          </a:p>
          <a:p>
            <a:pPr lvl="1"/>
            <a:r>
              <a:rPr lang="en-GB" dirty="0"/>
              <a:t>Deployment / Undeployment process registers / deregisters service</a:t>
            </a:r>
          </a:p>
          <a:p>
            <a:pPr lvl="1"/>
            <a:r>
              <a:rPr lang="en-GB" dirty="0"/>
              <a:t>External monitoring detects service failure</a:t>
            </a:r>
          </a:p>
          <a:p>
            <a:pPr lvl="2"/>
            <a:r>
              <a:rPr lang="en-GB" dirty="0"/>
              <a:t>Circuit breaker could trigger deregistration on failure</a:t>
            </a:r>
          </a:p>
          <a:p>
            <a:r>
              <a:rPr lang="en-GB" dirty="0"/>
              <a:t>Self Registration</a:t>
            </a:r>
          </a:p>
          <a:p>
            <a:pPr lvl="1"/>
            <a:r>
              <a:rPr lang="en-GB" dirty="0"/>
              <a:t>Services register themselves as the are deployed</a:t>
            </a:r>
          </a:p>
          <a:p>
            <a:pPr lvl="1"/>
            <a:r>
              <a:rPr lang="en-GB" dirty="0"/>
              <a:t>Must deregister</a:t>
            </a:r>
          </a:p>
          <a:p>
            <a:pPr lvl="2"/>
            <a:r>
              <a:rPr lang="en-GB" dirty="0"/>
              <a:t>When undeployed</a:t>
            </a:r>
          </a:p>
          <a:p>
            <a:pPr lvl="2"/>
            <a:r>
              <a:rPr lang="en-GB" dirty="0"/>
              <a:t>In the event of failures</a:t>
            </a:r>
          </a:p>
          <a:p>
            <a:pPr lvl="1"/>
            <a:r>
              <a:rPr lang="en-GB" dirty="0"/>
              <a:t>Circuit breaker and/or health-checks also deregister a service</a:t>
            </a:r>
            <a:endParaRPr lang="en-US" dirty="0"/>
          </a:p>
        </p:txBody>
      </p:sp>
      <p:pic>
        <p:nvPicPr>
          <p:cNvPr id="4" name="Picture 3"/>
          <p:cNvPicPr>
            <a:picLocks noChangeAspect="1"/>
          </p:cNvPicPr>
          <p:nvPr/>
        </p:nvPicPr>
        <p:blipFill>
          <a:blip r:embed="rId3"/>
          <a:stretch>
            <a:fillRect/>
          </a:stretch>
        </p:blipFill>
        <p:spPr>
          <a:xfrm>
            <a:off x="7788752" y="84931"/>
            <a:ext cx="933450" cy="942975"/>
          </a:xfrm>
          <a:prstGeom prst="rect">
            <a:avLst/>
          </a:prstGeom>
        </p:spPr>
      </p:pic>
      <p:sp>
        <p:nvSpPr>
          <p:cNvPr id="5" name="Footer Placeholder 1">
            <a:extLst>
              <a:ext uri="{FF2B5EF4-FFF2-40B4-BE49-F238E27FC236}">
                <a16:creationId xmlns:a16="http://schemas.microsoft.com/office/drawing/2014/main" id="{3CA810C5-DCA2-493D-B768-E439536A1A40}"/>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
        <p:nvSpPr>
          <p:cNvPr id="6" name="Slide Number Placeholder 2">
            <a:extLst>
              <a:ext uri="{FF2B5EF4-FFF2-40B4-BE49-F238E27FC236}">
                <a16:creationId xmlns:a16="http://schemas.microsoft.com/office/drawing/2014/main" id="{E97D7446-B44A-48AF-BC5F-6ADD1857F05D}"/>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131</a:t>
            </a:fld>
            <a:endParaRPr lang="en-US" sz="1200" b="1" dirty="0">
              <a:solidFill>
                <a:srgbClr val="002060"/>
              </a:solidFill>
              <a:latin typeface="+mn-lt"/>
            </a:endParaRPr>
          </a:p>
        </p:txBody>
      </p:sp>
    </p:spTree>
    <p:extLst>
      <p:ext uri="{BB962C8B-B14F-4D97-AF65-F5344CB8AC3E}">
        <p14:creationId xmlns:p14="http://schemas.microsoft.com/office/powerpoint/2010/main" val="313245893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Service Health Check Pattern</a:t>
            </a:r>
          </a:p>
        </p:txBody>
      </p:sp>
      <p:sp>
        <p:nvSpPr>
          <p:cNvPr id="3" name="Content Placeholder 2"/>
          <p:cNvSpPr>
            <a:spLocks noGrp="1"/>
          </p:cNvSpPr>
          <p:nvPr>
            <p:ph idx="1"/>
          </p:nvPr>
        </p:nvSpPr>
        <p:spPr/>
        <p:txBody>
          <a:bodyPr>
            <a:normAutofit/>
          </a:bodyPr>
          <a:lstStyle/>
          <a:p>
            <a:r>
              <a:rPr lang="en-GB" dirty="0"/>
              <a:t>Problem</a:t>
            </a:r>
          </a:p>
          <a:p>
            <a:pPr lvl="1"/>
            <a:r>
              <a:rPr lang="en-GB" dirty="0"/>
              <a:t>How to detect that a running service instance is unable to handle requests?</a:t>
            </a:r>
          </a:p>
          <a:p>
            <a:r>
              <a:rPr lang="en-GB" dirty="0"/>
              <a:t>Forces</a:t>
            </a:r>
          </a:p>
          <a:p>
            <a:pPr lvl="1"/>
            <a:r>
              <a:rPr lang="en-GB" dirty="0"/>
              <a:t>An alert should be generated when a service instance fails</a:t>
            </a:r>
          </a:p>
          <a:p>
            <a:pPr lvl="1"/>
            <a:r>
              <a:rPr lang="en-GB" dirty="0"/>
              <a:t>Requests should be routed to working service instances</a:t>
            </a:r>
          </a:p>
          <a:p>
            <a:r>
              <a:rPr lang="en-GB" dirty="0"/>
              <a:t>Solution</a:t>
            </a:r>
          </a:p>
          <a:p>
            <a:pPr lvl="1"/>
            <a:r>
              <a:rPr lang="en-GB" dirty="0"/>
              <a:t>A service has an health check API endpoint (e.g. /health) that returns the health of the service.</a:t>
            </a:r>
          </a:p>
          <a:p>
            <a:pPr lvl="1"/>
            <a:r>
              <a:rPr lang="en-GB" dirty="0"/>
              <a:t>Checks</a:t>
            </a:r>
          </a:p>
          <a:p>
            <a:pPr lvl="2"/>
            <a:r>
              <a:rPr lang="en-GB" dirty="0"/>
              <a:t>Connections to infrastructure (database etc)</a:t>
            </a:r>
          </a:p>
          <a:p>
            <a:pPr lvl="2"/>
            <a:r>
              <a:rPr lang="en-GB" dirty="0"/>
              <a:t>Host status – disk space</a:t>
            </a:r>
          </a:p>
          <a:p>
            <a:pPr lvl="2"/>
            <a:r>
              <a:rPr lang="en-GB" dirty="0"/>
              <a:t>Application specific logic</a:t>
            </a:r>
          </a:p>
        </p:txBody>
      </p:sp>
      <p:sp>
        <p:nvSpPr>
          <p:cNvPr id="4" name="Footer Placeholder 1">
            <a:extLst>
              <a:ext uri="{FF2B5EF4-FFF2-40B4-BE49-F238E27FC236}">
                <a16:creationId xmlns:a16="http://schemas.microsoft.com/office/drawing/2014/main" id="{0D2EC9EE-EA04-4E4F-B202-9DCA532CFDA7}"/>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
        <p:nvSpPr>
          <p:cNvPr id="5" name="Slide Number Placeholder 2">
            <a:extLst>
              <a:ext uri="{FF2B5EF4-FFF2-40B4-BE49-F238E27FC236}">
                <a16:creationId xmlns:a16="http://schemas.microsoft.com/office/drawing/2014/main" id="{78C1D1F8-DF2F-4D2A-BF8F-9676DDB02EF7}"/>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132</a:t>
            </a:fld>
            <a:endParaRPr lang="en-US" sz="1200" b="1" dirty="0">
              <a:solidFill>
                <a:srgbClr val="002060"/>
              </a:solidFill>
              <a:latin typeface="+mn-lt"/>
            </a:endParaRPr>
          </a:p>
        </p:txBody>
      </p:sp>
    </p:spTree>
    <p:extLst>
      <p:ext uri="{BB962C8B-B14F-4D97-AF65-F5344CB8AC3E}">
        <p14:creationId xmlns:p14="http://schemas.microsoft.com/office/powerpoint/2010/main" val="161102573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Service Health Checks</a:t>
            </a:r>
            <a:endParaRPr lang="en-US" dirty="0"/>
          </a:p>
        </p:txBody>
      </p:sp>
      <p:sp>
        <p:nvSpPr>
          <p:cNvPr id="3" name="Content Placeholder 2"/>
          <p:cNvSpPr>
            <a:spLocks noGrp="1"/>
          </p:cNvSpPr>
          <p:nvPr>
            <p:ph idx="1"/>
          </p:nvPr>
        </p:nvSpPr>
        <p:spPr/>
        <p:txBody>
          <a:bodyPr/>
          <a:lstStyle/>
          <a:p>
            <a:r>
              <a:rPr lang="en-GB" dirty="0"/>
              <a:t>Some registries may be configured to perform health checks</a:t>
            </a:r>
          </a:p>
          <a:p>
            <a:r>
              <a:rPr lang="en-GB" dirty="0"/>
              <a:t>Query each service in turn</a:t>
            </a:r>
          </a:p>
          <a:p>
            <a:r>
              <a:rPr lang="en-GB" dirty="0"/>
              <a:t>Identify "dead" services</a:t>
            </a:r>
          </a:p>
          <a:p>
            <a:r>
              <a:rPr lang="en-GB" dirty="0"/>
              <a:t>No longer return their details</a:t>
            </a:r>
          </a:p>
          <a:p>
            <a:endParaRPr lang="en-GB" dirty="0"/>
          </a:p>
          <a:p>
            <a:endParaRPr lang="en-GB" dirty="0"/>
          </a:p>
          <a:p>
            <a:endParaRPr lang="en-GB" dirty="0"/>
          </a:p>
          <a:p>
            <a:endParaRPr lang="en-GB" dirty="0"/>
          </a:p>
          <a:p>
            <a:r>
              <a:rPr lang="en-GB" dirty="0"/>
              <a:t>Circuit-breaker can be used to mark a service instance as faulty</a:t>
            </a:r>
            <a:endParaRPr lang="en-US" dirty="0"/>
          </a:p>
        </p:txBody>
      </p:sp>
      <p:sp>
        <p:nvSpPr>
          <p:cNvPr id="4" name="Flowchart: Magnetic Disk 3"/>
          <p:cNvSpPr/>
          <p:nvPr/>
        </p:nvSpPr>
        <p:spPr>
          <a:xfrm>
            <a:off x="7452320" y="2060848"/>
            <a:ext cx="1224136" cy="1656184"/>
          </a:xfrm>
          <a:prstGeom prst="flowChartMagneticDisk">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5" name="Flowchart: Connector 4"/>
          <p:cNvSpPr/>
          <p:nvPr/>
        </p:nvSpPr>
        <p:spPr>
          <a:xfrm>
            <a:off x="6012160" y="1430877"/>
            <a:ext cx="1033772" cy="835579"/>
          </a:xfrm>
          <a:prstGeom prst="flowChartConnector">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6" name="Flowchart: Connector 5"/>
          <p:cNvSpPr/>
          <p:nvPr/>
        </p:nvSpPr>
        <p:spPr>
          <a:xfrm>
            <a:off x="5286046" y="2141240"/>
            <a:ext cx="1022530" cy="860258"/>
          </a:xfrm>
          <a:prstGeom prst="flowChartConnector">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7" name="Flowchart: Connector 6"/>
          <p:cNvSpPr/>
          <p:nvPr/>
        </p:nvSpPr>
        <p:spPr>
          <a:xfrm>
            <a:off x="5652120" y="3049570"/>
            <a:ext cx="1052500" cy="883486"/>
          </a:xfrm>
          <a:prstGeom prst="flowChartConnector">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cxnSp>
        <p:nvCxnSpPr>
          <p:cNvPr id="8" name="Straight Arrow Connector 7"/>
          <p:cNvCxnSpPr/>
          <p:nvPr/>
        </p:nvCxnSpPr>
        <p:spPr>
          <a:xfrm flipH="1" flipV="1">
            <a:off x="6646927" y="2266456"/>
            <a:ext cx="805393" cy="62248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9" name="Straight Arrow Connector 8"/>
          <p:cNvCxnSpPr>
            <a:stCxn id="4" idx="2"/>
            <a:endCxn id="7" idx="6"/>
          </p:cNvCxnSpPr>
          <p:nvPr/>
        </p:nvCxnSpPr>
        <p:spPr>
          <a:xfrm flipH="1">
            <a:off x="6704620" y="2888940"/>
            <a:ext cx="747700" cy="602373"/>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0" name="Straight Arrow Connector 9"/>
          <p:cNvCxnSpPr/>
          <p:nvPr/>
        </p:nvCxnSpPr>
        <p:spPr>
          <a:xfrm flipH="1" flipV="1">
            <a:off x="6308576" y="2701181"/>
            <a:ext cx="1133400" cy="21984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1" name="TextBox 10"/>
          <p:cNvSpPr txBox="1"/>
          <p:nvPr/>
        </p:nvSpPr>
        <p:spPr>
          <a:xfrm>
            <a:off x="6012160" y="1643951"/>
            <a:ext cx="1028358" cy="369332"/>
          </a:xfrm>
          <a:prstGeom prst="rect">
            <a:avLst/>
          </a:prstGeom>
          <a:noFill/>
        </p:spPr>
        <p:txBody>
          <a:bodyPr wrap="none" rtlCol="0">
            <a:spAutoFit/>
          </a:bodyPr>
          <a:lstStyle/>
          <a:p>
            <a:r>
              <a:rPr lang="en-GB" dirty="0"/>
              <a:t>Service 1</a:t>
            </a:r>
            <a:endParaRPr lang="en-US" dirty="0"/>
          </a:p>
        </p:txBody>
      </p:sp>
      <p:sp>
        <p:nvSpPr>
          <p:cNvPr id="12" name="TextBox 11"/>
          <p:cNvSpPr txBox="1"/>
          <p:nvPr/>
        </p:nvSpPr>
        <p:spPr>
          <a:xfrm>
            <a:off x="5267324" y="2331848"/>
            <a:ext cx="1028358" cy="369332"/>
          </a:xfrm>
          <a:prstGeom prst="rect">
            <a:avLst/>
          </a:prstGeom>
          <a:noFill/>
        </p:spPr>
        <p:txBody>
          <a:bodyPr wrap="none" rtlCol="0">
            <a:spAutoFit/>
          </a:bodyPr>
          <a:lstStyle/>
          <a:p>
            <a:r>
              <a:rPr lang="en-GB" dirty="0"/>
              <a:t>Service 2</a:t>
            </a:r>
            <a:endParaRPr lang="en-US" dirty="0"/>
          </a:p>
        </p:txBody>
      </p:sp>
      <p:sp>
        <p:nvSpPr>
          <p:cNvPr id="13" name="TextBox 12"/>
          <p:cNvSpPr txBox="1"/>
          <p:nvPr/>
        </p:nvSpPr>
        <p:spPr>
          <a:xfrm>
            <a:off x="5618569" y="3317368"/>
            <a:ext cx="1028358" cy="369332"/>
          </a:xfrm>
          <a:prstGeom prst="rect">
            <a:avLst/>
          </a:prstGeom>
          <a:noFill/>
        </p:spPr>
        <p:txBody>
          <a:bodyPr wrap="none" rtlCol="0">
            <a:spAutoFit/>
          </a:bodyPr>
          <a:lstStyle/>
          <a:p>
            <a:r>
              <a:rPr lang="en-GB" dirty="0"/>
              <a:t>Service 3</a:t>
            </a:r>
            <a:endParaRPr lang="en-US" dirty="0"/>
          </a:p>
        </p:txBody>
      </p:sp>
      <p:sp>
        <p:nvSpPr>
          <p:cNvPr id="14" name="Footer Placeholder 1">
            <a:extLst>
              <a:ext uri="{FF2B5EF4-FFF2-40B4-BE49-F238E27FC236}">
                <a16:creationId xmlns:a16="http://schemas.microsoft.com/office/drawing/2014/main" id="{9627EA1D-F068-48EA-9CD6-FCC48E190D3B}"/>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
        <p:nvSpPr>
          <p:cNvPr id="15" name="Slide Number Placeholder 2">
            <a:extLst>
              <a:ext uri="{FF2B5EF4-FFF2-40B4-BE49-F238E27FC236}">
                <a16:creationId xmlns:a16="http://schemas.microsoft.com/office/drawing/2014/main" id="{34A02084-466A-40FA-B061-724AE86BDC4C}"/>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133</a:t>
            </a:fld>
            <a:endParaRPr lang="en-US" sz="1200" b="1" dirty="0">
              <a:solidFill>
                <a:srgbClr val="002060"/>
              </a:solidFill>
              <a:latin typeface="+mn-lt"/>
            </a:endParaRPr>
          </a:p>
        </p:txBody>
      </p:sp>
    </p:spTree>
    <p:extLst>
      <p:ext uri="{BB962C8B-B14F-4D97-AF65-F5344CB8AC3E}">
        <p14:creationId xmlns:p14="http://schemas.microsoft.com/office/powerpoint/2010/main" val="278114111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6243" y="-15799"/>
            <a:ext cx="8291513" cy="1152000"/>
          </a:xfrm>
        </p:spPr>
        <p:txBody>
          <a:bodyPr/>
          <a:lstStyle/>
          <a:p>
            <a:r>
              <a:rPr lang="en-GB" dirty="0"/>
              <a:t>Microservice Design Patterns</a:t>
            </a:r>
          </a:p>
        </p:txBody>
      </p:sp>
      <p:sp>
        <p:nvSpPr>
          <p:cNvPr id="5" name="Content Placeholder 4"/>
          <p:cNvSpPr>
            <a:spLocks noGrp="1"/>
          </p:cNvSpPr>
          <p:nvPr>
            <p:ph idx="1"/>
          </p:nvPr>
        </p:nvSpPr>
        <p:spPr>
          <a:xfrm>
            <a:off x="1979712" y="1844824"/>
            <a:ext cx="5904656" cy="2836912"/>
          </a:xfrm>
        </p:spPr>
        <p:txBody>
          <a:bodyPr>
            <a:normAutofit lnSpcReduction="10000"/>
          </a:bodyPr>
          <a:lstStyle/>
          <a:p>
            <a:r>
              <a:rPr lang="en-GB" dirty="0"/>
              <a:t>Design Patterns</a:t>
            </a:r>
          </a:p>
          <a:p>
            <a:r>
              <a:rPr lang="en-GB" dirty="0"/>
              <a:t>Proxy</a:t>
            </a:r>
          </a:p>
          <a:p>
            <a:r>
              <a:rPr lang="en-GB" dirty="0"/>
              <a:t>Aggregator</a:t>
            </a:r>
          </a:p>
          <a:p>
            <a:r>
              <a:rPr lang="en-GB" dirty="0"/>
              <a:t>Circuit Breaker</a:t>
            </a:r>
          </a:p>
          <a:p>
            <a:r>
              <a:rPr lang="en-GB" dirty="0"/>
              <a:t>Service Registration</a:t>
            </a:r>
          </a:p>
          <a:p>
            <a:pPr>
              <a:buFont typeface="Wingdings" panose="05000000000000000000" pitchFamily="2" charset="2"/>
              <a:buChar char="Ø"/>
            </a:pPr>
            <a:r>
              <a:rPr lang="en-GB" dirty="0"/>
              <a:t>Message Patterns</a:t>
            </a:r>
          </a:p>
          <a:p>
            <a:r>
              <a:rPr lang="en-GB" dirty="0"/>
              <a:t>Data Store Patterns</a:t>
            </a:r>
          </a:p>
        </p:txBody>
      </p:sp>
      <p:sp>
        <p:nvSpPr>
          <p:cNvPr id="3" name="Slide Number Placeholder 2"/>
          <p:cNvSpPr>
            <a:spLocks noGrp="1"/>
          </p:cNvSpPr>
          <p:nvPr>
            <p:ph type="sldNum" sz="quarter" idx="4"/>
          </p:nvPr>
        </p:nvSpPr>
        <p:spPr/>
        <p:txBody>
          <a:bodyPr/>
          <a:lstStyle/>
          <a:p>
            <a:fld id="{33D6E5A2-EC83-451F-A719-9AC1370DD5CF}" type="slidenum">
              <a:rPr lang="en-US" smtClean="0"/>
              <a:pPr/>
              <a:t>134</a:t>
            </a:fld>
            <a:endParaRPr lang="en-US" dirty="0"/>
          </a:p>
        </p:txBody>
      </p:sp>
      <p:sp>
        <p:nvSpPr>
          <p:cNvPr id="6" name="Footer Placeholder 1">
            <a:extLst>
              <a:ext uri="{FF2B5EF4-FFF2-40B4-BE49-F238E27FC236}">
                <a16:creationId xmlns:a16="http://schemas.microsoft.com/office/drawing/2014/main" id="{2BCB824D-4882-4424-9B00-6D37DE9A0AB5}"/>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324154740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Messaging Patterns</a:t>
            </a:r>
            <a:endParaRPr lang="en-US" dirty="0"/>
          </a:p>
        </p:txBody>
      </p:sp>
      <p:sp>
        <p:nvSpPr>
          <p:cNvPr id="3" name="Content Placeholder 2"/>
          <p:cNvSpPr>
            <a:spLocks noGrp="1"/>
          </p:cNvSpPr>
          <p:nvPr>
            <p:ph idx="1"/>
          </p:nvPr>
        </p:nvSpPr>
        <p:spPr/>
        <p:txBody>
          <a:bodyPr/>
          <a:lstStyle/>
          <a:p>
            <a:r>
              <a:rPr lang="en-GB" dirty="0"/>
              <a:t>Two key messaging patterns</a:t>
            </a:r>
          </a:p>
          <a:p>
            <a:pPr lvl="1"/>
            <a:r>
              <a:rPr lang="en-GB" dirty="0"/>
              <a:t>Synchronous messaging</a:t>
            </a:r>
          </a:p>
          <a:p>
            <a:pPr lvl="2"/>
            <a:r>
              <a:rPr lang="en-GB" dirty="0"/>
              <a:t>Sender sends a message and waits for a response</a:t>
            </a:r>
          </a:p>
          <a:p>
            <a:pPr lvl="2"/>
            <a:r>
              <a:rPr lang="en-GB" dirty="0"/>
              <a:t>Typically implemented with REST style messaging</a:t>
            </a:r>
          </a:p>
          <a:p>
            <a:pPr lvl="3"/>
            <a:r>
              <a:rPr lang="en-GB" dirty="0"/>
              <a:t>Or even SOAP on SOA style services</a:t>
            </a:r>
          </a:p>
          <a:p>
            <a:pPr lvl="1"/>
            <a:r>
              <a:rPr lang="en-GB" dirty="0"/>
              <a:t>Asynchronous messaging</a:t>
            </a:r>
          </a:p>
          <a:p>
            <a:pPr lvl="2"/>
            <a:r>
              <a:rPr lang="en-GB" dirty="0"/>
              <a:t>Fire and forget messaging</a:t>
            </a:r>
          </a:p>
          <a:p>
            <a:pPr lvl="2"/>
            <a:r>
              <a:rPr lang="en-GB" dirty="0"/>
              <a:t>Message is placed into a queue by the sender</a:t>
            </a:r>
          </a:p>
          <a:p>
            <a:pPr lvl="2"/>
            <a:r>
              <a:rPr lang="en-GB" dirty="0"/>
              <a:t>Recipient fetches the message from the queue</a:t>
            </a:r>
          </a:p>
          <a:p>
            <a:r>
              <a:rPr lang="en-GB" dirty="0"/>
              <a:t>The default choice should be synchronous messaging</a:t>
            </a:r>
          </a:p>
          <a:p>
            <a:pPr lvl="1"/>
            <a:r>
              <a:rPr lang="en-GB" dirty="0"/>
              <a:t>Simple and effective</a:t>
            </a:r>
          </a:p>
          <a:p>
            <a:endParaRPr lang="en-US" dirty="0"/>
          </a:p>
        </p:txBody>
      </p:sp>
      <p:sp>
        <p:nvSpPr>
          <p:cNvPr id="4" name="Footer Placeholder 1">
            <a:extLst>
              <a:ext uri="{FF2B5EF4-FFF2-40B4-BE49-F238E27FC236}">
                <a16:creationId xmlns:a16="http://schemas.microsoft.com/office/drawing/2014/main" id="{92A538B0-8626-44E8-99AF-52CBE33013A9}"/>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
        <p:nvSpPr>
          <p:cNvPr id="5" name="Slide Number Placeholder 2">
            <a:extLst>
              <a:ext uri="{FF2B5EF4-FFF2-40B4-BE49-F238E27FC236}">
                <a16:creationId xmlns:a16="http://schemas.microsoft.com/office/drawing/2014/main" id="{6BCE4B13-25C6-48A2-B136-EF86BCA674B5}"/>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135</a:t>
            </a:fld>
            <a:endParaRPr lang="en-US" sz="1200" b="1" dirty="0">
              <a:solidFill>
                <a:srgbClr val="002060"/>
              </a:solidFill>
              <a:latin typeface="+mn-lt"/>
            </a:endParaRPr>
          </a:p>
        </p:txBody>
      </p:sp>
    </p:spTree>
    <p:extLst>
      <p:ext uri="{BB962C8B-B14F-4D97-AF65-F5344CB8AC3E}">
        <p14:creationId xmlns:p14="http://schemas.microsoft.com/office/powerpoint/2010/main" val="166655949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Asynchronous Messaging</a:t>
            </a:r>
            <a:endParaRPr lang="en-US" dirty="0"/>
          </a:p>
        </p:txBody>
      </p:sp>
      <p:sp>
        <p:nvSpPr>
          <p:cNvPr id="3" name="Content Placeholder 2"/>
          <p:cNvSpPr>
            <a:spLocks noGrp="1"/>
          </p:cNvSpPr>
          <p:nvPr>
            <p:ph idx="1"/>
          </p:nvPr>
        </p:nvSpPr>
        <p:spPr/>
        <p:txBody>
          <a:bodyPr/>
          <a:lstStyle/>
          <a:p>
            <a:r>
              <a:rPr lang="en-GB" dirty="0"/>
              <a:t>Asynchronous messaging should be used</a:t>
            </a:r>
          </a:p>
          <a:p>
            <a:pPr lvl="1"/>
            <a:r>
              <a:rPr lang="en-GB" dirty="0"/>
              <a:t>When the service being invoked is long-running</a:t>
            </a:r>
          </a:p>
          <a:p>
            <a:pPr lvl="2"/>
            <a:r>
              <a:rPr lang="en-GB" dirty="0"/>
              <a:t>And it's not appropriate for the client to block and wait</a:t>
            </a:r>
          </a:p>
          <a:p>
            <a:pPr lvl="1"/>
            <a:r>
              <a:rPr lang="en-GB" dirty="0"/>
              <a:t>When a message needs to be distributed to multiple receivers</a:t>
            </a:r>
          </a:p>
          <a:p>
            <a:pPr lvl="1"/>
            <a:r>
              <a:rPr lang="en-GB" dirty="0"/>
              <a:t>Can you think of any other cases?</a:t>
            </a:r>
          </a:p>
          <a:p>
            <a:pPr lvl="1"/>
            <a:endParaRPr lang="en-US" dirty="0"/>
          </a:p>
        </p:txBody>
      </p:sp>
      <p:cxnSp>
        <p:nvCxnSpPr>
          <p:cNvPr id="5" name="Straight Connector 4"/>
          <p:cNvCxnSpPr/>
          <p:nvPr/>
        </p:nvCxnSpPr>
        <p:spPr>
          <a:xfrm flipH="1">
            <a:off x="683568" y="3356992"/>
            <a:ext cx="75608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683568" y="3861048"/>
            <a:ext cx="75608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683568" y="4365104"/>
            <a:ext cx="756084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1">
            <a:extLst>
              <a:ext uri="{FF2B5EF4-FFF2-40B4-BE49-F238E27FC236}">
                <a16:creationId xmlns:a16="http://schemas.microsoft.com/office/drawing/2014/main" id="{9A22E7E6-FF8F-491A-AF93-4625ABE1B127}"/>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
        <p:nvSpPr>
          <p:cNvPr id="9" name="Slide Number Placeholder 2">
            <a:extLst>
              <a:ext uri="{FF2B5EF4-FFF2-40B4-BE49-F238E27FC236}">
                <a16:creationId xmlns:a16="http://schemas.microsoft.com/office/drawing/2014/main" id="{0477975B-304C-4C2D-BF42-95D3D3E159C9}"/>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136</a:t>
            </a:fld>
            <a:endParaRPr lang="en-US" sz="1200" b="1" dirty="0">
              <a:solidFill>
                <a:srgbClr val="002060"/>
              </a:solidFill>
              <a:latin typeface="+mn-lt"/>
            </a:endParaRPr>
          </a:p>
        </p:txBody>
      </p:sp>
    </p:spTree>
    <p:extLst>
      <p:ext uri="{BB962C8B-B14F-4D97-AF65-F5344CB8AC3E}">
        <p14:creationId xmlns:p14="http://schemas.microsoft.com/office/powerpoint/2010/main" val="263386670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Implementing Asynchronous Messaging</a:t>
            </a:r>
            <a:endParaRPr lang="en-US" sz="3200" dirty="0"/>
          </a:p>
        </p:txBody>
      </p:sp>
      <p:sp>
        <p:nvSpPr>
          <p:cNvPr id="3" name="Content Placeholder 2"/>
          <p:cNvSpPr>
            <a:spLocks noGrp="1"/>
          </p:cNvSpPr>
          <p:nvPr>
            <p:ph idx="1"/>
          </p:nvPr>
        </p:nvSpPr>
        <p:spPr>
          <a:xfrm>
            <a:off x="457200" y="1250861"/>
            <a:ext cx="8219256" cy="2745530"/>
          </a:xfrm>
        </p:spPr>
        <p:txBody>
          <a:bodyPr/>
          <a:lstStyle/>
          <a:p>
            <a:r>
              <a:rPr lang="en-GB" dirty="0"/>
              <a:t>Requires a message queue technology</a:t>
            </a:r>
          </a:p>
          <a:p>
            <a:pPr lvl="1"/>
            <a:r>
              <a:rPr lang="en-GB" dirty="0"/>
              <a:t>RabbitMQ and Kafka are good examples</a:t>
            </a:r>
          </a:p>
          <a:p>
            <a:pPr lvl="2"/>
            <a:r>
              <a:rPr lang="en-GB" dirty="0"/>
              <a:t>Kafka is more complex to use but a single instance can handle 100000's of thousands of requests per second</a:t>
            </a:r>
          </a:p>
          <a:p>
            <a:pPr lvl="2"/>
            <a:r>
              <a:rPr lang="en-GB" dirty="0"/>
              <a:t>Kafka can easily scale to handle millions of requests per second</a:t>
            </a:r>
          </a:p>
          <a:p>
            <a:pPr lvl="1"/>
            <a:r>
              <a:rPr lang="en-GB" dirty="0"/>
              <a:t>AWS and Azure offer Cloud based message queues</a:t>
            </a:r>
            <a:endParaRPr lang="en-US" dirty="0"/>
          </a:p>
        </p:txBody>
      </p:sp>
      <p:sp>
        <p:nvSpPr>
          <p:cNvPr id="4" name="Can 3"/>
          <p:cNvSpPr/>
          <p:nvPr/>
        </p:nvSpPr>
        <p:spPr>
          <a:xfrm rot="16200000">
            <a:off x="4031940" y="4185084"/>
            <a:ext cx="720080" cy="1944216"/>
          </a:xfrm>
          <a:prstGeom prst="can">
            <a:avLst/>
          </a:prstGeom>
          <a:solidFill>
            <a:srgbClr val="CC99FF"/>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5" name="TextBox 4"/>
          <p:cNvSpPr txBox="1"/>
          <p:nvPr/>
        </p:nvSpPr>
        <p:spPr>
          <a:xfrm>
            <a:off x="3671317" y="4972525"/>
            <a:ext cx="1692771" cy="369332"/>
          </a:xfrm>
          <a:prstGeom prst="rect">
            <a:avLst/>
          </a:prstGeom>
          <a:noFill/>
        </p:spPr>
        <p:txBody>
          <a:bodyPr wrap="none" rtlCol="0">
            <a:spAutoFit/>
          </a:bodyPr>
          <a:lstStyle/>
          <a:p>
            <a:r>
              <a:rPr lang="en-GB" dirty="0"/>
              <a:t>Message Queue</a:t>
            </a:r>
            <a:endParaRPr lang="en-US" dirty="0"/>
          </a:p>
        </p:txBody>
      </p:sp>
      <p:sp>
        <p:nvSpPr>
          <p:cNvPr id="6" name="Oval 5"/>
          <p:cNvSpPr/>
          <p:nvPr/>
        </p:nvSpPr>
        <p:spPr>
          <a:xfrm>
            <a:off x="1691680" y="4581128"/>
            <a:ext cx="1080120" cy="1008112"/>
          </a:xfrm>
          <a:prstGeom prst="ellipse">
            <a:avLst/>
          </a:prstGeom>
          <a:solidFill>
            <a:schemeClr val="accent1">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7" name="Oval 6"/>
          <p:cNvSpPr/>
          <p:nvPr/>
        </p:nvSpPr>
        <p:spPr>
          <a:xfrm>
            <a:off x="6212874" y="5114377"/>
            <a:ext cx="1080120" cy="1008112"/>
          </a:xfrm>
          <a:prstGeom prst="ellipse">
            <a:avLst/>
          </a:prstGeom>
          <a:solidFill>
            <a:schemeClr val="accent1">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8" name="Oval 7"/>
          <p:cNvSpPr/>
          <p:nvPr/>
        </p:nvSpPr>
        <p:spPr>
          <a:xfrm>
            <a:off x="6156176" y="3911505"/>
            <a:ext cx="1080120" cy="1008112"/>
          </a:xfrm>
          <a:prstGeom prst="ellipse">
            <a:avLst/>
          </a:prstGeom>
          <a:solidFill>
            <a:schemeClr val="accent1">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Right Arrow 9"/>
          <p:cNvSpPr/>
          <p:nvPr/>
        </p:nvSpPr>
        <p:spPr>
          <a:xfrm>
            <a:off x="2771800" y="4972525"/>
            <a:ext cx="648072" cy="256675"/>
          </a:xfrm>
          <a:prstGeom prst="rightArrow">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1" name="Right Arrow 10"/>
          <p:cNvSpPr/>
          <p:nvPr/>
        </p:nvSpPr>
        <p:spPr>
          <a:xfrm rot="20521599">
            <a:off x="5351842" y="4719719"/>
            <a:ext cx="944002" cy="289244"/>
          </a:xfrm>
          <a:prstGeom prst="rightArrow">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2" name="Right Arrow 11"/>
          <p:cNvSpPr/>
          <p:nvPr/>
        </p:nvSpPr>
        <p:spPr>
          <a:xfrm rot="1243404">
            <a:off x="5344459" y="5199249"/>
            <a:ext cx="897723" cy="321966"/>
          </a:xfrm>
          <a:prstGeom prst="rightArrow">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3" name="TextBox 12"/>
          <p:cNvSpPr txBox="1"/>
          <p:nvPr/>
        </p:nvSpPr>
        <p:spPr>
          <a:xfrm>
            <a:off x="1691680" y="5681288"/>
            <a:ext cx="1038554" cy="369332"/>
          </a:xfrm>
          <a:prstGeom prst="rect">
            <a:avLst/>
          </a:prstGeom>
          <a:noFill/>
        </p:spPr>
        <p:txBody>
          <a:bodyPr wrap="none" rtlCol="0">
            <a:spAutoFit/>
          </a:bodyPr>
          <a:lstStyle/>
          <a:p>
            <a:r>
              <a:rPr lang="en-GB" dirty="0"/>
              <a:t>Producer</a:t>
            </a:r>
            <a:endParaRPr lang="en-US" dirty="0"/>
          </a:p>
        </p:txBody>
      </p:sp>
      <p:sp>
        <p:nvSpPr>
          <p:cNvPr id="14" name="TextBox 13"/>
          <p:cNvSpPr txBox="1"/>
          <p:nvPr/>
        </p:nvSpPr>
        <p:spPr>
          <a:xfrm>
            <a:off x="7236296" y="4252683"/>
            <a:ext cx="1143262" cy="369332"/>
          </a:xfrm>
          <a:prstGeom prst="rect">
            <a:avLst/>
          </a:prstGeom>
          <a:noFill/>
        </p:spPr>
        <p:txBody>
          <a:bodyPr wrap="none" rtlCol="0">
            <a:spAutoFit/>
          </a:bodyPr>
          <a:lstStyle/>
          <a:p>
            <a:r>
              <a:rPr lang="en-GB" dirty="0"/>
              <a:t>Consumer</a:t>
            </a:r>
            <a:endParaRPr lang="en-US" dirty="0"/>
          </a:p>
        </p:txBody>
      </p:sp>
      <p:sp>
        <p:nvSpPr>
          <p:cNvPr id="15" name="TextBox 14"/>
          <p:cNvSpPr txBox="1"/>
          <p:nvPr/>
        </p:nvSpPr>
        <p:spPr>
          <a:xfrm>
            <a:off x="7215676" y="5424117"/>
            <a:ext cx="1143262" cy="369332"/>
          </a:xfrm>
          <a:prstGeom prst="rect">
            <a:avLst/>
          </a:prstGeom>
          <a:noFill/>
        </p:spPr>
        <p:txBody>
          <a:bodyPr wrap="none" rtlCol="0">
            <a:spAutoFit/>
          </a:bodyPr>
          <a:lstStyle/>
          <a:p>
            <a:r>
              <a:rPr lang="en-GB" dirty="0"/>
              <a:t>Consumer</a:t>
            </a:r>
            <a:endParaRPr lang="en-US" dirty="0"/>
          </a:p>
        </p:txBody>
      </p:sp>
      <p:sp>
        <p:nvSpPr>
          <p:cNvPr id="16" name="Footer Placeholder 1">
            <a:extLst>
              <a:ext uri="{FF2B5EF4-FFF2-40B4-BE49-F238E27FC236}">
                <a16:creationId xmlns:a16="http://schemas.microsoft.com/office/drawing/2014/main" id="{204EF59F-3914-4872-A790-F38C72DE844D}"/>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
        <p:nvSpPr>
          <p:cNvPr id="17" name="Slide Number Placeholder 2">
            <a:extLst>
              <a:ext uri="{FF2B5EF4-FFF2-40B4-BE49-F238E27FC236}">
                <a16:creationId xmlns:a16="http://schemas.microsoft.com/office/drawing/2014/main" id="{7F53EB69-E5EC-4873-940F-F4D6601C9857}"/>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137</a:t>
            </a:fld>
            <a:endParaRPr lang="en-US" sz="1200" b="1" dirty="0">
              <a:solidFill>
                <a:srgbClr val="002060"/>
              </a:solidFill>
              <a:latin typeface="+mn-lt"/>
            </a:endParaRPr>
          </a:p>
        </p:txBody>
      </p:sp>
    </p:spTree>
    <p:extLst>
      <p:ext uri="{BB962C8B-B14F-4D97-AF65-F5344CB8AC3E}">
        <p14:creationId xmlns:p14="http://schemas.microsoft.com/office/powerpoint/2010/main" val="296897568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Asynchronous Messaging Operation</a:t>
            </a:r>
            <a:endParaRPr lang="en-US" sz="3200" dirty="0"/>
          </a:p>
        </p:txBody>
      </p:sp>
      <p:sp>
        <p:nvSpPr>
          <p:cNvPr id="3" name="Content Placeholder 2"/>
          <p:cNvSpPr>
            <a:spLocks noGrp="1"/>
          </p:cNvSpPr>
          <p:nvPr>
            <p:ph idx="1"/>
          </p:nvPr>
        </p:nvSpPr>
        <p:spPr>
          <a:xfrm>
            <a:off x="457200" y="1250860"/>
            <a:ext cx="8219256" cy="4698419"/>
          </a:xfrm>
        </p:spPr>
        <p:txBody>
          <a:bodyPr>
            <a:normAutofit/>
          </a:bodyPr>
          <a:lstStyle/>
          <a:p>
            <a:r>
              <a:rPr lang="en-GB" dirty="0"/>
              <a:t>Message producer adds a message to a queue</a:t>
            </a:r>
          </a:p>
          <a:p>
            <a:pPr lvl="1"/>
            <a:r>
              <a:rPr lang="en-GB" dirty="0"/>
              <a:t>Normally to a "topic"</a:t>
            </a:r>
          </a:p>
          <a:p>
            <a:r>
              <a:rPr lang="en-GB" dirty="0"/>
              <a:t>Consumers subscribe to the topic</a:t>
            </a:r>
          </a:p>
          <a:p>
            <a:pPr lvl="1"/>
            <a:r>
              <a:rPr lang="en-GB" dirty="0"/>
              <a:t>Either poll the queue or are notified of a message arrival</a:t>
            </a:r>
          </a:p>
          <a:p>
            <a:r>
              <a:rPr lang="en-GB" dirty="0"/>
              <a:t>Consumers pull the message from the queue</a:t>
            </a:r>
          </a:p>
          <a:p>
            <a:pPr lvl="1"/>
            <a:r>
              <a:rPr lang="en-GB" dirty="0"/>
              <a:t>May then remove message – or leave for other consumers</a:t>
            </a:r>
          </a:p>
          <a:p>
            <a:pPr marL="457200" lvl="1" indent="0">
              <a:buNone/>
            </a:pPr>
            <a:endParaRPr lang="en-GB" dirty="0"/>
          </a:p>
          <a:p>
            <a:pPr lvl="1"/>
            <a:endParaRPr lang="en-GB" dirty="0"/>
          </a:p>
          <a:p>
            <a:pPr lvl="1"/>
            <a:endParaRPr lang="en-US" dirty="0"/>
          </a:p>
        </p:txBody>
      </p:sp>
      <p:pic>
        <p:nvPicPr>
          <p:cNvPr id="9" name="Picture 8"/>
          <p:cNvPicPr>
            <a:picLocks noChangeAspect="1"/>
          </p:cNvPicPr>
          <p:nvPr/>
        </p:nvPicPr>
        <p:blipFill>
          <a:blip r:embed="rId3"/>
          <a:stretch>
            <a:fillRect/>
          </a:stretch>
        </p:blipFill>
        <p:spPr>
          <a:xfrm>
            <a:off x="8049341" y="101555"/>
            <a:ext cx="933450" cy="942975"/>
          </a:xfrm>
          <a:prstGeom prst="rect">
            <a:avLst/>
          </a:prstGeom>
        </p:spPr>
      </p:pic>
      <p:sp>
        <p:nvSpPr>
          <p:cNvPr id="5" name="Footer Placeholder 1">
            <a:extLst>
              <a:ext uri="{FF2B5EF4-FFF2-40B4-BE49-F238E27FC236}">
                <a16:creationId xmlns:a16="http://schemas.microsoft.com/office/drawing/2014/main" id="{F2E8E52E-9D47-4497-B80C-63B1D087F97E}"/>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
        <p:nvSpPr>
          <p:cNvPr id="6" name="Slide Number Placeholder 2">
            <a:extLst>
              <a:ext uri="{FF2B5EF4-FFF2-40B4-BE49-F238E27FC236}">
                <a16:creationId xmlns:a16="http://schemas.microsoft.com/office/drawing/2014/main" id="{FC8A79D8-38C9-4FD8-848B-AE4DF56A01F4}"/>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138</a:t>
            </a:fld>
            <a:endParaRPr lang="en-US" sz="1200" b="1" dirty="0">
              <a:solidFill>
                <a:srgbClr val="002060"/>
              </a:solidFill>
              <a:latin typeface="+mn-lt"/>
            </a:endParaRPr>
          </a:p>
        </p:txBody>
      </p:sp>
    </p:spTree>
    <p:extLst>
      <p:ext uri="{BB962C8B-B14F-4D97-AF65-F5344CB8AC3E}">
        <p14:creationId xmlns:p14="http://schemas.microsoft.com/office/powerpoint/2010/main" val="19441525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Microservice Design Patterns</a:t>
            </a:r>
          </a:p>
        </p:txBody>
      </p:sp>
      <p:sp>
        <p:nvSpPr>
          <p:cNvPr id="5" name="Content Placeholder 4"/>
          <p:cNvSpPr>
            <a:spLocks noGrp="1"/>
          </p:cNvSpPr>
          <p:nvPr>
            <p:ph idx="1"/>
          </p:nvPr>
        </p:nvSpPr>
        <p:spPr>
          <a:xfrm>
            <a:off x="1979712" y="1844824"/>
            <a:ext cx="5904656" cy="2836912"/>
          </a:xfrm>
        </p:spPr>
        <p:txBody>
          <a:bodyPr>
            <a:normAutofit lnSpcReduction="10000"/>
          </a:bodyPr>
          <a:lstStyle/>
          <a:p>
            <a:r>
              <a:rPr lang="en-GB" dirty="0"/>
              <a:t>Design Patterns</a:t>
            </a:r>
          </a:p>
          <a:p>
            <a:r>
              <a:rPr lang="en-GB" dirty="0"/>
              <a:t>Proxy</a:t>
            </a:r>
          </a:p>
          <a:p>
            <a:r>
              <a:rPr lang="en-GB" dirty="0"/>
              <a:t>Aggregator</a:t>
            </a:r>
          </a:p>
          <a:p>
            <a:r>
              <a:rPr lang="en-GB" dirty="0"/>
              <a:t>Circuit Breaker</a:t>
            </a:r>
          </a:p>
          <a:p>
            <a:r>
              <a:rPr lang="en-GB" dirty="0"/>
              <a:t>Service Registration</a:t>
            </a:r>
          </a:p>
          <a:p>
            <a:r>
              <a:rPr lang="en-GB" dirty="0"/>
              <a:t>Message Patterns</a:t>
            </a:r>
          </a:p>
          <a:p>
            <a:pPr>
              <a:buFont typeface="Wingdings" panose="05000000000000000000" pitchFamily="2" charset="2"/>
              <a:buChar char="Ø"/>
            </a:pPr>
            <a:r>
              <a:rPr lang="en-GB" dirty="0"/>
              <a:t>Data Store Patterns</a:t>
            </a:r>
          </a:p>
        </p:txBody>
      </p:sp>
      <p:sp>
        <p:nvSpPr>
          <p:cNvPr id="3" name="Slide Number Placeholder 2"/>
          <p:cNvSpPr>
            <a:spLocks noGrp="1"/>
          </p:cNvSpPr>
          <p:nvPr>
            <p:ph type="sldNum" sz="quarter" idx="4"/>
          </p:nvPr>
        </p:nvSpPr>
        <p:spPr/>
        <p:txBody>
          <a:bodyPr/>
          <a:lstStyle/>
          <a:p>
            <a:fld id="{33D6E5A2-EC83-451F-A719-9AC1370DD5CF}" type="slidenum">
              <a:rPr lang="en-US" smtClean="0"/>
              <a:pPr/>
              <a:t>139</a:t>
            </a:fld>
            <a:endParaRPr lang="en-US" dirty="0"/>
          </a:p>
        </p:txBody>
      </p:sp>
      <p:sp>
        <p:nvSpPr>
          <p:cNvPr id="6" name="Footer Placeholder 1">
            <a:extLst>
              <a:ext uri="{FF2B5EF4-FFF2-40B4-BE49-F238E27FC236}">
                <a16:creationId xmlns:a16="http://schemas.microsoft.com/office/drawing/2014/main" id="{D7AE0F08-4895-4F33-9EB7-3955C83CEA53}"/>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1118585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Session Summary</a:t>
            </a:r>
          </a:p>
        </p:txBody>
      </p:sp>
      <p:sp>
        <p:nvSpPr>
          <p:cNvPr id="5" name="Content Placeholder 4"/>
          <p:cNvSpPr>
            <a:spLocks noGrp="1"/>
          </p:cNvSpPr>
          <p:nvPr>
            <p:ph idx="1"/>
          </p:nvPr>
        </p:nvSpPr>
        <p:spPr/>
        <p:txBody>
          <a:bodyPr/>
          <a:lstStyle/>
          <a:p>
            <a:r>
              <a:rPr lang="en-US" dirty="0"/>
              <a:t>In this session we examined</a:t>
            </a:r>
            <a:endParaRPr lang="en-GB" dirty="0"/>
          </a:p>
          <a:p>
            <a:pPr lvl="1"/>
            <a:r>
              <a:rPr lang="en-GB" dirty="0"/>
              <a:t>The challenges of monolithic applications</a:t>
            </a:r>
          </a:p>
          <a:p>
            <a:pPr lvl="1"/>
            <a:r>
              <a:rPr lang="en-GB" dirty="0"/>
              <a:t>The limitations of an 'n' tier model</a:t>
            </a:r>
          </a:p>
        </p:txBody>
      </p:sp>
      <p:sp>
        <p:nvSpPr>
          <p:cNvPr id="2" name="Footer Placeholder 1"/>
          <p:cNvSpPr>
            <a:spLocks noGrp="1"/>
          </p:cNvSpPr>
          <p:nvPr>
            <p:ph type="ftr" sz="quarter" idx="3"/>
          </p:nvPr>
        </p:nvSpPr>
        <p:spPr>
          <a:xfrm>
            <a:off x="1043608" y="6356153"/>
            <a:ext cx="4786279" cy="365125"/>
          </a:xfrm>
        </p:spPr>
        <p:txBody>
          <a:bodyPr/>
          <a:lstStyle/>
          <a:p>
            <a:pPr algn="l"/>
            <a:r>
              <a:rPr lang="en-GB" b="1" dirty="0"/>
              <a:t>Copyright KPL KnowledgeSolutions Ltd – All rights reserved</a:t>
            </a:r>
            <a:endParaRPr lang="en-GB" dirty="0"/>
          </a:p>
        </p:txBody>
      </p:sp>
      <p:sp>
        <p:nvSpPr>
          <p:cNvPr id="6" name="Slide Number Placeholder 2"/>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14</a:t>
            </a:fld>
            <a:endParaRPr lang="en-US" sz="1200" b="1" dirty="0">
              <a:solidFill>
                <a:srgbClr val="002060"/>
              </a:solidFill>
              <a:latin typeface="+mn-lt"/>
            </a:endParaRPr>
          </a:p>
        </p:txBody>
      </p:sp>
    </p:spTree>
    <p:extLst>
      <p:ext uri="{BB962C8B-B14F-4D97-AF65-F5344CB8AC3E}">
        <p14:creationId xmlns:p14="http://schemas.microsoft.com/office/powerpoint/2010/main" val="241254947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Database per Service</a:t>
            </a:r>
            <a:endParaRPr lang="en-US" dirty="0"/>
          </a:p>
        </p:txBody>
      </p:sp>
      <p:sp>
        <p:nvSpPr>
          <p:cNvPr id="3" name="Content Placeholder 2"/>
          <p:cNvSpPr>
            <a:spLocks noGrp="1"/>
          </p:cNvSpPr>
          <p:nvPr>
            <p:ph idx="1"/>
          </p:nvPr>
        </p:nvSpPr>
        <p:spPr/>
        <p:txBody>
          <a:bodyPr/>
          <a:lstStyle/>
          <a:p>
            <a:r>
              <a:rPr lang="en-GB" dirty="0"/>
              <a:t>Forces</a:t>
            </a:r>
          </a:p>
          <a:p>
            <a:pPr lvl="1"/>
            <a:r>
              <a:rPr lang="en-GB" dirty="0"/>
              <a:t>Services must be loosely coupled</a:t>
            </a:r>
          </a:p>
          <a:p>
            <a:pPr lvl="1"/>
            <a:r>
              <a:rPr lang="en-GB" dirty="0"/>
              <a:t>Some transactions must interact with data from multiple services</a:t>
            </a:r>
          </a:p>
          <a:p>
            <a:pPr lvl="1"/>
            <a:r>
              <a:rPr lang="en-GB" dirty="0"/>
              <a:t>RDBMS is complex to scale</a:t>
            </a:r>
          </a:p>
          <a:p>
            <a:pPr lvl="1"/>
            <a:r>
              <a:rPr lang="en-GB" dirty="0"/>
              <a:t>Different services may have different storage requirements</a:t>
            </a:r>
          </a:p>
          <a:p>
            <a:r>
              <a:rPr lang="en-GB" dirty="0"/>
              <a:t>Solution</a:t>
            </a:r>
          </a:p>
          <a:p>
            <a:pPr lvl="1"/>
            <a:r>
              <a:rPr lang="en-GB" dirty="0"/>
              <a:t>Keep data for a service private to that service</a:t>
            </a:r>
            <a:endParaRPr lang="en-US" dirty="0"/>
          </a:p>
        </p:txBody>
      </p:sp>
      <p:sp>
        <p:nvSpPr>
          <p:cNvPr id="4" name="Rectangle 3"/>
          <p:cNvSpPr/>
          <p:nvPr/>
        </p:nvSpPr>
        <p:spPr>
          <a:xfrm>
            <a:off x="1115616" y="4221088"/>
            <a:ext cx="3096344" cy="1512168"/>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5" name="Rectangle 4"/>
          <p:cNvSpPr/>
          <p:nvPr/>
        </p:nvSpPr>
        <p:spPr>
          <a:xfrm>
            <a:off x="5220072" y="4221088"/>
            <a:ext cx="3096344" cy="1512168"/>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6" name="TextBox 5"/>
          <p:cNvSpPr txBox="1"/>
          <p:nvPr/>
        </p:nvSpPr>
        <p:spPr>
          <a:xfrm>
            <a:off x="1115616" y="4221088"/>
            <a:ext cx="1028358" cy="369332"/>
          </a:xfrm>
          <a:prstGeom prst="rect">
            <a:avLst/>
          </a:prstGeom>
          <a:noFill/>
        </p:spPr>
        <p:txBody>
          <a:bodyPr wrap="none" rtlCol="0">
            <a:spAutoFit/>
          </a:bodyPr>
          <a:lstStyle/>
          <a:p>
            <a:r>
              <a:rPr lang="en-GB" dirty="0"/>
              <a:t>Service 1</a:t>
            </a:r>
            <a:endParaRPr lang="en-US" dirty="0"/>
          </a:p>
        </p:txBody>
      </p:sp>
      <p:sp>
        <p:nvSpPr>
          <p:cNvPr id="7" name="TextBox 6"/>
          <p:cNvSpPr txBox="1"/>
          <p:nvPr/>
        </p:nvSpPr>
        <p:spPr>
          <a:xfrm>
            <a:off x="5220072" y="4184690"/>
            <a:ext cx="1028358" cy="369332"/>
          </a:xfrm>
          <a:prstGeom prst="rect">
            <a:avLst/>
          </a:prstGeom>
          <a:noFill/>
        </p:spPr>
        <p:txBody>
          <a:bodyPr wrap="none" rtlCol="0">
            <a:spAutoFit/>
          </a:bodyPr>
          <a:lstStyle/>
          <a:p>
            <a:r>
              <a:rPr lang="en-GB" dirty="0"/>
              <a:t>Service 2</a:t>
            </a:r>
            <a:endParaRPr lang="en-US" dirty="0"/>
          </a:p>
        </p:txBody>
      </p:sp>
      <p:sp>
        <p:nvSpPr>
          <p:cNvPr id="8" name="Can 7"/>
          <p:cNvSpPr/>
          <p:nvPr/>
        </p:nvSpPr>
        <p:spPr>
          <a:xfrm>
            <a:off x="3183602" y="4437112"/>
            <a:ext cx="740326" cy="1152128"/>
          </a:xfrm>
          <a:prstGeom prst="can">
            <a:avLst/>
          </a:prstGeom>
          <a:solidFill>
            <a:srgbClr val="007434"/>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9" name="Can 8"/>
          <p:cNvSpPr/>
          <p:nvPr/>
        </p:nvSpPr>
        <p:spPr>
          <a:xfrm>
            <a:off x="7365545" y="4423628"/>
            <a:ext cx="740326" cy="1165612"/>
          </a:xfrm>
          <a:prstGeom prst="can">
            <a:avLst/>
          </a:prstGeom>
          <a:solidFill>
            <a:schemeClr val="bg2">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Footer Placeholder 1">
            <a:extLst>
              <a:ext uri="{FF2B5EF4-FFF2-40B4-BE49-F238E27FC236}">
                <a16:creationId xmlns:a16="http://schemas.microsoft.com/office/drawing/2014/main" id="{44D730E7-83CF-4929-8416-F2276D1BEAD7}"/>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
        <p:nvSpPr>
          <p:cNvPr id="11" name="Slide Number Placeholder 2">
            <a:extLst>
              <a:ext uri="{FF2B5EF4-FFF2-40B4-BE49-F238E27FC236}">
                <a16:creationId xmlns:a16="http://schemas.microsoft.com/office/drawing/2014/main" id="{0FEE845D-BBBA-482C-BA40-F049439B5D4D}"/>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140</a:t>
            </a:fld>
            <a:endParaRPr lang="en-US" sz="1200" b="1" dirty="0">
              <a:solidFill>
                <a:srgbClr val="002060"/>
              </a:solidFill>
              <a:latin typeface="+mn-lt"/>
            </a:endParaRPr>
          </a:p>
        </p:txBody>
      </p:sp>
    </p:spTree>
    <p:extLst>
      <p:ext uri="{BB962C8B-B14F-4D97-AF65-F5344CB8AC3E}">
        <p14:creationId xmlns:p14="http://schemas.microsoft.com/office/powerpoint/2010/main" val="332765551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Issues with Database per Service</a:t>
            </a:r>
            <a:endParaRPr lang="en-US" dirty="0"/>
          </a:p>
        </p:txBody>
      </p:sp>
      <p:sp>
        <p:nvSpPr>
          <p:cNvPr id="3" name="Content Placeholder 2"/>
          <p:cNvSpPr>
            <a:spLocks noGrp="1"/>
          </p:cNvSpPr>
          <p:nvPr>
            <p:ph idx="1"/>
          </p:nvPr>
        </p:nvSpPr>
        <p:spPr/>
        <p:txBody>
          <a:bodyPr/>
          <a:lstStyle/>
          <a:p>
            <a:r>
              <a:rPr lang="en-GB" dirty="0"/>
              <a:t>Transactions across multiple services are difficult</a:t>
            </a:r>
          </a:p>
          <a:p>
            <a:pPr lvl="1"/>
            <a:r>
              <a:rPr lang="en-GB" dirty="0"/>
              <a:t>Think CAP</a:t>
            </a:r>
          </a:p>
          <a:p>
            <a:r>
              <a:rPr lang="en-GB" dirty="0"/>
              <a:t>Joins are challenging</a:t>
            </a:r>
          </a:p>
          <a:p>
            <a:pPr lvl="1"/>
            <a:r>
              <a:rPr lang="en-GB" dirty="0"/>
              <a:t>Solutions:</a:t>
            </a:r>
          </a:p>
          <a:p>
            <a:pPr lvl="2"/>
            <a:r>
              <a:rPr lang="en-GB" dirty="0"/>
              <a:t>Application join – applications queries multiple services and builds a view</a:t>
            </a:r>
          </a:p>
          <a:p>
            <a:pPr lvl="2"/>
            <a:r>
              <a:rPr lang="en-GB" dirty="0"/>
              <a:t>Command Query Responsibility Segregation (CQRS)</a:t>
            </a:r>
          </a:p>
          <a:p>
            <a:pPr lvl="3"/>
            <a:r>
              <a:rPr lang="en-GB" dirty="0"/>
              <a:t>Create a service responsible for generating the view</a:t>
            </a:r>
          </a:p>
          <a:p>
            <a:pPr lvl="3"/>
            <a:r>
              <a:rPr lang="en-GB" dirty="0"/>
              <a:t>Maintains it's own copy of the view data</a:t>
            </a:r>
          </a:p>
          <a:p>
            <a:pPr lvl="3"/>
            <a:r>
              <a:rPr lang="en-GB" dirty="0"/>
              <a:t>Service subscribes to other services to keep data synchronized</a:t>
            </a:r>
          </a:p>
          <a:p>
            <a:r>
              <a:rPr lang="en-GB" dirty="0"/>
              <a:t>Increased complexity of multiple databases</a:t>
            </a:r>
            <a:endParaRPr lang="en-US" dirty="0"/>
          </a:p>
        </p:txBody>
      </p:sp>
      <p:sp>
        <p:nvSpPr>
          <p:cNvPr id="4" name="Footer Placeholder 1">
            <a:extLst>
              <a:ext uri="{FF2B5EF4-FFF2-40B4-BE49-F238E27FC236}">
                <a16:creationId xmlns:a16="http://schemas.microsoft.com/office/drawing/2014/main" id="{AB7C9362-ED31-4D53-B8BB-F7C87E1E714F}"/>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
        <p:nvSpPr>
          <p:cNvPr id="5" name="Slide Number Placeholder 2">
            <a:extLst>
              <a:ext uri="{FF2B5EF4-FFF2-40B4-BE49-F238E27FC236}">
                <a16:creationId xmlns:a16="http://schemas.microsoft.com/office/drawing/2014/main" id="{608F263B-2619-4518-A3F0-E106291ECA3B}"/>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141</a:t>
            </a:fld>
            <a:endParaRPr lang="en-US" sz="1200" b="1" dirty="0">
              <a:solidFill>
                <a:srgbClr val="002060"/>
              </a:solidFill>
              <a:latin typeface="+mn-lt"/>
            </a:endParaRPr>
          </a:p>
        </p:txBody>
      </p:sp>
    </p:spTree>
    <p:extLst>
      <p:ext uri="{BB962C8B-B14F-4D97-AF65-F5344CB8AC3E}">
        <p14:creationId xmlns:p14="http://schemas.microsoft.com/office/powerpoint/2010/main" val="19534868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Shared Database</a:t>
            </a:r>
            <a:endParaRPr lang="en-US" dirty="0"/>
          </a:p>
        </p:txBody>
      </p:sp>
      <p:sp>
        <p:nvSpPr>
          <p:cNvPr id="3" name="Content Placeholder 2"/>
          <p:cNvSpPr>
            <a:spLocks noGrp="1"/>
          </p:cNvSpPr>
          <p:nvPr>
            <p:ph idx="1"/>
          </p:nvPr>
        </p:nvSpPr>
        <p:spPr/>
        <p:txBody>
          <a:bodyPr/>
          <a:lstStyle/>
          <a:p>
            <a:r>
              <a:rPr lang="en-GB" dirty="0"/>
              <a:t>Services all share a single database</a:t>
            </a:r>
          </a:p>
          <a:p>
            <a:r>
              <a:rPr lang="en-GB" dirty="0"/>
              <a:t>Benefits</a:t>
            </a:r>
          </a:p>
          <a:p>
            <a:pPr lvl="1"/>
            <a:r>
              <a:rPr lang="en-GB" dirty="0"/>
              <a:t>Use of ACID transactions</a:t>
            </a:r>
          </a:p>
          <a:p>
            <a:pPr lvl="1"/>
            <a:r>
              <a:rPr lang="en-GB" dirty="0"/>
              <a:t>Single database to manage</a:t>
            </a:r>
          </a:p>
          <a:p>
            <a:r>
              <a:rPr lang="en-GB" dirty="0"/>
              <a:t>Issues</a:t>
            </a:r>
          </a:p>
          <a:p>
            <a:pPr lvl="1"/>
            <a:r>
              <a:rPr lang="en-GB" dirty="0"/>
              <a:t>Increased coupling</a:t>
            </a:r>
          </a:p>
          <a:p>
            <a:pPr lvl="2"/>
            <a:r>
              <a:rPr lang="en-GB" dirty="0"/>
              <a:t>Developers must coordinate with other teams</a:t>
            </a:r>
          </a:p>
          <a:p>
            <a:pPr lvl="2"/>
            <a:r>
              <a:rPr lang="en-GB" dirty="0"/>
              <a:t>Potential for issues with cross-service record locking</a:t>
            </a:r>
            <a:endParaRPr lang="en-US" dirty="0"/>
          </a:p>
        </p:txBody>
      </p:sp>
      <p:sp>
        <p:nvSpPr>
          <p:cNvPr id="4" name="Rectangle 3"/>
          <p:cNvSpPr/>
          <p:nvPr/>
        </p:nvSpPr>
        <p:spPr>
          <a:xfrm>
            <a:off x="1115616" y="4221088"/>
            <a:ext cx="1296144" cy="1512168"/>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5" name="Rectangle 4"/>
          <p:cNvSpPr/>
          <p:nvPr/>
        </p:nvSpPr>
        <p:spPr>
          <a:xfrm>
            <a:off x="4397152" y="4220132"/>
            <a:ext cx="1152128" cy="1512168"/>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6" name="TextBox 5"/>
          <p:cNvSpPr txBox="1"/>
          <p:nvPr/>
        </p:nvSpPr>
        <p:spPr>
          <a:xfrm>
            <a:off x="1115616" y="4221088"/>
            <a:ext cx="1028358" cy="369332"/>
          </a:xfrm>
          <a:prstGeom prst="rect">
            <a:avLst/>
          </a:prstGeom>
          <a:noFill/>
        </p:spPr>
        <p:txBody>
          <a:bodyPr wrap="none" rtlCol="0">
            <a:spAutoFit/>
          </a:bodyPr>
          <a:lstStyle/>
          <a:p>
            <a:r>
              <a:rPr lang="en-GB" dirty="0"/>
              <a:t>Service 1</a:t>
            </a:r>
            <a:endParaRPr lang="en-US" dirty="0"/>
          </a:p>
        </p:txBody>
      </p:sp>
      <p:sp>
        <p:nvSpPr>
          <p:cNvPr id="7" name="TextBox 6"/>
          <p:cNvSpPr txBox="1"/>
          <p:nvPr/>
        </p:nvSpPr>
        <p:spPr>
          <a:xfrm>
            <a:off x="4397152" y="4183734"/>
            <a:ext cx="1028358" cy="369332"/>
          </a:xfrm>
          <a:prstGeom prst="rect">
            <a:avLst/>
          </a:prstGeom>
          <a:noFill/>
        </p:spPr>
        <p:txBody>
          <a:bodyPr wrap="none" rtlCol="0">
            <a:spAutoFit/>
          </a:bodyPr>
          <a:lstStyle/>
          <a:p>
            <a:r>
              <a:rPr lang="en-GB" dirty="0"/>
              <a:t>Service 2</a:t>
            </a:r>
            <a:endParaRPr lang="en-US" dirty="0"/>
          </a:p>
        </p:txBody>
      </p:sp>
      <p:sp>
        <p:nvSpPr>
          <p:cNvPr id="8" name="Can 7"/>
          <p:cNvSpPr/>
          <p:nvPr/>
        </p:nvSpPr>
        <p:spPr>
          <a:xfrm>
            <a:off x="3034293" y="4365104"/>
            <a:ext cx="740326" cy="1152128"/>
          </a:xfrm>
          <a:prstGeom prst="can">
            <a:avLst/>
          </a:prstGeom>
          <a:solidFill>
            <a:srgbClr val="007434"/>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Left-Right Arrow 9"/>
          <p:cNvSpPr/>
          <p:nvPr/>
        </p:nvSpPr>
        <p:spPr>
          <a:xfrm>
            <a:off x="2411760" y="4797152"/>
            <a:ext cx="622533" cy="288032"/>
          </a:xfrm>
          <a:prstGeom prst="leftRightArrow">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1" name="Left-Right Arrow 10"/>
          <p:cNvSpPr/>
          <p:nvPr/>
        </p:nvSpPr>
        <p:spPr>
          <a:xfrm>
            <a:off x="3751049" y="4797152"/>
            <a:ext cx="622533" cy="288032"/>
          </a:xfrm>
          <a:prstGeom prst="leftRightArrow">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2" name="Footer Placeholder 1">
            <a:extLst>
              <a:ext uri="{FF2B5EF4-FFF2-40B4-BE49-F238E27FC236}">
                <a16:creationId xmlns:a16="http://schemas.microsoft.com/office/drawing/2014/main" id="{8D3C1624-7CAA-4D6B-ADD5-5D89ABA29872}"/>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
        <p:nvSpPr>
          <p:cNvPr id="13" name="Slide Number Placeholder 2">
            <a:extLst>
              <a:ext uri="{FF2B5EF4-FFF2-40B4-BE49-F238E27FC236}">
                <a16:creationId xmlns:a16="http://schemas.microsoft.com/office/drawing/2014/main" id="{50FCE950-9284-40A6-BA27-E8E4D1F4175B}"/>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142</a:t>
            </a:fld>
            <a:endParaRPr lang="en-US" sz="1200" b="1" dirty="0">
              <a:solidFill>
                <a:srgbClr val="002060"/>
              </a:solidFill>
              <a:latin typeface="+mn-lt"/>
            </a:endParaRPr>
          </a:p>
        </p:txBody>
      </p:sp>
    </p:spTree>
    <p:extLst>
      <p:ext uri="{BB962C8B-B14F-4D97-AF65-F5344CB8AC3E}">
        <p14:creationId xmlns:p14="http://schemas.microsoft.com/office/powerpoint/2010/main" val="236128827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Synchronisation</a:t>
            </a:r>
            <a:endParaRPr lang="en-US" dirty="0"/>
          </a:p>
        </p:txBody>
      </p:sp>
      <p:sp>
        <p:nvSpPr>
          <p:cNvPr id="3" name="Content Placeholder 2"/>
          <p:cNvSpPr>
            <a:spLocks noGrp="1"/>
          </p:cNvSpPr>
          <p:nvPr>
            <p:ph idx="1"/>
          </p:nvPr>
        </p:nvSpPr>
        <p:spPr/>
        <p:txBody>
          <a:bodyPr/>
          <a:lstStyle/>
          <a:p>
            <a:r>
              <a:rPr lang="en-GB" dirty="0"/>
              <a:t>The Database / service model is usually preferred</a:t>
            </a:r>
          </a:p>
          <a:p>
            <a:r>
              <a:rPr lang="en-GB" dirty="0"/>
              <a:t>But it creates a major issue</a:t>
            </a:r>
          </a:p>
          <a:p>
            <a:pPr lvl="1"/>
            <a:r>
              <a:rPr lang="en-GB" dirty="0"/>
              <a:t>How to synchronise data across multiple services </a:t>
            </a:r>
          </a:p>
          <a:p>
            <a:pPr lvl="2"/>
            <a:r>
              <a:rPr lang="en-GB" dirty="0"/>
              <a:t>And multiple types of service</a:t>
            </a:r>
            <a:endParaRPr lang="en-US" dirty="0"/>
          </a:p>
        </p:txBody>
      </p:sp>
      <p:sp>
        <p:nvSpPr>
          <p:cNvPr id="4" name="Footer Placeholder 1">
            <a:extLst>
              <a:ext uri="{FF2B5EF4-FFF2-40B4-BE49-F238E27FC236}">
                <a16:creationId xmlns:a16="http://schemas.microsoft.com/office/drawing/2014/main" id="{A997B2B4-E979-45DE-B52E-AB7544188FA1}"/>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
        <p:nvSpPr>
          <p:cNvPr id="5" name="Slide Number Placeholder 2">
            <a:extLst>
              <a:ext uri="{FF2B5EF4-FFF2-40B4-BE49-F238E27FC236}">
                <a16:creationId xmlns:a16="http://schemas.microsoft.com/office/drawing/2014/main" id="{5AEC7FB9-903C-45AC-8AFC-0FCCE2D98DB0}"/>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143</a:t>
            </a:fld>
            <a:endParaRPr lang="en-US" sz="1200" b="1" dirty="0">
              <a:solidFill>
                <a:srgbClr val="002060"/>
              </a:solidFill>
              <a:latin typeface="+mn-lt"/>
            </a:endParaRPr>
          </a:p>
        </p:txBody>
      </p:sp>
    </p:spTree>
    <p:extLst>
      <p:ext uri="{BB962C8B-B14F-4D97-AF65-F5344CB8AC3E}">
        <p14:creationId xmlns:p14="http://schemas.microsoft.com/office/powerpoint/2010/main" val="44892573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Synchronisation Challenge</a:t>
            </a:r>
            <a:endParaRPr lang="en-US" dirty="0"/>
          </a:p>
        </p:txBody>
      </p:sp>
      <p:sp>
        <p:nvSpPr>
          <p:cNvPr id="3" name="Content Placeholder 2"/>
          <p:cNvSpPr>
            <a:spLocks noGrp="1"/>
          </p:cNvSpPr>
          <p:nvPr>
            <p:ph idx="1"/>
          </p:nvPr>
        </p:nvSpPr>
        <p:spPr/>
        <p:txBody>
          <a:bodyPr/>
          <a:lstStyle/>
          <a:p>
            <a:r>
              <a:rPr lang="en-GB" dirty="0"/>
              <a:t>Consider a membership service</a:t>
            </a:r>
          </a:p>
          <a:p>
            <a:pPr lvl="1"/>
            <a:r>
              <a:rPr lang="en-GB" dirty="0"/>
              <a:t>Supports actions </a:t>
            </a:r>
          </a:p>
          <a:p>
            <a:pPr lvl="2"/>
            <a:r>
              <a:rPr lang="en-GB" dirty="0"/>
              <a:t>Add a member</a:t>
            </a:r>
          </a:p>
          <a:p>
            <a:pPr lvl="2"/>
            <a:r>
              <a:rPr lang="en-GB" dirty="0"/>
              <a:t>Query members</a:t>
            </a:r>
          </a:p>
          <a:p>
            <a:r>
              <a:rPr lang="en-GB" dirty="0"/>
              <a:t>Service is deployed many times</a:t>
            </a:r>
          </a:p>
          <a:p>
            <a:r>
              <a:rPr lang="en-GB" dirty="0"/>
              <a:t>If each service has it's own data store</a:t>
            </a:r>
          </a:p>
          <a:p>
            <a:pPr lvl="1"/>
            <a:r>
              <a:rPr lang="en-GB" dirty="0"/>
              <a:t>How do we ensure that the list operation returns a newly added member?</a:t>
            </a:r>
          </a:p>
          <a:p>
            <a:pPr lvl="2"/>
            <a:r>
              <a:rPr lang="en-GB" dirty="0"/>
              <a:t>If the methods are invoked on different instances</a:t>
            </a:r>
            <a:endParaRPr lang="en-US" dirty="0"/>
          </a:p>
        </p:txBody>
      </p:sp>
      <p:grpSp>
        <p:nvGrpSpPr>
          <p:cNvPr id="6" name="Group 5"/>
          <p:cNvGrpSpPr/>
          <p:nvPr/>
        </p:nvGrpSpPr>
        <p:grpSpPr>
          <a:xfrm>
            <a:off x="2467839" y="4725144"/>
            <a:ext cx="1368152" cy="1296144"/>
            <a:chOff x="2555776" y="4365104"/>
            <a:chExt cx="1368152" cy="1296144"/>
          </a:xfrm>
        </p:grpSpPr>
        <p:sp>
          <p:nvSpPr>
            <p:cNvPr id="4" name="Oval 3"/>
            <p:cNvSpPr/>
            <p:nvPr/>
          </p:nvSpPr>
          <p:spPr>
            <a:xfrm>
              <a:off x="2555776" y="4365104"/>
              <a:ext cx="1368152" cy="1296144"/>
            </a:xfrm>
            <a:prstGeom prst="ellipse">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5" name="Can 4"/>
            <p:cNvSpPr/>
            <p:nvPr/>
          </p:nvSpPr>
          <p:spPr>
            <a:xfrm>
              <a:off x="2987824" y="4728592"/>
              <a:ext cx="504056" cy="792088"/>
            </a:xfrm>
            <a:prstGeom prst="can">
              <a:avLst/>
            </a:prstGeom>
            <a:solidFill>
              <a:srgbClr val="CC99FF"/>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grpSp>
      <p:grpSp>
        <p:nvGrpSpPr>
          <p:cNvPr id="7" name="Group 6"/>
          <p:cNvGrpSpPr/>
          <p:nvPr/>
        </p:nvGrpSpPr>
        <p:grpSpPr>
          <a:xfrm>
            <a:off x="4026768" y="4725144"/>
            <a:ext cx="1368152" cy="1296144"/>
            <a:chOff x="2555776" y="4365104"/>
            <a:chExt cx="1368152" cy="1296144"/>
          </a:xfrm>
        </p:grpSpPr>
        <p:sp>
          <p:nvSpPr>
            <p:cNvPr id="8" name="Oval 7"/>
            <p:cNvSpPr/>
            <p:nvPr/>
          </p:nvSpPr>
          <p:spPr>
            <a:xfrm>
              <a:off x="2555776" y="4365104"/>
              <a:ext cx="1368152" cy="1296144"/>
            </a:xfrm>
            <a:prstGeom prst="ellipse">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9" name="Can 8"/>
            <p:cNvSpPr/>
            <p:nvPr/>
          </p:nvSpPr>
          <p:spPr>
            <a:xfrm>
              <a:off x="2987824" y="4728592"/>
              <a:ext cx="504056" cy="792088"/>
            </a:xfrm>
            <a:prstGeom prst="can">
              <a:avLst/>
            </a:prstGeom>
            <a:solidFill>
              <a:srgbClr val="CC99FF"/>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grpSp>
      <p:grpSp>
        <p:nvGrpSpPr>
          <p:cNvPr id="10" name="Group 9"/>
          <p:cNvGrpSpPr/>
          <p:nvPr/>
        </p:nvGrpSpPr>
        <p:grpSpPr>
          <a:xfrm>
            <a:off x="5619505" y="4725144"/>
            <a:ext cx="1368152" cy="1296144"/>
            <a:chOff x="2555776" y="4365104"/>
            <a:chExt cx="1368152" cy="1296144"/>
          </a:xfrm>
        </p:grpSpPr>
        <p:sp>
          <p:nvSpPr>
            <p:cNvPr id="11" name="Oval 10"/>
            <p:cNvSpPr/>
            <p:nvPr/>
          </p:nvSpPr>
          <p:spPr>
            <a:xfrm>
              <a:off x="2555776" y="4365104"/>
              <a:ext cx="1368152" cy="1296144"/>
            </a:xfrm>
            <a:prstGeom prst="ellipse">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2" name="Can 11"/>
            <p:cNvSpPr/>
            <p:nvPr/>
          </p:nvSpPr>
          <p:spPr>
            <a:xfrm>
              <a:off x="2987824" y="4728592"/>
              <a:ext cx="504056" cy="792088"/>
            </a:xfrm>
            <a:prstGeom prst="can">
              <a:avLst/>
            </a:prstGeom>
            <a:solidFill>
              <a:srgbClr val="CC99FF"/>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grpSp>
      <p:sp>
        <p:nvSpPr>
          <p:cNvPr id="13" name="Right Arrow 12"/>
          <p:cNvSpPr/>
          <p:nvPr/>
        </p:nvSpPr>
        <p:spPr>
          <a:xfrm>
            <a:off x="968791" y="5088632"/>
            <a:ext cx="1499048" cy="572616"/>
          </a:xfrm>
          <a:prstGeom prst="rightArrow">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Add</a:t>
            </a:r>
            <a:endParaRPr lang="en-US" dirty="0">
              <a:solidFill>
                <a:schemeClr val="tx1"/>
              </a:solidFill>
            </a:endParaRPr>
          </a:p>
        </p:txBody>
      </p:sp>
      <p:sp>
        <p:nvSpPr>
          <p:cNvPr id="14" name="Right Arrow 13"/>
          <p:cNvSpPr/>
          <p:nvPr/>
        </p:nvSpPr>
        <p:spPr>
          <a:xfrm rot="10800000">
            <a:off x="6987657" y="5088632"/>
            <a:ext cx="1499048" cy="572616"/>
          </a:xfrm>
          <a:prstGeom prst="rightArrow">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5" name="TextBox 14"/>
          <p:cNvSpPr txBox="1"/>
          <p:nvPr/>
        </p:nvSpPr>
        <p:spPr>
          <a:xfrm>
            <a:off x="7487433" y="5188550"/>
            <a:ext cx="499496" cy="369332"/>
          </a:xfrm>
          <a:prstGeom prst="rect">
            <a:avLst/>
          </a:prstGeom>
          <a:noFill/>
        </p:spPr>
        <p:txBody>
          <a:bodyPr wrap="none" rtlCol="0">
            <a:spAutoFit/>
          </a:bodyPr>
          <a:lstStyle/>
          <a:p>
            <a:r>
              <a:rPr lang="en-GB" dirty="0"/>
              <a:t>List</a:t>
            </a:r>
            <a:endParaRPr lang="en-US" dirty="0"/>
          </a:p>
        </p:txBody>
      </p:sp>
      <p:sp>
        <p:nvSpPr>
          <p:cNvPr id="16" name="Footer Placeholder 1">
            <a:extLst>
              <a:ext uri="{FF2B5EF4-FFF2-40B4-BE49-F238E27FC236}">
                <a16:creationId xmlns:a16="http://schemas.microsoft.com/office/drawing/2014/main" id="{25594A59-69F7-420A-ACFF-F08B385064C4}"/>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
        <p:nvSpPr>
          <p:cNvPr id="17" name="Slide Number Placeholder 2">
            <a:extLst>
              <a:ext uri="{FF2B5EF4-FFF2-40B4-BE49-F238E27FC236}">
                <a16:creationId xmlns:a16="http://schemas.microsoft.com/office/drawing/2014/main" id="{677D1DFA-49E6-48E8-BC76-FFCE90A5F9E3}"/>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144</a:t>
            </a:fld>
            <a:endParaRPr lang="en-US" sz="1200" b="1" dirty="0">
              <a:solidFill>
                <a:srgbClr val="002060"/>
              </a:solidFill>
              <a:latin typeface="+mn-lt"/>
            </a:endParaRPr>
          </a:p>
        </p:txBody>
      </p:sp>
    </p:spTree>
    <p:extLst>
      <p:ext uri="{BB962C8B-B14F-4D97-AF65-F5344CB8AC3E}">
        <p14:creationId xmlns:p14="http://schemas.microsoft.com/office/powerpoint/2010/main" val="36579700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Eventual Consistency</a:t>
            </a:r>
            <a:endParaRPr lang="en-US" dirty="0"/>
          </a:p>
        </p:txBody>
      </p:sp>
      <p:sp>
        <p:nvSpPr>
          <p:cNvPr id="3" name="Content Placeholder 2"/>
          <p:cNvSpPr>
            <a:spLocks noGrp="1"/>
          </p:cNvSpPr>
          <p:nvPr>
            <p:ph idx="1"/>
          </p:nvPr>
        </p:nvSpPr>
        <p:spPr/>
        <p:txBody>
          <a:bodyPr/>
          <a:lstStyle/>
          <a:p>
            <a:r>
              <a:rPr lang="en-GB" dirty="0"/>
              <a:t>The simple answer is:</a:t>
            </a:r>
          </a:p>
          <a:p>
            <a:pPr lvl="1"/>
            <a:r>
              <a:rPr lang="en-GB" dirty="0"/>
              <a:t>We can't!</a:t>
            </a:r>
          </a:p>
          <a:p>
            <a:r>
              <a:rPr lang="en-GB" dirty="0"/>
              <a:t>However</a:t>
            </a:r>
          </a:p>
          <a:p>
            <a:pPr lvl="1"/>
            <a:r>
              <a:rPr lang="en-GB" dirty="0"/>
              <a:t>We can ensure that the list method will eventually return all the members</a:t>
            </a:r>
          </a:p>
          <a:p>
            <a:pPr lvl="1"/>
            <a:r>
              <a:rPr lang="en-GB" dirty="0"/>
              <a:t>"Eventual consistency"</a:t>
            </a:r>
          </a:p>
          <a:p>
            <a:r>
              <a:rPr lang="en-GB" dirty="0"/>
              <a:t>An example</a:t>
            </a:r>
          </a:p>
          <a:p>
            <a:pPr lvl="1"/>
            <a:r>
              <a:rPr lang="en-GB" dirty="0"/>
              <a:t>Facebook feeds do not show new posts simultaneously</a:t>
            </a:r>
          </a:p>
          <a:p>
            <a:pPr lvl="2"/>
            <a:r>
              <a:rPr lang="en-GB" dirty="0"/>
              <a:t>The new post will show up - eventually</a:t>
            </a:r>
            <a:endParaRPr lang="en-US" dirty="0"/>
          </a:p>
        </p:txBody>
      </p:sp>
      <p:sp>
        <p:nvSpPr>
          <p:cNvPr id="4" name="Footer Placeholder 1">
            <a:extLst>
              <a:ext uri="{FF2B5EF4-FFF2-40B4-BE49-F238E27FC236}">
                <a16:creationId xmlns:a16="http://schemas.microsoft.com/office/drawing/2014/main" id="{0E56264A-4AA5-460D-BE7E-62671F75D704}"/>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
        <p:nvSpPr>
          <p:cNvPr id="5" name="Slide Number Placeholder 2">
            <a:extLst>
              <a:ext uri="{FF2B5EF4-FFF2-40B4-BE49-F238E27FC236}">
                <a16:creationId xmlns:a16="http://schemas.microsoft.com/office/drawing/2014/main" id="{E1DED364-9231-49E9-AF16-78D9BF92D7B8}"/>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145</a:t>
            </a:fld>
            <a:endParaRPr lang="en-US" sz="1200" b="1" dirty="0">
              <a:solidFill>
                <a:srgbClr val="002060"/>
              </a:solidFill>
              <a:latin typeface="+mn-lt"/>
            </a:endParaRPr>
          </a:p>
        </p:txBody>
      </p:sp>
    </p:spTree>
    <p:extLst>
      <p:ext uri="{BB962C8B-B14F-4D97-AF65-F5344CB8AC3E}">
        <p14:creationId xmlns:p14="http://schemas.microsoft.com/office/powerpoint/2010/main" val="84453066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Achieving Eventual Consistency</a:t>
            </a:r>
            <a:endParaRPr lang="en-US" dirty="0"/>
          </a:p>
        </p:txBody>
      </p:sp>
      <p:sp>
        <p:nvSpPr>
          <p:cNvPr id="3" name="Content Placeholder 2"/>
          <p:cNvSpPr>
            <a:spLocks noGrp="1"/>
          </p:cNvSpPr>
          <p:nvPr>
            <p:ph idx="1"/>
          </p:nvPr>
        </p:nvSpPr>
        <p:spPr/>
        <p:txBody>
          <a:bodyPr/>
          <a:lstStyle/>
          <a:p>
            <a:r>
              <a:rPr lang="en-GB" dirty="0"/>
              <a:t>Easy!</a:t>
            </a:r>
          </a:p>
          <a:p>
            <a:pPr lvl="1"/>
            <a:r>
              <a:rPr lang="en-GB" dirty="0"/>
              <a:t>Ensure that updates reach all instances of running services</a:t>
            </a:r>
          </a:p>
          <a:p>
            <a:r>
              <a:rPr lang="en-GB" dirty="0"/>
              <a:t>But how?</a:t>
            </a:r>
          </a:p>
          <a:p>
            <a:r>
              <a:rPr lang="en-GB" sz="3600" dirty="0"/>
              <a:t>Suggestions Please</a:t>
            </a:r>
            <a:endParaRPr lang="en-US" sz="3600" dirty="0"/>
          </a:p>
        </p:txBody>
      </p:sp>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941813" y="1772816"/>
            <a:ext cx="2778854" cy="4323725"/>
          </a:xfrm>
          <a:prstGeom prst="rect">
            <a:avLst/>
          </a:prstGeom>
        </p:spPr>
      </p:pic>
      <p:sp>
        <p:nvSpPr>
          <p:cNvPr id="5" name="Footer Placeholder 1">
            <a:extLst>
              <a:ext uri="{FF2B5EF4-FFF2-40B4-BE49-F238E27FC236}">
                <a16:creationId xmlns:a16="http://schemas.microsoft.com/office/drawing/2014/main" id="{1F47D604-FA42-4430-BA1B-69BB85B4E5B7}"/>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
        <p:nvSpPr>
          <p:cNvPr id="6" name="Slide Number Placeholder 2">
            <a:extLst>
              <a:ext uri="{FF2B5EF4-FFF2-40B4-BE49-F238E27FC236}">
                <a16:creationId xmlns:a16="http://schemas.microsoft.com/office/drawing/2014/main" id="{E2CEE4D8-9B42-4676-846D-AA984F22D827}"/>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146</a:t>
            </a:fld>
            <a:endParaRPr lang="en-US" sz="1200" b="1" dirty="0">
              <a:solidFill>
                <a:srgbClr val="002060"/>
              </a:solidFill>
              <a:latin typeface="+mn-lt"/>
            </a:endParaRPr>
          </a:p>
        </p:txBody>
      </p:sp>
    </p:spTree>
    <p:extLst>
      <p:ext uri="{BB962C8B-B14F-4D97-AF65-F5344CB8AC3E}">
        <p14:creationId xmlns:p14="http://schemas.microsoft.com/office/powerpoint/2010/main" val="4000998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Achieving Eventual Consistency</a:t>
            </a:r>
            <a:endParaRPr lang="en-US" dirty="0"/>
          </a:p>
        </p:txBody>
      </p:sp>
      <p:sp>
        <p:nvSpPr>
          <p:cNvPr id="3" name="Content Placeholder 2"/>
          <p:cNvSpPr>
            <a:spLocks noGrp="1"/>
          </p:cNvSpPr>
          <p:nvPr>
            <p:ph idx="1"/>
          </p:nvPr>
        </p:nvSpPr>
        <p:spPr/>
        <p:txBody>
          <a:bodyPr>
            <a:normAutofit/>
          </a:bodyPr>
          <a:lstStyle/>
          <a:p>
            <a:r>
              <a:rPr lang="en-GB" dirty="0"/>
              <a:t>Provide an inter-service communication mechanism</a:t>
            </a:r>
          </a:p>
          <a:p>
            <a:pPr lvl="1"/>
            <a:r>
              <a:rPr lang="en-GB" dirty="0"/>
              <a:t>Using asynchronous messaging</a:t>
            </a:r>
          </a:p>
          <a:p>
            <a:r>
              <a:rPr lang="en-GB" dirty="0"/>
              <a:t>Each time a service performs an update on it's data</a:t>
            </a:r>
          </a:p>
          <a:p>
            <a:pPr lvl="1"/>
            <a:r>
              <a:rPr lang="en-GB" dirty="0"/>
              <a:t>Send a message to a message queue with the update information</a:t>
            </a:r>
          </a:p>
          <a:p>
            <a:r>
              <a:rPr lang="en-GB" dirty="0"/>
              <a:t>All services subscribe to the queue</a:t>
            </a:r>
          </a:p>
          <a:p>
            <a:pPr lvl="1"/>
            <a:r>
              <a:rPr lang="en-GB" dirty="0"/>
              <a:t>Update their own database with the queue information</a:t>
            </a:r>
            <a:endParaRPr lang="en-US" dirty="0"/>
          </a:p>
        </p:txBody>
      </p:sp>
      <p:sp>
        <p:nvSpPr>
          <p:cNvPr id="4" name="Footer Placeholder 1">
            <a:extLst>
              <a:ext uri="{FF2B5EF4-FFF2-40B4-BE49-F238E27FC236}">
                <a16:creationId xmlns:a16="http://schemas.microsoft.com/office/drawing/2014/main" id="{BF51408C-95BF-4B2F-B9DA-C993B7B71633}"/>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
        <p:nvSpPr>
          <p:cNvPr id="5" name="Slide Number Placeholder 2">
            <a:extLst>
              <a:ext uri="{FF2B5EF4-FFF2-40B4-BE49-F238E27FC236}">
                <a16:creationId xmlns:a16="http://schemas.microsoft.com/office/drawing/2014/main" id="{571F473C-4292-4187-B759-29DEFB5D3B8C}"/>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147</a:t>
            </a:fld>
            <a:endParaRPr lang="en-US" sz="1200" b="1" dirty="0">
              <a:solidFill>
                <a:srgbClr val="002060"/>
              </a:solidFill>
              <a:latin typeface="+mn-lt"/>
            </a:endParaRPr>
          </a:p>
        </p:txBody>
      </p:sp>
    </p:spTree>
    <p:extLst>
      <p:ext uri="{BB962C8B-B14F-4D97-AF65-F5344CB8AC3E}">
        <p14:creationId xmlns:p14="http://schemas.microsoft.com/office/powerpoint/2010/main" val="286229012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ight Arrow 23"/>
          <p:cNvSpPr/>
          <p:nvPr/>
        </p:nvSpPr>
        <p:spPr>
          <a:xfrm rot="5400000">
            <a:off x="2412829" y="4479876"/>
            <a:ext cx="1368152" cy="548680"/>
          </a:xfrm>
          <a:prstGeom prst="rightArrow">
            <a:avLst/>
          </a:prstGeom>
          <a:solidFill>
            <a:srgbClr val="FF0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5" name="Right Arrow 24"/>
          <p:cNvSpPr/>
          <p:nvPr/>
        </p:nvSpPr>
        <p:spPr>
          <a:xfrm rot="16200000">
            <a:off x="3983696" y="5051013"/>
            <a:ext cx="1154887" cy="548680"/>
          </a:xfrm>
          <a:prstGeom prst="rightArrow">
            <a:avLst/>
          </a:prstGeom>
          <a:solidFill>
            <a:srgbClr val="FF0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6" name="Right Arrow 25"/>
          <p:cNvSpPr/>
          <p:nvPr/>
        </p:nvSpPr>
        <p:spPr>
          <a:xfrm rot="16200000">
            <a:off x="5623473" y="5108977"/>
            <a:ext cx="1104042" cy="504056"/>
          </a:xfrm>
          <a:prstGeom prst="rightArrow">
            <a:avLst/>
          </a:prstGeom>
          <a:solidFill>
            <a:srgbClr val="FF0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 name="Title 1"/>
          <p:cNvSpPr>
            <a:spLocks noGrp="1"/>
          </p:cNvSpPr>
          <p:nvPr>
            <p:ph type="title"/>
          </p:nvPr>
        </p:nvSpPr>
        <p:spPr/>
        <p:txBody>
          <a:bodyPr/>
          <a:lstStyle/>
          <a:p>
            <a:r>
              <a:rPr lang="en-GB" dirty="0"/>
              <a:t>Messaging for Consistency</a:t>
            </a:r>
            <a:endParaRPr lang="en-US" dirty="0"/>
          </a:p>
        </p:txBody>
      </p:sp>
      <p:sp>
        <p:nvSpPr>
          <p:cNvPr id="3" name="Content Placeholder 2"/>
          <p:cNvSpPr>
            <a:spLocks noGrp="1"/>
          </p:cNvSpPr>
          <p:nvPr>
            <p:ph idx="1"/>
          </p:nvPr>
        </p:nvSpPr>
        <p:spPr/>
        <p:txBody>
          <a:bodyPr/>
          <a:lstStyle/>
          <a:p>
            <a:r>
              <a:rPr lang="en-GB" dirty="0"/>
              <a:t>All services receive all updates</a:t>
            </a:r>
          </a:p>
          <a:p>
            <a:pPr lvl="1"/>
            <a:r>
              <a:rPr lang="en-GB" dirty="0"/>
              <a:t>Eventually</a:t>
            </a:r>
          </a:p>
          <a:p>
            <a:r>
              <a:rPr lang="en-GB" dirty="0"/>
              <a:t>Potential conflicts</a:t>
            </a:r>
          </a:p>
          <a:p>
            <a:pPr lvl="1"/>
            <a:r>
              <a:rPr lang="en-GB" dirty="0"/>
              <a:t>Usually resolved with "last write wins"</a:t>
            </a:r>
            <a:endParaRPr lang="en-US" dirty="0"/>
          </a:p>
        </p:txBody>
      </p:sp>
      <p:grpSp>
        <p:nvGrpSpPr>
          <p:cNvPr id="4" name="Group 3"/>
          <p:cNvGrpSpPr/>
          <p:nvPr/>
        </p:nvGrpSpPr>
        <p:grpSpPr>
          <a:xfrm>
            <a:off x="2339752" y="3501008"/>
            <a:ext cx="1368152" cy="1296144"/>
            <a:chOff x="2555776" y="4365104"/>
            <a:chExt cx="1368152" cy="1296144"/>
          </a:xfrm>
        </p:grpSpPr>
        <p:sp>
          <p:nvSpPr>
            <p:cNvPr id="5" name="Oval 4"/>
            <p:cNvSpPr/>
            <p:nvPr/>
          </p:nvSpPr>
          <p:spPr>
            <a:xfrm>
              <a:off x="2555776" y="4365104"/>
              <a:ext cx="1368152" cy="1296144"/>
            </a:xfrm>
            <a:prstGeom prst="ellipse">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6" name="Can 5"/>
            <p:cNvSpPr/>
            <p:nvPr/>
          </p:nvSpPr>
          <p:spPr>
            <a:xfrm>
              <a:off x="2987824" y="4728592"/>
              <a:ext cx="504056" cy="792088"/>
            </a:xfrm>
            <a:prstGeom prst="can">
              <a:avLst/>
            </a:prstGeom>
            <a:solidFill>
              <a:srgbClr val="CC99FF"/>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grpSp>
      <p:grpSp>
        <p:nvGrpSpPr>
          <p:cNvPr id="7" name="Group 6"/>
          <p:cNvGrpSpPr/>
          <p:nvPr/>
        </p:nvGrpSpPr>
        <p:grpSpPr>
          <a:xfrm>
            <a:off x="3898681" y="3501008"/>
            <a:ext cx="1368152" cy="1296144"/>
            <a:chOff x="2555776" y="4365104"/>
            <a:chExt cx="1368152" cy="1296144"/>
          </a:xfrm>
        </p:grpSpPr>
        <p:sp>
          <p:nvSpPr>
            <p:cNvPr id="8" name="Oval 7"/>
            <p:cNvSpPr/>
            <p:nvPr/>
          </p:nvSpPr>
          <p:spPr>
            <a:xfrm>
              <a:off x="2555776" y="4365104"/>
              <a:ext cx="1368152" cy="1296144"/>
            </a:xfrm>
            <a:prstGeom prst="ellipse">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9" name="Can 8"/>
            <p:cNvSpPr/>
            <p:nvPr/>
          </p:nvSpPr>
          <p:spPr>
            <a:xfrm>
              <a:off x="2987824" y="4728592"/>
              <a:ext cx="504056" cy="792088"/>
            </a:xfrm>
            <a:prstGeom prst="can">
              <a:avLst/>
            </a:prstGeom>
            <a:solidFill>
              <a:srgbClr val="CC99FF"/>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grpSp>
      <p:grpSp>
        <p:nvGrpSpPr>
          <p:cNvPr id="10" name="Group 9"/>
          <p:cNvGrpSpPr/>
          <p:nvPr/>
        </p:nvGrpSpPr>
        <p:grpSpPr>
          <a:xfrm>
            <a:off x="5491418" y="3501008"/>
            <a:ext cx="1368152" cy="1296144"/>
            <a:chOff x="2555776" y="4365104"/>
            <a:chExt cx="1368152" cy="1296144"/>
          </a:xfrm>
        </p:grpSpPr>
        <p:sp>
          <p:nvSpPr>
            <p:cNvPr id="11" name="Oval 10"/>
            <p:cNvSpPr/>
            <p:nvPr/>
          </p:nvSpPr>
          <p:spPr>
            <a:xfrm>
              <a:off x="2555776" y="4365104"/>
              <a:ext cx="1368152" cy="1296144"/>
            </a:xfrm>
            <a:prstGeom prst="ellipse">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2" name="Can 11"/>
            <p:cNvSpPr/>
            <p:nvPr/>
          </p:nvSpPr>
          <p:spPr>
            <a:xfrm>
              <a:off x="2987824" y="4728592"/>
              <a:ext cx="504056" cy="792088"/>
            </a:xfrm>
            <a:prstGeom prst="can">
              <a:avLst/>
            </a:prstGeom>
            <a:solidFill>
              <a:srgbClr val="CC99FF"/>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grpSp>
      <p:sp>
        <p:nvSpPr>
          <p:cNvPr id="13" name="Right Arrow 12"/>
          <p:cNvSpPr/>
          <p:nvPr/>
        </p:nvSpPr>
        <p:spPr>
          <a:xfrm>
            <a:off x="840704" y="3864496"/>
            <a:ext cx="1499048" cy="572616"/>
          </a:xfrm>
          <a:prstGeom prst="rightArrow">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Add</a:t>
            </a:r>
            <a:endParaRPr lang="en-US" dirty="0">
              <a:solidFill>
                <a:schemeClr val="tx1"/>
              </a:solidFill>
            </a:endParaRPr>
          </a:p>
        </p:txBody>
      </p:sp>
      <p:sp>
        <p:nvSpPr>
          <p:cNvPr id="14" name="Right Arrow 13"/>
          <p:cNvSpPr/>
          <p:nvPr/>
        </p:nvSpPr>
        <p:spPr>
          <a:xfrm rot="10800000">
            <a:off x="6859570" y="3864496"/>
            <a:ext cx="1499048" cy="572616"/>
          </a:xfrm>
          <a:prstGeom prst="rightArrow">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5" name="TextBox 14"/>
          <p:cNvSpPr txBox="1"/>
          <p:nvPr/>
        </p:nvSpPr>
        <p:spPr>
          <a:xfrm>
            <a:off x="7359346" y="3964414"/>
            <a:ext cx="499496" cy="369332"/>
          </a:xfrm>
          <a:prstGeom prst="rect">
            <a:avLst/>
          </a:prstGeom>
          <a:noFill/>
        </p:spPr>
        <p:txBody>
          <a:bodyPr wrap="none" rtlCol="0">
            <a:spAutoFit/>
          </a:bodyPr>
          <a:lstStyle/>
          <a:p>
            <a:r>
              <a:rPr lang="en-GB" dirty="0"/>
              <a:t>List</a:t>
            </a:r>
            <a:endParaRPr lang="en-US" dirty="0"/>
          </a:p>
        </p:txBody>
      </p:sp>
      <p:sp>
        <p:nvSpPr>
          <p:cNvPr id="17" name="Can 16"/>
          <p:cNvSpPr/>
          <p:nvPr/>
        </p:nvSpPr>
        <p:spPr>
          <a:xfrm rot="16200000">
            <a:off x="4343462" y="3860324"/>
            <a:ext cx="592750" cy="3736073"/>
          </a:xfrm>
          <a:prstGeom prst="can">
            <a:avLst/>
          </a:prstGeom>
          <a:solidFill>
            <a:srgbClr val="54E719"/>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TextBox 17"/>
          <p:cNvSpPr txBox="1"/>
          <p:nvPr/>
        </p:nvSpPr>
        <p:spPr>
          <a:xfrm>
            <a:off x="4175433" y="5543694"/>
            <a:ext cx="814647" cy="369332"/>
          </a:xfrm>
          <a:prstGeom prst="rect">
            <a:avLst/>
          </a:prstGeom>
          <a:noFill/>
        </p:spPr>
        <p:txBody>
          <a:bodyPr wrap="none" rtlCol="0">
            <a:spAutoFit/>
          </a:bodyPr>
          <a:lstStyle/>
          <a:p>
            <a:r>
              <a:rPr lang="en-GB" dirty="0"/>
              <a:t>Queue</a:t>
            </a:r>
            <a:endParaRPr lang="en-US" dirty="0"/>
          </a:p>
        </p:txBody>
      </p:sp>
      <p:sp>
        <p:nvSpPr>
          <p:cNvPr id="21" name="Footer Placeholder 1">
            <a:extLst>
              <a:ext uri="{FF2B5EF4-FFF2-40B4-BE49-F238E27FC236}">
                <a16:creationId xmlns:a16="http://schemas.microsoft.com/office/drawing/2014/main" id="{5560F2DA-5458-4482-A6C6-3A32D5DF187B}"/>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
        <p:nvSpPr>
          <p:cNvPr id="22" name="Slide Number Placeholder 2">
            <a:extLst>
              <a:ext uri="{FF2B5EF4-FFF2-40B4-BE49-F238E27FC236}">
                <a16:creationId xmlns:a16="http://schemas.microsoft.com/office/drawing/2014/main" id="{4AB06EB9-B6B9-463D-9031-DE06AC3DA318}"/>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148</a:t>
            </a:fld>
            <a:endParaRPr lang="en-US" sz="1200" b="1" dirty="0">
              <a:solidFill>
                <a:srgbClr val="002060"/>
              </a:solidFill>
              <a:latin typeface="+mn-lt"/>
            </a:endParaRPr>
          </a:p>
        </p:txBody>
      </p:sp>
    </p:spTree>
    <p:extLst>
      <p:ext uri="{BB962C8B-B14F-4D97-AF65-F5344CB8AC3E}">
        <p14:creationId xmlns:p14="http://schemas.microsoft.com/office/powerpoint/2010/main" val="383592622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Extending the Pattern</a:t>
            </a:r>
            <a:endParaRPr lang="en-US" dirty="0"/>
          </a:p>
        </p:txBody>
      </p:sp>
      <p:sp>
        <p:nvSpPr>
          <p:cNvPr id="3" name="Content Placeholder 2"/>
          <p:cNvSpPr>
            <a:spLocks noGrp="1"/>
          </p:cNvSpPr>
          <p:nvPr>
            <p:ph idx="1"/>
          </p:nvPr>
        </p:nvSpPr>
        <p:spPr/>
        <p:txBody>
          <a:bodyPr/>
          <a:lstStyle/>
          <a:p>
            <a:r>
              <a:rPr lang="en-GB" dirty="0"/>
              <a:t>Persisting every update message provides</a:t>
            </a:r>
          </a:p>
          <a:p>
            <a:pPr lvl="1"/>
            <a:r>
              <a:rPr lang="en-GB" dirty="0"/>
              <a:t>A data source to initialise each service on start-up</a:t>
            </a:r>
          </a:p>
          <a:p>
            <a:pPr lvl="1"/>
            <a:r>
              <a:rPr lang="en-GB" dirty="0"/>
              <a:t>An audit trail</a:t>
            </a:r>
          </a:p>
          <a:p>
            <a:pPr lvl="1"/>
            <a:r>
              <a:rPr lang="en-GB" dirty="0"/>
              <a:t>A source of test data</a:t>
            </a:r>
          </a:p>
          <a:p>
            <a:r>
              <a:rPr lang="en-GB" dirty="0"/>
              <a:t>Persisted messages also reduce the risk of service updates</a:t>
            </a:r>
          </a:p>
          <a:p>
            <a:r>
              <a:rPr lang="en-GB" dirty="0"/>
              <a:t>Periodic snapshots of service databases should be created</a:t>
            </a:r>
          </a:p>
          <a:p>
            <a:pPr lvl="1"/>
            <a:r>
              <a:rPr lang="en-GB" dirty="0"/>
              <a:t>Use as a start-up baseline</a:t>
            </a:r>
          </a:p>
          <a:p>
            <a:pPr lvl="1"/>
            <a:r>
              <a:rPr lang="en-GB" dirty="0"/>
              <a:t>Avoids replaying the entire message history</a:t>
            </a:r>
            <a:endParaRPr lang="en-US" dirty="0"/>
          </a:p>
        </p:txBody>
      </p:sp>
      <p:sp>
        <p:nvSpPr>
          <p:cNvPr id="4" name="Footer Placeholder 1">
            <a:extLst>
              <a:ext uri="{FF2B5EF4-FFF2-40B4-BE49-F238E27FC236}">
                <a16:creationId xmlns:a16="http://schemas.microsoft.com/office/drawing/2014/main" id="{4C7DE768-743C-4D9F-9BB9-FE184433E40E}"/>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
        <p:nvSpPr>
          <p:cNvPr id="5" name="Slide Number Placeholder 2">
            <a:extLst>
              <a:ext uri="{FF2B5EF4-FFF2-40B4-BE49-F238E27FC236}">
                <a16:creationId xmlns:a16="http://schemas.microsoft.com/office/drawing/2014/main" id="{254245FE-8183-458A-8358-36C01E40EF0B}"/>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149</a:t>
            </a:fld>
            <a:endParaRPr lang="en-US" sz="1200" b="1" dirty="0">
              <a:solidFill>
                <a:srgbClr val="002060"/>
              </a:solidFill>
              <a:latin typeface="+mn-lt"/>
            </a:endParaRPr>
          </a:p>
        </p:txBody>
      </p:sp>
    </p:spTree>
    <p:extLst>
      <p:ext uri="{BB962C8B-B14F-4D97-AF65-F5344CB8AC3E}">
        <p14:creationId xmlns:p14="http://schemas.microsoft.com/office/powerpoint/2010/main" val="31057738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348880"/>
            <a:ext cx="8291514" cy="1220537"/>
          </a:xfrm>
        </p:spPr>
        <p:txBody>
          <a:bodyPr/>
          <a:lstStyle/>
          <a:p>
            <a:r>
              <a:rPr lang="en-US" dirty="0"/>
              <a:t>Chapter 2: Brewer's Theorem</a:t>
            </a:r>
          </a:p>
        </p:txBody>
      </p:sp>
    </p:spTree>
    <p:extLst>
      <p:ext uri="{BB962C8B-B14F-4D97-AF65-F5344CB8AC3E}">
        <p14:creationId xmlns:p14="http://schemas.microsoft.com/office/powerpoint/2010/main" val="297279061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Microservice Design Patterns</a:t>
            </a:r>
          </a:p>
        </p:txBody>
      </p:sp>
      <p:sp>
        <p:nvSpPr>
          <p:cNvPr id="3" name="Content Placeholder 2"/>
          <p:cNvSpPr>
            <a:spLocks noGrp="1"/>
          </p:cNvSpPr>
          <p:nvPr>
            <p:ph idx="1"/>
          </p:nvPr>
        </p:nvSpPr>
        <p:spPr/>
        <p:txBody>
          <a:bodyPr/>
          <a:lstStyle/>
          <a:p>
            <a:r>
              <a:rPr lang="en-US" dirty="0">
                <a:solidFill>
                  <a:srgbClr val="002060"/>
                </a:solidFill>
              </a:rPr>
              <a:t>Working from the membership system explored earlier</a:t>
            </a:r>
          </a:p>
          <a:p>
            <a:pPr lvl="1"/>
            <a:r>
              <a:rPr lang="en-US" dirty="0"/>
              <a:t>Or a real-world system you work with</a:t>
            </a:r>
            <a:endParaRPr lang="en-US" dirty="0">
              <a:solidFill>
                <a:srgbClr val="002060"/>
              </a:solidFill>
            </a:endParaRPr>
          </a:p>
          <a:p>
            <a:pPr lvl="1">
              <a:buFont typeface="Wingdings" panose="05000000000000000000" pitchFamily="2" charset="2"/>
              <a:buChar char="q"/>
            </a:pPr>
            <a:r>
              <a:rPr lang="en-US" dirty="0"/>
              <a:t>Come up with some designs on paper or white boards	</a:t>
            </a:r>
          </a:p>
          <a:p>
            <a:pPr lvl="1">
              <a:buFont typeface="Wingdings" panose="05000000000000000000" pitchFamily="2" charset="2"/>
              <a:buChar char="q"/>
            </a:pPr>
            <a:r>
              <a:rPr lang="en-US" dirty="0"/>
              <a:t>Which patterns would be of use?</a:t>
            </a:r>
          </a:p>
          <a:p>
            <a:pPr lvl="1">
              <a:buFont typeface="Wingdings" panose="05000000000000000000" pitchFamily="2" charset="2"/>
              <a:buChar char="q"/>
            </a:pPr>
            <a:r>
              <a:rPr lang="en-US" dirty="0"/>
              <a:t>Where?</a:t>
            </a:r>
          </a:p>
          <a:p>
            <a:pPr lvl="1"/>
            <a:endParaRPr lang="en-US" dirty="0"/>
          </a:p>
        </p:txBody>
      </p:sp>
      <p:sp>
        <p:nvSpPr>
          <p:cNvPr id="4" name="Slide Number Placeholder 3"/>
          <p:cNvSpPr>
            <a:spLocks noGrp="1"/>
          </p:cNvSpPr>
          <p:nvPr>
            <p:ph type="sldNum" sz="quarter" idx="4"/>
          </p:nvPr>
        </p:nvSpPr>
        <p:spPr/>
        <p:txBody>
          <a:bodyPr/>
          <a:lstStyle/>
          <a:p>
            <a:fld id="{33D6E5A2-EC83-451F-A719-9AC1370DD5CF}" type="slidenum">
              <a:rPr lang="en-US" smtClean="0"/>
              <a:pPr/>
              <a:t>150</a:t>
            </a:fld>
            <a:endParaRPr lang="en-US" dirty="0"/>
          </a:p>
        </p:txBody>
      </p:sp>
      <p:pic>
        <p:nvPicPr>
          <p:cNvPr id="7" name="Picture 6"/>
          <p:cNvPicPr>
            <a:picLocks noChangeAspect="1"/>
          </p:cNvPicPr>
          <p:nvPr/>
        </p:nvPicPr>
        <p:blipFill>
          <a:blip r:embed="rId3"/>
          <a:stretch>
            <a:fillRect/>
          </a:stretch>
        </p:blipFill>
        <p:spPr>
          <a:xfrm>
            <a:off x="8049341" y="101555"/>
            <a:ext cx="933450" cy="942975"/>
          </a:xfrm>
          <a:prstGeom prst="rect">
            <a:avLst/>
          </a:prstGeom>
        </p:spPr>
      </p:pic>
      <p:sp>
        <p:nvSpPr>
          <p:cNvPr id="8" name="Footer Placeholder 1">
            <a:extLst>
              <a:ext uri="{FF2B5EF4-FFF2-40B4-BE49-F238E27FC236}">
                <a16:creationId xmlns:a16="http://schemas.microsoft.com/office/drawing/2014/main" id="{F9B3DAD3-E764-4284-B76D-DE55E2AD1F1B}"/>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4079118086"/>
      </p:ext>
    </p:extLst>
  </p:cSld>
  <p:clrMapOvr>
    <a:masterClrMapping/>
  </p:clrMapOvr>
  <p:transition spd="slow">
    <p:wipe dir="d"/>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Session Summary</a:t>
            </a:r>
          </a:p>
        </p:txBody>
      </p:sp>
      <p:sp>
        <p:nvSpPr>
          <p:cNvPr id="5" name="Content Placeholder 4"/>
          <p:cNvSpPr>
            <a:spLocks noGrp="1"/>
          </p:cNvSpPr>
          <p:nvPr>
            <p:ph idx="1"/>
          </p:nvPr>
        </p:nvSpPr>
        <p:spPr/>
        <p:txBody>
          <a:bodyPr/>
          <a:lstStyle/>
          <a:p>
            <a:r>
              <a:rPr lang="en-US" dirty="0"/>
              <a:t>In this session we have examined</a:t>
            </a:r>
          </a:p>
          <a:p>
            <a:pPr lvl="1"/>
            <a:r>
              <a:rPr lang="en-GB" dirty="0"/>
              <a:t>The benefits of design patterns</a:t>
            </a:r>
          </a:p>
          <a:p>
            <a:pPr lvl="1"/>
            <a:r>
              <a:rPr lang="en-GB" dirty="0"/>
              <a:t>Some key microservice design patterns</a:t>
            </a:r>
          </a:p>
          <a:p>
            <a:pPr lvl="1"/>
            <a:r>
              <a:rPr lang="en-GB" dirty="0"/>
              <a:t>Apply patterns to a conceptual service design</a:t>
            </a:r>
          </a:p>
        </p:txBody>
      </p:sp>
      <p:sp>
        <p:nvSpPr>
          <p:cNvPr id="6" name="Slide Number Placeholder 2"/>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151</a:t>
            </a:fld>
            <a:endParaRPr lang="en-US" sz="1200" b="1" dirty="0">
              <a:solidFill>
                <a:srgbClr val="002060"/>
              </a:solidFill>
              <a:latin typeface="+mn-lt"/>
            </a:endParaRPr>
          </a:p>
        </p:txBody>
      </p:sp>
      <p:sp>
        <p:nvSpPr>
          <p:cNvPr id="7" name="Footer Placeholder 1">
            <a:extLst>
              <a:ext uri="{FF2B5EF4-FFF2-40B4-BE49-F238E27FC236}">
                <a16:creationId xmlns:a16="http://schemas.microsoft.com/office/drawing/2014/main" id="{E479E55B-07F0-43CA-BFCA-1736055EF401}"/>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286007901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276872"/>
            <a:ext cx="8291514" cy="1220537"/>
          </a:xfrm>
        </p:spPr>
        <p:txBody>
          <a:bodyPr/>
          <a:lstStyle/>
          <a:p>
            <a:r>
              <a:rPr lang="en-US" dirty="0"/>
              <a:t>Chapter 7: NoSQL Datastores</a:t>
            </a:r>
          </a:p>
        </p:txBody>
      </p:sp>
    </p:spTree>
    <p:extLst>
      <p:ext uri="{BB962C8B-B14F-4D97-AF65-F5344CB8AC3E}">
        <p14:creationId xmlns:p14="http://schemas.microsoft.com/office/powerpoint/2010/main" val="39698779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Session Objectives</a:t>
            </a:r>
          </a:p>
        </p:txBody>
      </p:sp>
      <p:sp>
        <p:nvSpPr>
          <p:cNvPr id="5" name="Content Placeholder 4"/>
          <p:cNvSpPr>
            <a:spLocks noGrp="1"/>
          </p:cNvSpPr>
          <p:nvPr>
            <p:ph idx="1"/>
          </p:nvPr>
        </p:nvSpPr>
        <p:spPr/>
        <p:txBody>
          <a:bodyPr/>
          <a:lstStyle/>
          <a:p>
            <a:r>
              <a:rPr lang="en-US" dirty="0"/>
              <a:t>In this session we will examine</a:t>
            </a:r>
          </a:p>
          <a:p>
            <a:pPr lvl="1"/>
            <a:r>
              <a:rPr lang="en-GB" dirty="0"/>
              <a:t>The concept of a NoSQL datastore</a:t>
            </a:r>
          </a:p>
          <a:p>
            <a:pPr lvl="1"/>
            <a:r>
              <a:rPr lang="en-GB" dirty="0"/>
              <a:t>Key value data stores</a:t>
            </a:r>
          </a:p>
          <a:p>
            <a:pPr lvl="1"/>
            <a:r>
              <a:rPr lang="en-GB" dirty="0"/>
              <a:t>Document stores</a:t>
            </a:r>
          </a:p>
          <a:p>
            <a:pPr lvl="1"/>
            <a:r>
              <a:rPr lang="en-GB" dirty="0"/>
              <a:t>Column stores</a:t>
            </a:r>
          </a:p>
          <a:p>
            <a:pPr lvl="1"/>
            <a:r>
              <a:rPr lang="en-GB" dirty="0"/>
              <a:t>Graph stores</a:t>
            </a:r>
          </a:p>
        </p:txBody>
      </p:sp>
      <p:sp>
        <p:nvSpPr>
          <p:cNvPr id="6" name="Slide Number Placeholder 2"/>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153</a:t>
            </a:fld>
            <a:endParaRPr lang="en-US" sz="1200" b="1" dirty="0">
              <a:solidFill>
                <a:srgbClr val="002060"/>
              </a:solidFill>
              <a:latin typeface="+mn-lt"/>
            </a:endParaRPr>
          </a:p>
        </p:txBody>
      </p:sp>
      <p:sp>
        <p:nvSpPr>
          <p:cNvPr id="7" name="Footer Placeholder 1">
            <a:extLst>
              <a:ext uri="{FF2B5EF4-FFF2-40B4-BE49-F238E27FC236}">
                <a16:creationId xmlns:a16="http://schemas.microsoft.com/office/drawing/2014/main" id="{5A94ED6E-AACC-4869-ACAB-90598341C69E}"/>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401517245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NoSQL Data Stores</a:t>
            </a:r>
          </a:p>
        </p:txBody>
      </p:sp>
      <p:sp>
        <p:nvSpPr>
          <p:cNvPr id="5" name="Content Placeholder 4"/>
          <p:cNvSpPr>
            <a:spLocks noGrp="1"/>
          </p:cNvSpPr>
          <p:nvPr>
            <p:ph idx="1"/>
          </p:nvPr>
        </p:nvSpPr>
        <p:spPr>
          <a:xfrm>
            <a:off x="2627784" y="1916832"/>
            <a:ext cx="3106688" cy="2836912"/>
          </a:xfrm>
        </p:spPr>
        <p:txBody>
          <a:bodyPr/>
          <a:lstStyle/>
          <a:p>
            <a:pPr>
              <a:buFont typeface="Wingdings" panose="05000000000000000000" pitchFamily="2" charset="2"/>
              <a:buChar char="Ø"/>
            </a:pPr>
            <a:r>
              <a:rPr lang="en-GB" dirty="0"/>
              <a:t>What is NoSQL</a:t>
            </a:r>
          </a:p>
          <a:p>
            <a:r>
              <a:rPr lang="en-GB" dirty="0"/>
              <a:t>Key Value Stores</a:t>
            </a:r>
          </a:p>
          <a:p>
            <a:r>
              <a:rPr lang="en-GB" dirty="0"/>
              <a:t>Document Stores</a:t>
            </a:r>
          </a:p>
          <a:p>
            <a:r>
              <a:rPr lang="en-GB" dirty="0"/>
              <a:t>Column Stores</a:t>
            </a:r>
          </a:p>
          <a:p>
            <a:r>
              <a:rPr lang="en-GB" dirty="0"/>
              <a:t>Graph Stores</a:t>
            </a:r>
          </a:p>
        </p:txBody>
      </p:sp>
      <p:sp>
        <p:nvSpPr>
          <p:cNvPr id="3" name="Slide Number Placeholder 2"/>
          <p:cNvSpPr>
            <a:spLocks noGrp="1"/>
          </p:cNvSpPr>
          <p:nvPr>
            <p:ph type="sldNum" sz="quarter" idx="4"/>
          </p:nvPr>
        </p:nvSpPr>
        <p:spPr/>
        <p:txBody>
          <a:bodyPr/>
          <a:lstStyle/>
          <a:p>
            <a:fld id="{33D6E5A2-EC83-451F-A719-9AC1370DD5CF}" type="slidenum">
              <a:rPr lang="en-US" smtClean="0"/>
              <a:pPr/>
              <a:t>154</a:t>
            </a:fld>
            <a:endParaRPr lang="en-US" dirty="0"/>
          </a:p>
        </p:txBody>
      </p:sp>
      <p:sp>
        <p:nvSpPr>
          <p:cNvPr id="6" name="Footer Placeholder 1">
            <a:extLst>
              <a:ext uri="{FF2B5EF4-FFF2-40B4-BE49-F238E27FC236}">
                <a16:creationId xmlns:a16="http://schemas.microsoft.com/office/drawing/2014/main" id="{1BBE3DFC-3750-4185-95FA-0853E13D827E}"/>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17089543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Meant By NoSQL?</a:t>
            </a:r>
          </a:p>
        </p:txBody>
      </p:sp>
      <p:sp>
        <p:nvSpPr>
          <p:cNvPr id="3" name="Content Placeholder 2"/>
          <p:cNvSpPr>
            <a:spLocks noGrp="1"/>
          </p:cNvSpPr>
          <p:nvPr>
            <p:ph idx="1"/>
          </p:nvPr>
        </p:nvSpPr>
        <p:spPr/>
        <p:txBody>
          <a:bodyPr/>
          <a:lstStyle/>
          <a:p>
            <a:r>
              <a:rPr lang="en-US" dirty="0">
                <a:solidFill>
                  <a:srgbClr val="002060"/>
                </a:solidFill>
              </a:rPr>
              <a:t>Commonly said as "No SQL" </a:t>
            </a:r>
          </a:p>
          <a:p>
            <a:pPr lvl="1"/>
            <a:r>
              <a:rPr lang="en-US" dirty="0"/>
              <a:t>But should be seen as "Not Only SQL"</a:t>
            </a:r>
          </a:p>
          <a:p>
            <a:pPr lvl="1"/>
            <a:r>
              <a:rPr lang="en-US" dirty="0"/>
              <a:t>Adds a set of complimentary ways of storing data</a:t>
            </a:r>
          </a:p>
          <a:p>
            <a:pPr lvl="1"/>
            <a:endParaRPr lang="en-US" dirty="0"/>
          </a:p>
          <a:p>
            <a:r>
              <a:rPr lang="en-US" dirty="0">
                <a:solidFill>
                  <a:srgbClr val="002060"/>
                </a:solidFill>
              </a:rPr>
              <a:t>Intended to be used where scale is required</a:t>
            </a:r>
          </a:p>
          <a:p>
            <a:pPr lvl="1"/>
            <a:r>
              <a:rPr lang="en-US" dirty="0"/>
              <a:t>Or data is semi / unstructured</a:t>
            </a:r>
          </a:p>
          <a:p>
            <a:pPr lvl="1"/>
            <a:r>
              <a:rPr lang="en-US" dirty="0"/>
              <a:t>Or the speed of arrival/ reading of data is high</a:t>
            </a:r>
          </a:p>
          <a:p>
            <a:pPr lvl="1"/>
            <a:endParaRPr lang="en-US" dirty="0"/>
          </a:p>
          <a:p>
            <a:r>
              <a:rPr lang="en-US" dirty="0">
                <a:solidFill>
                  <a:srgbClr val="002060"/>
                </a:solidFill>
              </a:rPr>
              <a:t>RDBMS has a different focus</a:t>
            </a:r>
          </a:p>
          <a:p>
            <a:pPr lvl="1"/>
            <a:r>
              <a:rPr lang="en-US" dirty="0"/>
              <a:t>Defined structures and schemas</a:t>
            </a:r>
          </a:p>
          <a:p>
            <a:pPr lvl="1"/>
            <a:r>
              <a:rPr lang="en-US" dirty="0"/>
              <a:t>Stable relationships and properties</a:t>
            </a:r>
          </a:p>
          <a:p>
            <a:pPr lvl="1"/>
            <a:r>
              <a:rPr lang="en-US" dirty="0"/>
              <a:t>Ability to define indices</a:t>
            </a:r>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155</a:t>
            </a:fld>
            <a:endParaRPr lang="en-US" dirty="0"/>
          </a:p>
        </p:txBody>
      </p:sp>
      <p:sp>
        <p:nvSpPr>
          <p:cNvPr id="6" name="Footer Placeholder 1">
            <a:extLst>
              <a:ext uri="{FF2B5EF4-FFF2-40B4-BE49-F238E27FC236}">
                <a16:creationId xmlns:a16="http://schemas.microsoft.com/office/drawing/2014/main" id="{EDFBABA0-A3DB-4424-B827-10A78C65CE0A}"/>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2722133017"/>
      </p:ext>
    </p:extLst>
  </p:cSld>
  <p:clrMapOvr>
    <a:masterClrMapping/>
  </p:clrMapOvr>
  <p:transition spd="slow">
    <p:wipe dir="d"/>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Qualities of NoSQL Stores</a:t>
            </a:r>
          </a:p>
        </p:txBody>
      </p:sp>
      <p:sp>
        <p:nvSpPr>
          <p:cNvPr id="3" name="Content Placeholder 2"/>
          <p:cNvSpPr>
            <a:spLocks noGrp="1"/>
          </p:cNvSpPr>
          <p:nvPr>
            <p:ph idx="1"/>
          </p:nvPr>
        </p:nvSpPr>
        <p:spPr/>
        <p:txBody>
          <a:bodyPr/>
          <a:lstStyle/>
          <a:p>
            <a:r>
              <a:rPr lang="en-US" dirty="0">
                <a:solidFill>
                  <a:srgbClr val="002060"/>
                </a:solidFill>
              </a:rPr>
              <a:t>Aimed at commodity level hardware</a:t>
            </a:r>
          </a:p>
          <a:p>
            <a:pPr lvl="1"/>
            <a:r>
              <a:rPr lang="en-US" dirty="0"/>
              <a:t>Scale out is the standard</a:t>
            </a:r>
          </a:p>
          <a:p>
            <a:pPr lvl="1"/>
            <a:r>
              <a:rPr lang="en-US" dirty="0"/>
              <a:t>Hardware failures are expected and not fatal</a:t>
            </a:r>
          </a:p>
          <a:p>
            <a:pPr lvl="1"/>
            <a:endParaRPr lang="en-US" sz="1100" dirty="0"/>
          </a:p>
          <a:p>
            <a:r>
              <a:rPr lang="en-US" dirty="0">
                <a:solidFill>
                  <a:srgbClr val="002060"/>
                </a:solidFill>
              </a:rPr>
              <a:t>Data is commonly denormalised</a:t>
            </a:r>
          </a:p>
          <a:p>
            <a:pPr lvl="1"/>
            <a:r>
              <a:rPr lang="en-US" dirty="0"/>
              <a:t>Store by relevance and association</a:t>
            </a:r>
          </a:p>
          <a:p>
            <a:pPr lvl="1"/>
            <a:r>
              <a:rPr lang="en-US" dirty="0"/>
              <a:t>Streaming becomes an easily used capability</a:t>
            </a:r>
          </a:p>
          <a:p>
            <a:pPr lvl="1"/>
            <a:endParaRPr lang="en-US" sz="1100" dirty="0"/>
          </a:p>
          <a:p>
            <a:r>
              <a:rPr lang="en-US" dirty="0">
                <a:solidFill>
                  <a:srgbClr val="002060"/>
                </a:solidFill>
              </a:rPr>
              <a:t>Loose schemas/ No schemas/ Schema on read</a:t>
            </a:r>
          </a:p>
          <a:p>
            <a:pPr lvl="1"/>
            <a:r>
              <a:rPr lang="en-US" dirty="0"/>
              <a:t>Makes changing the structure of the data easy and cheap </a:t>
            </a:r>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156</a:t>
            </a:fld>
            <a:endParaRPr lang="en-US" dirty="0"/>
          </a:p>
        </p:txBody>
      </p:sp>
      <p:sp>
        <p:nvSpPr>
          <p:cNvPr id="6" name="Footer Placeholder 1">
            <a:extLst>
              <a:ext uri="{FF2B5EF4-FFF2-40B4-BE49-F238E27FC236}">
                <a16:creationId xmlns:a16="http://schemas.microsoft.com/office/drawing/2014/main" id="{38DA7CD2-CB99-4C79-BE37-328C394F2FDE}"/>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428126994"/>
      </p:ext>
    </p:extLst>
  </p:cSld>
  <p:clrMapOvr>
    <a:masterClrMapping/>
  </p:clrMapOvr>
  <p:transition spd="slow">
    <p:wipe dir="d"/>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75398"/>
            <a:ext cx="8229600" cy="4685850"/>
          </a:xfrm>
          <a:solidFill>
            <a:schemeClr val="bg1"/>
          </a:solidFill>
        </p:spPr>
        <p:txBody>
          <a:bodyPr/>
          <a:lstStyle/>
          <a:p>
            <a:r>
              <a:rPr lang="en-GB" dirty="0"/>
              <a:t>Data is shared amongst multiple nodes</a:t>
            </a:r>
          </a:p>
          <a:p>
            <a:r>
              <a:rPr lang="en-GB" dirty="0"/>
              <a:t>Retrieval processing performed on each node</a:t>
            </a:r>
          </a:p>
          <a:p>
            <a:pPr lvl="1"/>
            <a:r>
              <a:rPr lang="en-GB" dirty="0"/>
              <a:t>Collated on a master node</a:t>
            </a:r>
          </a:p>
          <a:p>
            <a:pPr lvl="1"/>
            <a:r>
              <a:rPr lang="en-GB" dirty="0"/>
              <a:t>Using some variant of Big Data processing</a:t>
            </a:r>
            <a:endParaRPr lang="en-US" dirty="0"/>
          </a:p>
        </p:txBody>
      </p:sp>
      <p:sp>
        <p:nvSpPr>
          <p:cNvPr id="20" name="Cube 19"/>
          <p:cNvSpPr/>
          <p:nvPr/>
        </p:nvSpPr>
        <p:spPr>
          <a:xfrm>
            <a:off x="2962593" y="2902372"/>
            <a:ext cx="329952" cy="612823"/>
          </a:xfrm>
          <a:prstGeom prst="cube">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1" name="Cube 20"/>
          <p:cNvSpPr/>
          <p:nvPr/>
        </p:nvSpPr>
        <p:spPr>
          <a:xfrm>
            <a:off x="3114993" y="3054772"/>
            <a:ext cx="329952" cy="612823"/>
          </a:xfrm>
          <a:prstGeom prst="cube">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2" name="Cube 21"/>
          <p:cNvSpPr/>
          <p:nvPr/>
        </p:nvSpPr>
        <p:spPr>
          <a:xfrm>
            <a:off x="3267393" y="3207172"/>
            <a:ext cx="329952" cy="612823"/>
          </a:xfrm>
          <a:prstGeom prst="cube">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3" name="Cube 22"/>
          <p:cNvSpPr/>
          <p:nvPr/>
        </p:nvSpPr>
        <p:spPr>
          <a:xfrm>
            <a:off x="3419793" y="3359572"/>
            <a:ext cx="329952" cy="612823"/>
          </a:xfrm>
          <a:prstGeom prst="cube">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4" name="Cube 23"/>
          <p:cNvSpPr/>
          <p:nvPr/>
        </p:nvSpPr>
        <p:spPr>
          <a:xfrm>
            <a:off x="3572193" y="3511972"/>
            <a:ext cx="329952" cy="612823"/>
          </a:xfrm>
          <a:prstGeom prst="cube">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5" name="Cube 24"/>
          <p:cNvSpPr/>
          <p:nvPr/>
        </p:nvSpPr>
        <p:spPr>
          <a:xfrm>
            <a:off x="3724593" y="3664372"/>
            <a:ext cx="329952" cy="612823"/>
          </a:xfrm>
          <a:prstGeom prst="cube">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6" name="Cube 25"/>
          <p:cNvSpPr/>
          <p:nvPr/>
        </p:nvSpPr>
        <p:spPr>
          <a:xfrm>
            <a:off x="3876993" y="3816772"/>
            <a:ext cx="329952" cy="612823"/>
          </a:xfrm>
          <a:prstGeom prst="cube">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7" name="Cube 26"/>
          <p:cNvSpPr/>
          <p:nvPr/>
        </p:nvSpPr>
        <p:spPr>
          <a:xfrm>
            <a:off x="4029393" y="3969172"/>
            <a:ext cx="329952" cy="612823"/>
          </a:xfrm>
          <a:prstGeom prst="cube">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8" name="Cube 27"/>
          <p:cNvSpPr/>
          <p:nvPr/>
        </p:nvSpPr>
        <p:spPr>
          <a:xfrm>
            <a:off x="4181793" y="4121572"/>
            <a:ext cx="329952" cy="612823"/>
          </a:xfrm>
          <a:prstGeom prst="cube">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 name="Title 1"/>
          <p:cNvSpPr>
            <a:spLocks noGrp="1"/>
          </p:cNvSpPr>
          <p:nvPr>
            <p:ph type="title"/>
          </p:nvPr>
        </p:nvSpPr>
        <p:spPr/>
        <p:txBody>
          <a:bodyPr/>
          <a:lstStyle/>
          <a:p>
            <a:r>
              <a:rPr lang="en-GB" dirty="0"/>
              <a:t>NoSQL Distribution</a:t>
            </a:r>
            <a:endParaRPr lang="en-US" dirty="0"/>
          </a:p>
        </p:txBody>
      </p:sp>
      <p:sp>
        <p:nvSpPr>
          <p:cNvPr id="4" name="Flowchart: Magnetic Disk 3"/>
          <p:cNvSpPr/>
          <p:nvPr/>
        </p:nvSpPr>
        <p:spPr>
          <a:xfrm>
            <a:off x="2304618" y="3008559"/>
            <a:ext cx="432048" cy="864096"/>
          </a:xfrm>
          <a:prstGeom prst="flowChartMagneticDisk">
            <a:avLst/>
          </a:prstGeom>
          <a:solidFill>
            <a:srgbClr val="CC99FF"/>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5" name="Flowchart: Magnetic Disk 4"/>
          <p:cNvSpPr/>
          <p:nvPr/>
        </p:nvSpPr>
        <p:spPr>
          <a:xfrm>
            <a:off x="2457018" y="3160959"/>
            <a:ext cx="432048" cy="864096"/>
          </a:xfrm>
          <a:prstGeom prst="flowChartMagneticDisk">
            <a:avLst/>
          </a:prstGeom>
          <a:solidFill>
            <a:srgbClr val="CC99FF"/>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6" name="Flowchart: Magnetic Disk 5"/>
          <p:cNvSpPr/>
          <p:nvPr/>
        </p:nvSpPr>
        <p:spPr>
          <a:xfrm>
            <a:off x="2609418" y="3313359"/>
            <a:ext cx="432048" cy="864096"/>
          </a:xfrm>
          <a:prstGeom prst="flowChartMagneticDisk">
            <a:avLst/>
          </a:prstGeom>
          <a:solidFill>
            <a:srgbClr val="CC99FF"/>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7" name="Flowchart: Magnetic Disk 6"/>
          <p:cNvSpPr/>
          <p:nvPr/>
        </p:nvSpPr>
        <p:spPr>
          <a:xfrm>
            <a:off x="2761818" y="3465759"/>
            <a:ext cx="432048" cy="864096"/>
          </a:xfrm>
          <a:prstGeom prst="flowChartMagneticDisk">
            <a:avLst/>
          </a:prstGeom>
          <a:solidFill>
            <a:srgbClr val="CC99FF"/>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8" name="Flowchart: Magnetic Disk 7"/>
          <p:cNvSpPr/>
          <p:nvPr/>
        </p:nvSpPr>
        <p:spPr>
          <a:xfrm>
            <a:off x="2914218" y="3618159"/>
            <a:ext cx="432048" cy="864096"/>
          </a:xfrm>
          <a:prstGeom prst="flowChartMagneticDisk">
            <a:avLst/>
          </a:prstGeom>
          <a:solidFill>
            <a:srgbClr val="CC99FF"/>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9" name="Flowchart: Magnetic Disk 8"/>
          <p:cNvSpPr/>
          <p:nvPr/>
        </p:nvSpPr>
        <p:spPr>
          <a:xfrm>
            <a:off x="3066618" y="3770559"/>
            <a:ext cx="432048" cy="864096"/>
          </a:xfrm>
          <a:prstGeom prst="flowChartMagneticDisk">
            <a:avLst/>
          </a:prstGeom>
          <a:solidFill>
            <a:srgbClr val="CC99FF"/>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Flowchart: Magnetic Disk 9"/>
          <p:cNvSpPr/>
          <p:nvPr/>
        </p:nvSpPr>
        <p:spPr>
          <a:xfrm>
            <a:off x="3219018" y="3922959"/>
            <a:ext cx="432048" cy="864096"/>
          </a:xfrm>
          <a:prstGeom prst="flowChartMagneticDisk">
            <a:avLst/>
          </a:prstGeom>
          <a:solidFill>
            <a:srgbClr val="CC99FF"/>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1" name="Flowchart: Magnetic Disk 10"/>
          <p:cNvSpPr/>
          <p:nvPr/>
        </p:nvSpPr>
        <p:spPr>
          <a:xfrm>
            <a:off x="3371418" y="4075359"/>
            <a:ext cx="432048" cy="864096"/>
          </a:xfrm>
          <a:prstGeom prst="flowChartMagneticDisk">
            <a:avLst/>
          </a:prstGeom>
          <a:solidFill>
            <a:srgbClr val="CC99FF"/>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2" name="Flowchart: Magnetic Disk 11"/>
          <p:cNvSpPr/>
          <p:nvPr/>
        </p:nvSpPr>
        <p:spPr>
          <a:xfrm>
            <a:off x="3523818" y="4227759"/>
            <a:ext cx="432048" cy="864096"/>
          </a:xfrm>
          <a:prstGeom prst="flowChartMagneticDisk">
            <a:avLst/>
          </a:prstGeom>
          <a:solidFill>
            <a:srgbClr val="CC99FF"/>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3" name="Flowchart: Magnetic Disk 12"/>
          <p:cNvSpPr/>
          <p:nvPr/>
        </p:nvSpPr>
        <p:spPr>
          <a:xfrm>
            <a:off x="3676218" y="4380159"/>
            <a:ext cx="432048" cy="864096"/>
          </a:xfrm>
          <a:prstGeom prst="flowChartMagneticDisk">
            <a:avLst/>
          </a:prstGeom>
          <a:solidFill>
            <a:srgbClr val="CC99FF"/>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5" name="Left Brace 14"/>
          <p:cNvSpPr/>
          <p:nvPr/>
        </p:nvSpPr>
        <p:spPr>
          <a:xfrm rot="19024322">
            <a:off x="2543169" y="3548425"/>
            <a:ext cx="478904" cy="24772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Right Arrow 16"/>
          <p:cNvSpPr/>
          <p:nvPr/>
        </p:nvSpPr>
        <p:spPr>
          <a:xfrm>
            <a:off x="6014083" y="2966226"/>
            <a:ext cx="1594314" cy="609600"/>
          </a:xfrm>
          <a:prstGeom prst="rightArrow">
            <a:avLst/>
          </a:prstGeom>
          <a:solidFill>
            <a:srgbClr val="FF0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TextBox 17"/>
          <p:cNvSpPr txBox="1"/>
          <p:nvPr/>
        </p:nvSpPr>
        <p:spPr>
          <a:xfrm>
            <a:off x="748042" y="5211989"/>
            <a:ext cx="1517916" cy="369332"/>
          </a:xfrm>
          <a:prstGeom prst="rect">
            <a:avLst/>
          </a:prstGeom>
          <a:noFill/>
        </p:spPr>
        <p:txBody>
          <a:bodyPr wrap="none" rtlCol="0">
            <a:spAutoFit/>
          </a:bodyPr>
          <a:lstStyle/>
          <a:p>
            <a:r>
              <a:rPr lang="en-GB" dirty="0"/>
              <a:t>Incoming data</a:t>
            </a:r>
            <a:endParaRPr lang="en-US" dirty="0"/>
          </a:p>
        </p:txBody>
      </p:sp>
      <p:sp>
        <p:nvSpPr>
          <p:cNvPr id="19" name="Cube 18"/>
          <p:cNvSpPr/>
          <p:nvPr/>
        </p:nvSpPr>
        <p:spPr>
          <a:xfrm>
            <a:off x="4304353" y="4296008"/>
            <a:ext cx="329952" cy="612823"/>
          </a:xfrm>
          <a:prstGeom prst="cube">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9" name="Cube 28"/>
          <p:cNvSpPr/>
          <p:nvPr/>
        </p:nvSpPr>
        <p:spPr>
          <a:xfrm>
            <a:off x="4426913" y="4439623"/>
            <a:ext cx="329952" cy="612823"/>
          </a:xfrm>
          <a:prstGeom prst="cube">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30" name="Cube 29"/>
          <p:cNvSpPr/>
          <p:nvPr/>
        </p:nvSpPr>
        <p:spPr>
          <a:xfrm>
            <a:off x="4790662" y="3104208"/>
            <a:ext cx="329952" cy="612823"/>
          </a:xfrm>
          <a:prstGeom prst="cube">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31" name="Flowchart: Magnetic Disk 30"/>
          <p:cNvSpPr/>
          <p:nvPr/>
        </p:nvSpPr>
        <p:spPr>
          <a:xfrm>
            <a:off x="5914437" y="5292902"/>
            <a:ext cx="432048" cy="864096"/>
          </a:xfrm>
          <a:prstGeom prst="flowChartMagneticDisk">
            <a:avLst/>
          </a:prstGeom>
          <a:solidFill>
            <a:srgbClr val="CC99FF"/>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32" name="TextBox 31"/>
          <p:cNvSpPr txBox="1"/>
          <p:nvPr/>
        </p:nvSpPr>
        <p:spPr>
          <a:xfrm>
            <a:off x="6326042" y="4666686"/>
            <a:ext cx="1178015" cy="369332"/>
          </a:xfrm>
          <a:prstGeom prst="rect">
            <a:avLst/>
          </a:prstGeom>
          <a:noFill/>
        </p:spPr>
        <p:txBody>
          <a:bodyPr wrap="none" rtlCol="0">
            <a:spAutoFit/>
          </a:bodyPr>
          <a:lstStyle/>
          <a:p>
            <a:r>
              <a:rPr lang="en-GB" dirty="0"/>
              <a:t>Processing</a:t>
            </a:r>
            <a:endParaRPr lang="en-US" dirty="0"/>
          </a:p>
        </p:txBody>
      </p:sp>
      <p:sp>
        <p:nvSpPr>
          <p:cNvPr id="33" name="TextBox 32"/>
          <p:cNvSpPr txBox="1"/>
          <p:nvPr/>
        </p:nvSpPr>
        <p:spPr>
          <a:xfrm>
            <a:off x="6363489" y="5487782"/>
            <a:ext cx="895502" cy="369332"/>
          </a:xfrm>
          <a:prstGeom prst="rect">
            <a:avLst/>
          </a:prstGeom>
          <a:noFill/>
        </p:spPr>
        <p:txBody>
          <a:bodyPr wrap="none" rtlCol="0">
            <a:spAutoFit/>
          </a:bodyPr>
          <a:lstStyle/>
          <a:p>
            <a:r>
              <a:rPr lang="en-GB" dirty="0"/>
              <a:t>Storage</a:t>
            </a:r>
            <a:endParaRPr lang="en-US" dirty="0"/>
          </a:p>
        </p:txBody>
      </p:sp>
      <p:sp>
        <p:nvSpPr>
          <p:cNvPr id="35" name="Right Arrow 34"/>
          <p:cNvSpPr/>
          <p:nvPr/>
        </p:nvSpPr>
        <p:spPr>
          <a:xfrm>
            <a:off x="986770" y="4787055"/>
            <a:ext cx="1594314" cy="609600"/>
          </a:xfrm>
          <a:prstGeom prst="rightArrow">
            <a:avLst/>
          </a:prstGeom>
          <a:solidFill>
            <a:srgbClr val="FF0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36" name="TextBox 35"/>
          <p:cNvSpPr txBox="1"/>
          <p:nvPr/>
        </p:nvSpPr>
        <p:spPr>
          <a:xfrm>
            <a:off x="6171435" y="3479706"/>
            <a:ext cx="852285" cy="369332"/>
          </a:xfrm>
          <a:prstGeom prst="rect">
            <a:avLst/>
          </a:prstGeom>
          <a:noFill/>
        </p:spPr>
        <p:txBody>
          <a:bodyPr wrap="none" rtlCol="0">
            <a:spAutoFit/>
          </a:bodyPr>
          <a:lstStyle/>
          <a:p>
            <a:r>
              <a:rPr lang="en-GB" dirty="0"/>
              <a:t>Results</a:t>
            </a:r>
            <a:endParaRPr lang="en-US" dirty="0"/>
          </a:p>
        </p:txBody>
      </p:sp>
      <p:sp>
        <p:nvSpPr>
          <p:cNvPr id="37" name="TextBox 36"/>
          <p:cNvSpPr txBox="1"/>
          <p:nvPr/>
        </p:nvSpPr>
        <p:spPr>
          <a:xfrm>
            <a:off x="4863490" y="3678446"/>
            <a:ext cx="902555" cy="646331"/>
          </a:xfrm>
          <a:prstGeom prst="rect">
            <a:avLst/>
          </a:prstGeom>
          <a:noFill/>
        </p:spPr>
        <p:txBody>
          <a:bodyPr wrap="none" rtlCol="0">
            <a:spAutoFit/>
          </a:bodyPr>
          <a:lstStyle/>
          <a:p>
            <a:r>
              <a:rPr lang="en-GB" dirty="0"/>
              <a:t>Master </a:t>
            </a:r>
            <a:br>
              <a:rPr lang="en-GB" dirty="0"/>
            </a:br>
            <a:r>
              <a:rPr lang="en-GB" dirty="0"/>
              <a:t>node</a:t>
            </a:r>
            <a:endParaRPr lang="en-US" dirty="0"/>
          </a:p>
        </p:txBody>
      </p:sp>
      <p:sp>
        <p:nvSpPr>
          <p:cNvPr id="38" name="Left Brace 37"/>
          <p:cNvSpPr/>
          <p:nvPr/>
        </p:nvSpPr>
        <p:spPr>
          <a:xfrm rot="8194487">
            <a:off x="4132164" y="2421303"/>
            <a:ext cx="478904" cy="24772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9" name="Cube 38"/>
          <p:cNvSpPr/>
          <p:nvPr/>
        </p:nvSpPr>
        <p:spPr>
          <a:xfrm>
            <a:off x="5965485" y="4567601"/>
            <a:ext cx="329952" cy="612823"/>
          </a:xfrm>
          <a:prstGeom prst="cube">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40" name="Footer Placeholder 1">
            <a:extLst>
              <a:ext uri="{FF2B5EF4-FFF2-40B4-BE49-F238E27FC236}">
                <a16:creationId xmlns:a16="http://schemas.microsoft.com/office/drawing/2014/main" id="{22BF6CAD-D4BA-4136-8B87-18A289CF9461}"/>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
        <p:nvSpPr>
          <p:cNvPr id="41" name="Slide Number Placeholder 2">
            <a:extLst>
              <a:ext uri="{FF2B5EF4-FFF2-40B4-BE49-F238E27FC236}">
                <a16:creationId xmlns:a16="http://schemas.microsoft.com/office/drawing/2014/main" id="{23CDB915-71F4-446E-9B5C-9A2615BCF018}"/>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157</a:t>
            </a:fld>
            <a:endParaRPr lang="en-US" sz="1200" b="1" dirty="0">
              <a:solidFill>
                <a:srgbClr val="002060"/>
              </a:solidFill>
              <a:latin typeface="+mn-lt"/>
            </a:endParaRPr>
          </a:p>
        </p:txBody>
      </p:sp>
    </p:spTree>
    <p:extLst>
      <p:ext uri="{BB962C8B-B14F-4D97-AF65-F5344CB8AC3E}">
        <p14:creationId xmlns:p14="http://schemas.microsoft.com/office/powerpoint/2010/main" val="19114017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Qualities of NoSQL Stores</a:t>
            </a:r>
          </a:p>
        </p:txBody>
      </p:sp>
      <p:sp>
        <p:nvSpPr>
          <p:cNvPr id="3" name="Content Placeholder 2"/>
          <p:cNvSpPr>
            <a:spLocks noGrp="1"/>
          </p:cNvSpPr>
          <p:nvPr>
            <p:ph idx="1"/>
          </p:nvPr>
        </p:nvSpPr>
        <p:spPr/>
        <p:txBody>
          <a:bodyPr/>
          <a:lstStyle/>
          <a:p>
            <a:r>
              <a:rPr lang="en-US" dirty="0">
                <a:solidFill>
                  <a:srgbClr val="002060"/>
                </a:solidFill>
              </a:rPr>
              <a:t>Rarely expect constraints on uniqueness</a:t>
            </a:r>
          </a:p>
          <a:p>
            <a:pPr lvl="1"/>
            <a:r>
              <a:rPr lang="en-US" dirty="0"/>
              <a:t>Would imply indices that could be checked</a:t>
            </a:r>
          </a:p>
          <a:p>
            <a:pPr lvl="1"/>
            <a:endParaRPr lang="en-US" sz="1100" dirty="0"/>
          </a:p>
          <a:p>
            <a:r>
              <a:rPr lang="en-US" dirty="0">
                <a:solidFill>
                  <a:srgbClr val="002060"/>
                </a:solidFill>
              </a:rPr>
              <a:t>Massive data storage and retrieval capabilities</a:t>
            </a:r>
          </a:p>
          <a:p>
            <a:pPr lvl="1"/>
            <a:r>
              <a:rPr lang="en-US" dirty="0"/>
              <a:t>Order of PB and above</a:t>
            </a:r>
          </a:p>
          <a:p>
            <a:pPr lvl="1"/>
            <a:endParaRPr lang="en-US" sz="1100" dirty="0"/>
          </a:p>
          <a:p>
            <a:r>
              <a:rPr lang="en-US" dirty="0">
                <a:solidFill>
                  <a:srgbClr val="002060"/>
                </a:solidFill>
              </a:rPr>
              <a:t>Datastores commonly grouped by data storage model</a:t>
            </a:r>
          </a:p>
          <a:p>
            <a:pPr lvl="1"/>
            <a:r>
              <a:rPr lang="en-US" dirty="0"/>
              <a:t>Key-Value</a:t>
            </a:r>
          </a:p>
          <a:p>
            <a:pPr lvl="1"/>
            <a:r>
              <a:rPr lang="en-US" dirty="0"/>
              <a:t>Document</a:t>
            </a:r>
          </a:p>
          <a:p>
            <a:pPr lvl="1"/>
            <a:r>
              <a:rPr lang="en-US" dirty="0"/>
              <a:t>Column Family</a:t>
            </a:r>
          </a:p>
          <a:p>
            <a:pPr lvl="1"/>
            <a:r>
              <a:rPr lang="en-US" dirty="0"/>
              <a:t>Graph</a:t>
            </a:r>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158</a:t>
            </a:fld>
            <a:endParaRPr lang="en-US" dirty="0"/>
          </a:p>
        </p:txBody>
      </p:sp>
      <p:sp>
        <p:nvSpPr>
          <p:cNvPr id="6" name="Footer Placeholder 1">
            <a:extLst>
              <a:ext uri="{FF2B5EF4-FFF2-40B4-BE49-F238E27FC236}">
                <a16:creationId xmlns:a16="http://schemas.microsoft.com/office/drawing/2014/main" id="{0F2E75D1-2E09-4FDA-9C48-B8346E8553CA}"/>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3825126153"/>
      </p:ext>
    </p:extLst>
  </p:cSld>
  <p:clrMapOvr>
    <a:masterClrMapping/>
  </p:clrMapOvr>
  <p:transition spd="slow">
    <p:wipe dir="d"/>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NoSQL Data Stores</a:t>
            </a:r>
          </a:p>
        </p:txBody>
      </p:sp>
      <p:sp>
        <p:nvSpPr>
          <p:cNvPr id="5" name="Content Placeholder 4"/>
          <p:cNvSpPr>
            <a:spLocks noGrp="1"/>
          </p:cNvSpPr>
          <p:nvPr>
            <p:ph idx="1"/>
          </p:nvPr>
        </p:nvSpPr>
        <p:spPr>
          <a:xfrm>
            <a:off x="2627784" y="1916832"/>
            <a:ext cx="3106688" cy="2836912"/>
          </a:xfrm>
        </p:spPr>
        <p:txBody>
          <a:bodyPr/>
          <a:lstStyle/>
          <a:p>
            <a:r>
              <a:rPr lang="en-GB" dirty="0"/>
              <a:t>What is NoSQL</a:t>
            </a:r>
          </a:p>
          <a:p>
            <a:pPr>
              <a:buFont typeface="Wingdings" panose="05000000000000000000" pitchFamily="2" charset="2"/>
              <a:buChar char="Ø"/>
            </a:pPr>
            <a:r>
              <a:rPr lang="en-GB" dirty="0"/>
              <a:t>Key Value Stores</a:t>
            </a:r>
          </a:p>
          <a:p>
            <a:r>
              <a:rPr lang="en-GB" dirty="0"/>
              <a:t>Document Stores</a:t>
            </a:r>
          </a:p>
          <a:p>
            <a:r>
              <a:rPr lang="en-GB" dirty="0"/>
              <a:t>Column Stores</a:t>
            </a:r>
          </a:p>
          <a:p>
            <a:r>
              <a:rPr lang="en-GB" dirty="0"/>
              <a:t>Graph Stores</a:t>
            </a:r>
          </a:p>
        </p:txBody>
      </p:sp>
      <p:sp>
        <p:nvSpPr>
          <p:cNvPr id="3" name="Slide Number Placeholder 2"/>
          <p:cNvSpPr>
            <a:spLocks noGrp="1"/>
          </p:cNvSpPr>
          <p:nvPr>
            <p:ph type="sldNum" sz="quarter" idx="4"/>
          </p:nvPr>
        </p:nvSpPr>
        <p:spPr/>
        <p:txBody>
          <a:bodyPr/>
          <a:lstStyle/>
          <a:p>
            <a:fld id="{33D6E5A2-EC83-451F-A719-9AC1370DD5CF}" type="slidenum">
              <a:rPr lang="en-US" smtClean="0"/>
              <a:pPr/>
              <a:t>159</a:t>
            </a:fld>
            <a:endParaRPr lang="en-US" dirty="0"/>
          </a:p>
        </p:txBody>
      </p:sp>
      <p:sp>
        <p:nvSpPr>
          <p:cNvPr id="6" name="Footer Placeholder 1">
            <a:extLst>
              <a:ext uri="{FF2B5EF4-FFF2-40B4-BE49-F238E27FC236}">
                <a16:creationId xmlns:a16="http://schemas.microsoft.com/office/drawing/2014/main" id="{3739E13D-7DD7-4184-A0AC-EAE3F5038BC9}"/>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3660552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Session Objectives</a:t>
            </a:r>
          </a:p>
        </p:txBody>
      </p:sp>
      <p:sp>
        <p:nvSpPr>
          <p:cNvPr id="5" name="Content Placeholder 4"/>
          <p:cNvSpPr>
            <a:spLocks noGrp="1"/>
          </p:cNvSpPr>
          <p:nvPr>
            <p:ph idx="1"/>
          </p:nvPr>
        </p:nvSpPr>
        <p:spPr/>
        <p:txBody>
          <a:bodyPr/>
          <a:lstStyle/>
          <a:p>
            <a:r>
              <a:rPr lang="en-US" dirty="0"/>
              <a:t>In this session we will examine</a:t>
            </a:r>
            <a:endParaRPr lang="en-GB" dirty="0"/>
          </a:p>
          <a:p>
            <a:pPr lvl="1"/>
            <a:r>
              <a:rPr lang="en-GB" dirty="0"/>
              <a:t>The challenges created by highly distributed system</a:t>
            </a:r>
          </a:p>
          <a:p>
            <a:pPr lvl="1"/>
            <a:r>
              <a:rPr lang="en-GB" dirty="0"/>
              <a:t>Brewer's theorem</a:t>
            </a:r>
          </a:p>
        </p:txBody>
      </p:sp>
      <p:sp>
        <p:nvSpPr>
          <p:cNvPr id="2" name="Footer Placeholder 1"/>
          <p:cNvSpPr>
            <a:spLocks noGrp="1"/>
          </p:cNvSpPr>
          <p:nvPr>
            <p:ph type="ftr" sz="quarter" idx="3"/>
          </p:nvPr>
        </p:nvSpPr>
        <p:spPr>
          <a:xfrm>
            <a:off x="1043608" y="6332968"/>
            <a:ext cx="4786279" cy="365125"/>
          </a:xfrm>
        </p:spPr>
        <p:txBody>
          <a:bodyPr/>
          <a:lstStyle/>
          <a:p>
            <a:pPr algn="l"/>
            <a:r>
              <a:rPr lang="en-GB" b="1" dirty="0"/>
              <a:t>Copyright KPL KnowledgeSolutions Ltd – All rights reserved</a:t>
            </a:r>
            <a:endParaRPr lang="en-GB" dirty="0"/>
          </a:p>
        </p:txBody>
      </p:sp>
      <p:sp>
        <p:nvSpPr>
          <p:cNvPr id="6" name="Slide Number Placeholder 2"/>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16</a:t>
            </a:fld>
            <a:endParaRPr lang="en-US" sz="1200" b="1" dirty="0">
              <a:solidFill>
                <a:srgbClr val="002060"/>
              </a:solidFill>
              <a:latin typeface="+mn-lt"/>
            </a:endParaRPr>
          </a:p>
        </p:txBody>
      </p:sp>
    </p:spTree>
    <p:extLst>
      <p:ext uri="{BB962C8B-B14F-4D97-AF65-F5344CB8AC3E}">
        <p14:creationId xmlns:p14="http://schemas.microsoft.com/office/powerpoint/2010/main" val="670629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Key-Value Datastores</a:t>
            </a:r>
          </a:p>
        </p:txBody>
      </p:sp>
      <p:sp>
        <p:nvSpPr>
          <p:cNvPr id="3" name="Content Placeholder 2"/>
          <p:cNvSpPr>
            <a:spLocks noGrp="1"/>
          </p:cNvSpPr>
          <p:nvPr>
            <p:ph idx="1"/>
          </p:nvPr>
        </p:nvSpPr>
        <p:spPr/>
        <p:txBody>
          <a:bodyPr/>
          <a:lstStyle/>
          <a:p>
            <a:r>
              <a:rPr lang="en-US" dirty="0">
                <a:solidFill>
                  <a:srgbClr val="002060"/>
                </a:solidFill>
              </a:rPr>
              <a:t>Possibly the most common type of NoSQL datastore</a:t>
            </a:r>
          </a:p>
          <a:p>
            <a:pPr lvl="1"/>
            <a:r>
              <a:rPr lang="en-US" dirty="0"/>
              <a:t>Redis commonly used as a general datastore </a:t>
            </a:r>
          </a:p>
          <a:p>
            <a:pPr lvl="2"/>
            <a:r>
              <a:rPr lang="en-US" dirty="0"/>
              <a:t>And as a web cache layer</a:t>
            </a:r>
          </a:p>
          <a:p>
            <a:pPr lvl="1"/>
            <a:r>
              <a:rPr lang="en-US" dirty="0"/>
              <a:t>DynamoDB from AWS very high, maintainable throughput</a:t>
            </a:r>
          </a:p>
          <a:p>
            <a:pPr lvl="1"/>
            <a:r>
              <a:rPr lang="en-US" dirty="0"/>
              <a:t>Riak</a:t>
            </a:r>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160</a:t>
            </a:fld>
            <a:endParaRPr lang="en-US" dirty="0"/>
          </a:p>
        </p:txBody>
      </p:sp>
      <p:sp>
        <p:nvSpPr>
          <p:cNvPr id="6" name="Footer Placeholder 1">
            <a:extLst>
              <a:ext uri="{FF2B5EF4-FFF2-40B4-BE49-F238E27FC236}">
                <a16:creationId xmlns:a16="http://schemas.microsoft.com/office/drawing/2014/main" id="{E3BC0201-7A94-40E1-B084-A2317D1E9411}"/>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3866887519"/>
      </p:ext>
    </p:extLst>
  </p:cSld>
  <p:clrMapOvr>
    <a:masterClrMapping/>
  </p:clrMapOvr>
  <p:transition spd="slow">
    <p:wipe dir="d"/>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Key-Value Stores</a:t>
            </a:r>
          </a:p>
        </p:txBody>
      </p:sp>
      <p:sp>
        <p:nvSpPr>
          <p:cNvPr id="3" name="Content Placeholder 2"/>
          <p:cNvSpPr>
            <a:spLocks noGrp="1"/>
          </p:cNvSpPr>
          <p:nvPr>
            <p:ph idx="1"/>
          </p:nvPr>
        </p:nvSpPr>
        <p:spPr/>
        <p:txBody>
          <a:bodyPr/>
          <a:lstStyle/>
          <a:p>
            <a:r>
              <a:rPr lang="en-US" dirty="0">
                <a:solidFill>
                  <a:srgbClr val="002060"/>
                </a:solidFill>
              </a:rPr>
              <a:t>Simplest form of datastore</a:t>
            </a:r>
          </a:p>
          <a:p>
            <a:endParaRPr lang="en-US" dirty="0">
              <a:solidFill>
                <a:srgbClr val="002060"/>
              </a:solidFill>
            </a:endParaRPr>
          </a:p>
          <a:p>
            <a:r>
              <a:rPr lang="en-US" dirty="0">
                <a:solidFill>
                  <a:srgbClr val="002060"/>
                </a:solidFill>
              </a:rPr>
              <a:t>Nothing more than a key and a value</a:t>
            </a:r>
          </a:p>
          <a:p>
            <a:pPr lvl="1"/>
            <a:r>
              <a:rPr lang="en-US" dirty="0"/>
              <a:t>Similar to a HashTable in a language like Java</a:t>
            </a:r>
          </a:p>
          <a:p>
            <a:pPr lvl="1"/>
            <a:endParaRPr lang="en-US" dirty="0"/>
          </a:p>
          <a:p>
            <a:r>
              <a:rPr lang="en-US" dirty="0">
                <a:solidFill>
                  <a:srgbClr val="002060"/>
                </a:solidFill>
              </a:rPr>
              <a:t>Store has no knowledge of structure of value by default</a:t>
            </a:r>
          </a:p>
          <a:p>
            <a:pPr lvl="1"/>
            <a:r>
              <a:rPr lang="en-US" dirty="0"/>
              <a:t>Pure bytes to be stored or retrieved</a:t>
            </a:r>
          </a:p>
          <a:p>
            <a:pPr lvl="1"/>
            <a:endParaRPr lang="en-US" dirty="0"/>
          </a:p>
          <a:p>
            <a:r>
              <a:rPr lang="en-US" dirty="0">
                <a:solidFill>
                  <a:srgbClr val="002060"/>
                </a:solidFill>
              </a:rPr>
              <a:t>Standard set of simple, default actions</a:t>
            </a:r>
          </a:p>
          <a:p>
            <a:pPr lvl="1"/>
            <a:r>
              <a:rPr lang="en-US" dirty="0"/>
              <a:t>Get, put, delete</a:t>
            </a:r>
          </a:p>
          <a:p>
            <a:pPr lvl="1"/>
            <a:r>
              <a:rPr lang="en-US" dirty="0"/>
              <a:t>Some stores add others</a:t>
            </a:r>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161</a:t>
            </a:fld>
            <a:endParaRPr lang="en-US" dirty="0"/>
          </a:p>
        </p:txBody>
      </p:sp>
      <p:sp>
        <p:nvSpPr>
          <p:cNvPr id="6" name="Footer Placeholder 1">
            <a:extLst>
              <a:ext uri="{FF2B5EF4-FFF2-40B4-BE49-F238E27FC236}">
                <a16:creationId xmlns:a16="http://schemas.microsoft.com/office/drawing/2014/main" id="{81309589-5F68-4E33-B193-792A9C2F9CB7}"/>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251512657"/>
      </p:ext>
    </p:extLst>
  </p:cSld>
  <p:clrMapOvr>
    <a:masterClrMapping/>
  </p:clrMapOvr>
  <p:transition spd="slow">
    <p:wipe dir="d"/>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33D6E5A2-EC83-451F-A719-9AC1370DD5CF}" type="slidenum">
              <a:rPr lang="en-US" smtClean="0"/>
              <a:pPr/>
              <a:t>162</a:t>
            </a:fld>
            <a:endParaRPr lang="en-US" dirty="0"/>
          </a:p>
        </p:txBody>
      </p:sp>
      <p:pic>
        <p:nvPicPr>
          <p:cNvPr id="1026"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980728"/>
            <a:ext cx="9017387" cy="3560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ooter Placeholder 1">
            <a:extLst>
              <a:ext uri="{FF2B5EF4-FFF2-40B4-BE49-F238E27FC236}">
                <a16:creationId xmlns:a16="http://schemas.microsoft.com/office/drawing/2014/main" id="{743D6CE0-A337-4F1F-B524-21F60E042712}"/>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18699713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 for Key-Value Stores</a:t>
            </a:r>
          </a:p>
        </p:txBody>
      </p:sp>
      <p:sp>
        <p:nvSpPr>
          <p:cNvPr id="3" name="Content Placeholder 2"/>
          <p:cNvSpPr>
            <a:spLocks noGrp="1"/>
          </p:cNvSpPr>
          <p:nvPr>
            <p:ph idx="1"/>
          </p:nvPr>
        </p:nvSpPr>
        <p:spPr/>
        <p:txBody>
          <a:bodyPr/>
          <a:lstStyle/>
          <a:p>
            <a:r>
              <a:rPr lang="en-US" dirty="0">
                <a:solidFill>
                  <a:srgbClr val="002060"/>
                </a:solidFill>
              </a:rPr>
              <a:t>Anything where caching against a key would be beneficial</a:t>
            </a:r>
          </a:p>
          <a:p>
            <a:pPr lvl="1"/>
            <a:r>
              <a:rPr lang="en-US" dirty="0"/>
              <a:t>Session id for web applications</a:t>
            </a:r>
          </a:p>
          <a:p>
            <a:pPr lvl="1"/>
            <a:r>
              <a:rPr lang="en-US" dirty="0"/>
              <a:t>Potentially much faster than an RDBMS and could be in memory</a:t>
            </a:r>
          </a:p>
          <a:p>
            <a:pPr lvl="1"/>
            <a:r>
              <a:rPr lang="en-US" dirty="0"/>
              <a:t>Some hash of user info, though need to beware of clashes</a:t>
            </a:r>
          </a:p>
          <a:p>
            <a:pPr lvl="1"/>
            <a:endParaRPr lang="en-US" dirty="0"/>
          </a:p>
          <a:p>
            <a:r>
              <a:rPr lang="en-US" dirty="0">
                <a:solidFill>
                  <a:srgbClr val="002060"/>
                </a:solidFill>
              </a:rPr>
              <a:t>Classic shopping cart info	</a:t>
            </a:r>
          </a:p>
          <a:p>
            <a:pPr lvl="1"/>
            <a:r>
              <a:rPr lang="en-US" dirty="0"/>
              <a:t>Can be available across machines/ nodes</a:t>
            </a:r>
          </a:p>
          <a:p>
            <a:pPr lvl="1"/>
            <a:r>
              <a:rPr lang="en-US" dirty="0"/>
              <a:t>Avoids need for session affinity</a:t>
            </a:r>
          </a:p>
          <a:p>
            <a:pPr lvl="1"/>
            <a:r>
              <a:rPr lang="en-US" dirty="0"/>
              <a:t>Eases load balancing</a:t>
            </a:r>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163</a:t>
            </a:fld>
            <a:endParaRPr lang="en-US" dirty="0"/>
          </a:p>
        </p:txBody>
      </p:sp>
      <p:sp>
        <p:nvSpPr>
          <p:cNvPr id="6" name="Footer Placeholder 1">
            <a:extLst>
              <a:ext uri="{FF2B5EF4-FFF2-40B4-BE49-F238E27FC236}">
                <a16:creationId xmlns:a16="http://schemas.microsoft.com/office/drawing/2014/main" id="{6EC043D5-C705-4523-92BD-CFE86E25093E}"/>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3910957007"/>
      </p:ext>
    </p:extLst>
  </p:cSld>
  <p:clrMapOvr>
    <a:masterClrMapping/>
  </p:clrMapOvr>
  <p:transition spd="slow">
    <p:wipe dir="d"/>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NoSQL Data Stores</a:t>
            </a:r>
          </a:p>
        </p:txBody>
      </p:sp>
      <p:sp>
        <p:nvSpPr>
          <p:cNvPr id="5" name="Content Placeholder 4"/>
          <p:cNvSpPr>
            <a:spLocks noGrp="1"/>
          </p:cNvSpPr>
          <p:nvPr>
            <p:ph idx="1"/>
          </p:nvPr>
        </p:nvSpPr>
        <p:spPr>
          <a:xfrm>
            <a:off x="2627784" y="1916832"/>
            <a:ext cx="3106688" cy="2836912"/>
          </a:xfrm>
        </p:spPr>
        <p:txBody>
          <a:bodyPr/>
          <a:lstStyle/>
          <a:p>
            <a:r>
              <a:rPr lang="en-GB" dirty="0"/>
              <a:t>What is NoSQL</a:t>
            </a:r>
          </a:p>
          <a:p>
            <a:r>
              <a:rPr lang="en-GB" dirty="0"/>
              <a:t>Key Value Stores</a:t>
            </a:r>
          </a:p>
          <a:p>
            <a:pPr>
              <a:buFont typeface="Wingdings" panose="05000000000000000000" pitchFamily="2" charset="2"/>
              <a:buChar char="Ø"/>
            </a:pPr>
            <a:r>
              <a:rPr lang="en-GB" dirty="0"/>
              <a:t>Document Stores</a:t>
            </a:r>
          </a:p>
          <a:p>
            <a:r>
              <a:rPr lang="en-GB" dirty="0"/>
              <a:t>Column Stores</a:t>
            </a:r>
          </a:p>
          <a:p>
            <a:r>
              <a:rPr lang="en-GB" dirty="0"/>
              <a:t>Graph Stores</a:t>
            </a:r>
          </a:p>
        </p:txBody>
      </p:sp>
      <p:sp>
        <p:nvSpPr>
          <p:cNvPr id="3" name="Slide Number Placeholder 2"/>
          <p:cNvSpPr>
            <a:spLocks noGrp="1"/>
          </p:cNvSpPr>
          <p:nvPr>
            <p:ph type="sldNum" sz="quarter" idx="4"/>
          </p:nvPr>
        </p:nvSpPr>
        <p:spPr/>
        <p:txBody>
          <a:bodyPr/>
          <a:lstStyle/>
          <a:p>
            <a:fld id="{33D6E5A2-EC83-451F-A719-9AC1370DD5CF}" type="slidenum">
              <a:rPr lang="en-US" smtClean="0"/>
              <a:pPr/>
              <a:t>164</a:t>
            </a:fld>
            <a:endParaRPr lang="en-US" dirty="0"/>
          </a:p>
        </p:txBody>
      </p:sp>
      <p:sp>
        <p:nvSpPr>
          <p:cNvPr id="6" name="Footer Placeholder 1">
            <a:extLst>
              <a:ext uri="{FF2B5EF4-FFF2-40B4-BE49-F238E27FC236}">
                <a16:creationId xmlns:a16="http://schemas.microsoft.com/office/drawing/2014/main" id="{11B613CA-C879-4BFE-BF91-E26A667A8D49}"/>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75715054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Datastores</a:t>
            </a:r>
          </a:p>
        </p:txBody>
      </p:sp>
      <p:sp>
        <p:nvSpPr>
          <p:cNvPr id="3" name="Content Placeholder 2"/>
          <p:cNvSpPr>
            <a:spLocks noGrp="1"/>
          </p:cNvSpPr>
          <p:nvPr>
            <p:ph idx="1"/>
          </p:nvPr>
        </p:nvSpPr>
        <p:spPr/>
        <p:txBody>
          <a:bodyPr/>
          <a:lstStyle/>
          <a:p>
            <a:r>
              <a:rPr lang="en-US" dirty="0">
                <a:solidFill>
                  <a:srgbClr val="002060"/>
                </a:solidFill>
              </a:rPr>
              <a:t>Commonly used where the data has an internal structure</a:t>
            </a:r>
          </a:p>
          <a:p>
            <a:pPr lvl="1"/>
            <a:r>
              <a:rPr lang="en-US" dirty="0"/>
              <a:t>That would have to be artificially broken up for an RDBMS</a:t>
            </a:r>
          </a:p>
          <a:p>
            <a:pPr lvl="1"/>
            <a:endParaRPr lang="en-US" dirty="0"/>
          </a:p>
          <a:p>
            <a:r>
              <a:rPr lang="en-US" dirty="0">
                <a:solidFill>
                  <a:srgbClr val="002060"/>
                </a:solidFill>
              </a:rPr>
              <a:t>MongoDB probably most commonly used</a:t>
            </a:r>
          </a:p>
          <a:p>
            <a:pPr lvl="1"/>
            <a:r>
              <a:rPr lang="en-US" dirty="0"/>
              <a:t>CouchDB</a:t>
            </a:r>
          </a:p>
          <a:p>
            <a:pPr lvl="1"/>
            <a:r>
              <a:rPr lang="en-US" dirty="0"/>
              <a:t>Terrastore</a:t>
            </a:r>
          </a:p>
          <a:p>
            <a:pPr lvl="1"/>
            <a:r>
              <a:rPr lang="en-GB" dirty="0"/>
              <a:t>DynamoDB</a:t>
            </a:r>
            <a:endParaRPr lang="en-US" dirty="0"/>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165</a:t>
            </a:fld>
            <a:endParaRPr lang="en-US" dirty="0"/>
          </a:p>
        </p:txBody>
      </p:sp>
      <p:sp>
        <p:nvSpPr>
          <p:cNvPr id="7" name="Footer Placeholder 1">
            <a:extLst>
              <a:ext uri="{FF2B5EF4-FFF2-40B4-BE49-F238E27FC236}">
                <a16:creationId xmlns:a16="http://schemas.microsoft.com/office/drawing/2014/main" id="{CF445BDE-C2C7-4CE5-936A-73140E043AEF}"/>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3086205284"/>
      </p:ext>
    </p:extLst>
  </p:cSld>
  <p:clrMapOvr>
    <a:masterClrMapping/>
  </p:clrMapOvr>
  <p:transition spd="slow">
    <p:wipe dir="d"/>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Document Stores</a:t>
            </a:r>
          </a:p>
        </p:txBody>
      </p:sp>
      <p:sp>
        <p:nvSpPr>
          <p:cNvPr id="3" name="Content Placeholder 2"/>
          <p:cNvSpPr>
            <a:spLocks noGrp="1"/>
          </p:cNvSpPr>
          <p:nvPr>
            <p:ph idx="1"/>
          </p:nvPr>
        </p:nvSpPr>
        <p:spPr/>
        <p:txBody>
          <a:bodyPr/>
          <a:lstStyle/>
          <a:p>
            <a:r>
              <a:rPr lang="en-US" dirty="0">
                <a:solidFill>
                  <a:srgbClr val="002060"/>
                </a:solidFill>
              </a:rPr>
              <a:t>A simple form of datastore</a:t>
            </a:r>
          </a:p>
          <a:p>
            <a:endParaRPr lang="en-US" dirty="0">
              <a:solidFill>
                <a:srgbClr val="002060"/>
              </a:solidFill>
            </a:endParaRPr>
          </a:p>
          <a:p>
            <a:r>
              <a:rPr lang="en-US" dirty="0">
                <a:solidFill>
                  <a:srgbClr val="002060"/>
                </a:solidFill>
              </a:rPr>
              <a:t>Still a key and a value</a:t>
            </a:r>
          </a:p>
          <a:p>
            <a:pPr lvl="1"/>
            <a:r>
              <a:rPr lang="en-US" dirty="0"/>
              <a:t>Similar to a HashTable in a language like Java</a:t>
            </a:r>
          </a:p>
          <a:p>
            <a:pPr lvl="1"/>
            <a:r>
              <a:rPr lang="en-US" dirty="0"/>
              <a:t>But value is structured</a:t>
            </a:r>
          </a:p>
          <a:p>
            <a:pPr lvl="1"/>
            <a:r>
              <a:rPr lang="en-US" dirty="0"/>
              <a:t>JSON, BSON possibly XML or YAML</a:t>
            </a:r>
          </a:p>
          <a:p>
            <a:pPr lvl="1"/>
            <a:endParaRPr lang="en-US" dirty="0"/>
          </a:p>
          <a:p>
            <a:r>
              <a:rPr lang="en-US" dirty="0">
                <a:solidFill>
                  <a:srgbClr val="002060"/>
                </a:solidFill>
              </a:rPr>
              <a:t>Store has knowledge of structure of data</a:t>
            </a:r>
          </a:p>
          <a:p>
            <a:pPr lvl="1"/>
            <a:r>
              <a:rPr lang="en-US" dirty="0"/>
              <a:t>Can query by content</a:t>
            </a:r>
          </a:p>
          <a:p>
            <a:pPr lvl="1"/>
            <a:r>
              <a:rPr lang="en-US" dirty="0"/>
              <a:t>Can retrieve parts of document</a:t>
            </a:r>
          </a:p>
          <a:p>
            <a:pPr lvl="1"/>
            <a:r>
              <a:rPr lang="en-US" dirty="0"/>
              <a:t>Saves machine cycles in application breaking down value</a:t>
            </a:r>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166</a:t>
            </a:fld>
            <a:endParaRPr lang="en-US" dirty="0"/>
          </a:p>
        </p:txBody>
      </p:sp>
      <p:sp>
        <p:nvSpPr>
          <p:cNvPr id="7" name="Footer Placeholder 1">
            <a:extLst>
              <a:ext uri="{FF2B5EF4-FFF2-40B4-BE49-F238E27FC236}">
                <a16:creationId xmlns:a16="http://schemas.microsoft.com/office/drawing/2014/main" id="{FDF42C9B-46EC-49B2-87D1-EE968CDC5B09}"/>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1448038152"/>
      </p:ext>
    </p:extLst>
  </p:cSld>
  <p:clrMapOvr>
    <a:masterClrMapping/>
  </p:clrMapOvr>
  <p:transition spd="slow">
    <p:wipe dir="d"/>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31848" y="885344"/>
            <a:ext cx="8280303" cy="3191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7"/>
          <p:cNvSpPr>
            <a:spLocks noGrp="1"/>
          </p:cNvSpPr>
          <p:nvPr>
            <p:ph type="sldNum" sz="quarter" idx="4294967295"/>
          </p:nvPr>
        </p:nvSpPr>
        <p:spPr>
          <a:xfrm>
            <a:off x="6019800" y="6356350"/>
            <a:ext cx="2667000" cy="365125"/>
          </a:xfrm>
        </p:spPr>
        <p:txBody>
          <a:bodyPr/>
          <a:lstStyle/>
          <a:p>
            <a:fld id="{33D6E5A2-EC83-451F-A719-9AC1370DD5CF}" type="slidenum">
              <a:rPr lang="en-US" smtClean="0"/>
              <a:pPr/>
              <a:t>167</a:t>
            </a:fld>
            <a:endParaRPr lang="en-US" dirty="0"/>
          </a:p>
        </p:txBody>
      </p:sp>
      <p:sp>
        <p:nvSpPr>
          <p:cNvPr id="5" name="Footer Placeholder 1">
            <a:extLst>
              <a:ext uri="{FF2B5EF4-FFF2-40B4-BE49-F238E27FC236}">
                <a16:creationId xmlns:a16="http://schemas.microsoft.com/office/drawing/2014/main" id="{8DC19E41-F6E4-4258-893B-C9ED97930A68}"/>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329907636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 for Document Stores</a:t>
            </a:r>
          </a:p>
        </p:txBody>
      </p:sp>
      <p:sp>
        <p:nvSpPr>
          <p:cNvPr id="3" name="Content Placeholder 2"/>
          <p:cNvSpPr>
            <a:spLocks noGrp="1"/>
          </p:cNvSpPr>
          <p:nvPr>
            <p:ph idx="1"/>
          </p:nvPr>
        </p:nvSpPr>
        <p:spPr/>
        <p:txBody>
          <a:bodyPr/>
          <a:lstStyle/>
          <a:p>
            <a:r>
              <a:rPr lang="en-US" dirty="0">
                <a:solidFill>
                  <a:srgbClr val="002060"/>
                </a:solidFill>
              </a:rPr>
              <a:t>Anything where structure is important</a:t>
            </a:r>
          </a:p>
          <a:p>
            <a:pPr lvl="1"/>
            <a:r>
              <a:rPr lang="en-US" dirty="0"/>
              <a:t>And do not want to break up for RDBMS</a:t>
            </a:r>
          </a:p>
          <a:p>
            <a:pPr lvl="1"/>
            <a:r>
              <a:rPr lang="en-US" dirty="0"/>
              <a:t>Need to keep a flexible schema</a:t>
            </a:r>
          </a:p>
          <a:p>
            <a:pPr lvl="1"/>
            <a:r>
              <a:rPr lang="en-US" dirty="0"/>
              <a:t>'Schema on read'</a:t>
            </a:r>
          </a:p>
          <a:p>
            <a:pPr lvl="1"/>
            <a:endParaRPr lang="en-US" dirty="0"/>
          </a:p>
          <a:p>
            <a:r>
              <a:rPr lang="en-US" dirty="0">
                <a:solidFill>
                  <a:srgbClr val="002060"/>
                </a:solidFill>
              </a:rPr>
              <a:t>Anywhere that needs record matching or filtering	</a:t>
            </a:r>
          </a:p>
          <a:p>
            <a:pPr lvl="1"/>
            <a:r>
              <a:rPr lang="en-US" dirty="0"/>
              <a:t>Fraud detection systems</a:t>
            </a:r>
          </a:p>
          <a:p>
            <a:pPr lvl="1"/>
            <a:r>
              <a:rPr lang="en-US" dirty="0"/>
              <a:t>End to end transaction matching</a:t>
            </a:r>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168</a:t>
            </a:fld>
            <a:endParaRPr lang="en-US" dirty="0"/>
          </a:p>
        </p:txBody>
      </p:sp>
      <p:pic>
        <p:nvPicPr>
          <p:cNvPr id="7" name="Picture 6"/>
          <p:cNvPicPr>
            <a:picLocks noChangeAspect="1"/>
          </p:cNvPicPr>
          <p:nvPr/>
        </p:nvPicPr>
        <p:blipFill>
          <a:blip r:embed="rId3"/>
          <a:stretch>
            <a:fillRect/>
          </a:stretch>
        </p:blipFill>
        <p:spPr>
          <a:xfrm>
            <a:off x="8049341" y="101555"/>
            <a:ext cx="933450" cy="942975"/>
          </a:xfrm>
          <a:prstGeom prst="rect">
            <a:avLst/>
          </a:prstGeom>
        </p:spPr>
      </p:pic>
      <p:sp>
        <p:nvSpPr>
          <p:cNvPr id="8" name="Footer Placeholder 1">
            <a:extLst>
              <a:ext uri="{FF2B5EF4-FFF2-40B4-BE49-F238E27FC236}">
                <a16:creationId xmlns:a16="http://schemas.microsoft.com/office/drawing/2014/main" id="{37866646-A800-4B85-847E-100536E4AD4D}"/>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1315018583"/>
      </p:ext>
    </p:extLst>
  </p:cSld>
  <p:clrMapOvr>
    <a:masterClrMapping/>
  </p:clrMapOvr>
  <p:transition spd="slow">
    <p:wipe dir="d"/>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NoSQL Data Stores</a:t>
            </a:r>
          </a:p>
        </p:txBody>
      </p:sp>
      <p:sp>
        <p:nvSpPr>
          <p:cNvPr id="5" name="Content Placeholder 4"/>
          <p:cNvSpPr>
            <a:spLocks noGrp="1"/>
          </p:cNvSpPr>
          <p:nvPr>
            <p:ph idx="1"/>
          </p:nvPr>
        </p:nvSpPr>
        <p:spPr>
          <a:xfrm>
            <a:off x="2627784" y="1916832"/>
            <a:ext cx="3106688" cy="2836912"/>
          </a:xfrm>
        </p:spPr>
        <p:txBody>
          <a:bodyPr/>
          <a:lstStyle/>
          <a:p>
            <a:r>
              <a:rPr lang="en-GB" dirty="0"/>
              <a:t>What is NoSQL</a:t>
            </a:r>
          </a:p>
          <a:p>
            <a:r>
              <a:rPr lang="en-GB" dirty="0"/>
              <a:t>Key Value Stores</a:t>
            </a:r>
          </a:p>
          <a:p>
            <a:r>
              <a:rPr lang="en-GB" dirty="0"/>
              <a:t>Document Stores</a:t>
            </a:r>
          </a:p>
          <a:p>
            <a:pPr>
              <a:buFont typeface="Wingdings" panose="05000000000000000000" pitchFamily="2" charset="2"/>
              <a:buChar char="Ø"/>
            </a:pPr>
            <a:r>
              <a:rPr lang="en-GB" dirty="0"/>
              <a:t>Column Stores</a:t>
            </a:r>
          </a:p>
          <a:p>
            <a:r>
              <a:rPr lang="en-GB" dirty="0"/>
              <a:t>Graph Stores</a:t>
            </a:r>
          </a:p>
        </p:txBody>
      </p:sp>
      <p:sp>
        <p:nvSpPr>
          <p:cNvPr id="3" name="Slide Number Placeholder 2"/>
          <p:cNvSpPr>
            <a:spLocks noGrp="1"/>
          </p:cNvSpPr>
          <p:nvPr>
            <p:ph type="sldNum" sz="quarter" idx="4"/>
          </p:nvPr>
        </p:nvSpPr>
        <p:spPr/>
        <p:txBody>
          <a:bodyPr/>
          <a:lstStyle/>
          <a:p>
            <a:fld id="{33D6E5A2-EC83-451F-A719-9AC1370DD5CF}" type="slidenum">
              <a:rPr lang="en-US" smtClean="0"/>
              <a:pPr/>
              <a:t>169</a:t>
            </a:fld>
            <a:endParaRPr lang="en-US" dirty="0"/>
          </a:p>
        </p:txBody>
      </p:sp>
      <p:sp>
        <p:nvSpPr>
          <p:cNvPr id="6" name="Footer Placeholder 1">
            <a:extLst>
              <a:ext uri="{FF2B5EF4-FFF2-40B4-BE49-F238E27FC236}">
                <a16:creationId xmlns:a16="http://schemas.microsoft.com/office/drawing/2014/main" id="{764AEABC-F64C-456D-B258-6A28224F18D7}"/>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2908891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of Internet Shopping</a:t>
            </a:r>
          </a:p>
        </p:txBody>
      </p:sp>
      <p:sp>
        <p:nvSpPr>
          <p:cNvPr id="3" name="Content Placeholder 2"/>
          <p:cNvSpPr>
            <a:spLocks noGrp="1"/>
          </p:cNvSpPr>
          <p:nvPr>
            <p:ph idx="1"/>
          </p:nvPr>
        </p:nvSpPr>
        <p:spPr/>
        <p:txBody>
          <a:bodyPr>
            <a:normAutofit/>
          </a:bodyPr>
          <a:lstStyle/>
          <a:p>
            <a:r>
              <a:rPr lang="en-US" dirty="0">
                <a:solidFill>
                  <a:srgbClr val="002060"/>
                </a:solidFill>
              </a:rPr>
              <a:t>You need a book for your holiday.</a:t>
            </a:r>
          </a:p>
          <a:p>
            <a:pPr lvl="1"/>
            <a:r>
              <a:rPr lang="en-US" dirty="0"/>
              <a:t>You spot 'Of Mice and Men' on a well known retail store site</a:t>
            </a:r>
          </a:p>
          <a:p>
            <a:pPr lvl="1"/>
            <a:r>
              <a:rPr lang="en-US" dirty="0"/>
              <a:t>You order it</a:t>
            </a:r>
          </a:p>
          <a:p>
            <a:pPr lvl="1"/>
            <a:endParaRPr lang="en-US" dirty="0"/>
          </a:p>
          <a:p>
            <a:r>
              <a:rPr lang="en-US" dirty="0">
                <a:solidFill>
                  <a:srgbClr val="002060"/>
                </a:solidFill>
              </a:rPr>
              <a:t>You check out</a:t>
            </a:r>
            <a:r>
              <a:rPr lang="mr-IN" dirty="0">
                <a:solidFill>
                  <a:srgbClr val="002060"/>
                </a:solidFill>
              </a:rPr>
              <a:t>…</a:t>
            </a:r>
            <a:endParaRPr lang="en-GB" dirty="0">
              <a:solidFill>
                <a:srgbClr val="002060"/>
              </a:solidFill>
            </a:endParaRPr>
          </a:p>
          <a:p>
            <a:pPr lvl="1"/>
            <a:r>
              <a:rPr lang="en-GB" dirty="0"/>
              <a:t>Well of course you actually don't as you spot other items</a:t>
            </a:r>
          </a:p>
          <a:p>
            <a:pPr lvl="1"/>
            <a:r>
              <a:rPr lang="en-GB" dirty="0"/>
              <a:t>It's the nature of internet shopping to never buy one thing</a:t>
            </a:r>
          </a:p>
          <a:p>
            <a:pPr lvl="1"/>
            <a:r>
              <a:rPr lang="en-GB" dirty="0"/>
              <a:t>Into the basket goes sun cream, sunglasses and so on</a:t>
            </a:r>
          </a:p>
          <a:p>
            <a:pPr lvl="1"/>
            <a:endParaRPr lang="en-GB" dirty="0"/>
          </a:p>
          <a:p>
            <a:r>
              <a:rPr lang="en-GB" dirty="0">
                <a:solidFill>
                  <a:srgbClr val="002060"/>
                </a:solidFill>
              </a:rPr>
              <a:t>While you are flicking around between glasses designs</a:t>
            </a:r>
            <a:r>
              <a:rPr lang="mr-IN" dirty="0">
                <a:solidFill>
                  <a:srgbClr val="002060"/>
                </a:solidFill>
              </a:rPr>
              <a:t>…</a:t>
            </a:r>
            <a:endParaRPr lang="en-GB" dirty="0">
              <a:solidFill>
                <a:srgbClr val="002060"/>
              </a:solidFill>
            </a:endParaRPr>
          </a:p>
          <a:p>
            <a:pPr lvl="1"/>
            <a:r>
              <a:rPr lang="en-GB" dirty="0"/>
              <a:t>Someone else buys the last copy of 'Of Mice and Men'</a:t>
            </a:r>
          </a:p>
          <a:p>
            <a:pPr lvl="1"/>
            <a:r>
              <a:rPr lang="en-GB" dirty="0"/>
              <a:t>They go straight to check out</a:t>
            </a:r>
            <a:endParaRPr lang="en-US" dirty="0"/>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17</a:t>
            </a:fld>
            <a:endParaRPr lang="en-US" dirty="0"/>
          </a:p>
        </p:txBody>
      </p:sp>
      <p:sp>
        <p:nvSpPr>
          <p:cNvPr id="5" name="Footer Placeholder 4"/>
          <p:cNvSpPr>
            <a:spLocks noGrp="1"/>
          </p:cNvSpPr>
          <p:nvPr>
            <p:ph type="ftr" sz="quarter" idx="3"/>
          </p:nvPr>
        </p:nvSpPr>
        <p:spPr/>
        <p:txBody>
          <a:bodyPr/>
          <a:lstStyle/>
          <a:p>
            <a:pPr algn="l"/>
            <a:r>
              <a:rPr lang="en-GB" b="1" dirty="0"/>
              <a:t>Copyright KPL KnowledgeSolutions Ltd – All rights reserved</a:t>
            </a:r>
          </a:p>
          <a:p>
            <a:endParaRPr lang="en-GB" dirty="0"/>
          </a:p>
        </p:txBody>
      </p:sp>
    </p:spTree>
    <p:extLst>
      <p:ext uri="{BB962C8B-B14F-4D97-AF65-F5344CB8AC3E}">
        <p14:creationId xmlns:p14="http://schemas.microsoft.com/office/powerpoint/2010/main" val="3726478366"/>
      </p:ext>
    </p:extLst>
  </p:cSld>
  <p:clrMapOvr>
    <a:masterClrMapping/>
  </p:clrMapOvr>
  <p:transition spd="slow">
    <p:wipe dir="d"/>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Column Family Datastores</a:t>
            </a:r>
          </a:p>
        </p:txBody>
      </p:sp>
      <p:sp>
        <p:nvSpPr>
          <p:cNvPr id="3" name="Content Placeholder 2"/>
          <p:cNvSpPr>
            <a:spLocks noGrp="1"/>
          </p:cNvSpPr>
          <p:nvPr>
            <p:ph idx="1"/>
          </p:nvPr>
        </p:nvSpPr>
        <p:spPr/>
        <p:txBody>
          <a:bodyPr/>
          <a:lstStyle/>
          <a:p>
            <a:r>
              <a:rPr lang="en-US" dirty="0">
                <a:solidFill>
                  <a:srgbClr val="002060"/>
                </a:solidFill>
              </a:rPr>
              <a:t>Commonly used where the throughput needs to be high</a:t>
            </a:r>
          </a:p>
          <a:p>
            <a:pPr lvl="1"/>
            <a:r>
              <a:rPr lang="en-US" dirty="0"/>
              <a:t>And data has structure</a:t>
            </a:r>
          </a:p>
          <a:p>
            <a:pPr lvl="1"/>
            <a:endParaRPr lang="en-US" dirty="0"/>
          </a:p>
          <a:p>
            <a:r>
              <a:rPr lang="en-US" dirty="0">
                <a:solidFill>
                  <a:srgbClr val="002060"/>
                </a:solidFill>
              </a:rPr>
              <a:t>Cassandra probably most commonly used at time of writing</a:t>
            </a:r>
          </a:p>
          <a:p>
            <a:pPr lvl="1"/>
            <a:r>
              <a:rPr lang="en-US" dirty="0"/>
              <a:t>Others</a:t>
            </a:r>
            <a:endParaRPr lang="en-US" dirty="0">
              <a:solidFill>
                <a:srgbClr val="002060"/>
              </a:solidFill>
            </a:endParaRPr>
          </a:p>
          <a:p>
            <a:pPr lvl="2"/>
            <a:r>
              <a:rPr lang="en-US" dirty="0"/>
              <a:t>HBase</a:t>
            </a:r>
          </a:p>
          <a:p>
            <a:pPr lvl="2"/>
            <a:r>
              <a:rPr lang="en-US" dirty="0"/>
              <a:t>Accumulo</a:t>
            </a:r>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170</a:t>
            </a:fld>
            <a:endParaRPr lang="en-US" dirty="0"/>
          </a:p>
        </p:txBody>
      </p:sp>
      <p:sp>
        <p:nvSpPr>
          <p:cNvPr id="6" name="Footer Placeholder 1">
            <a:extLst>
              <a:ext uri="{FF2B5EF4-FFF2-40B4-BE49-F238E27FC236}">
                <a16:creationId xmlns:a16="http://schemas.microsoft.com/office/drawing/2014/main" id="{529436C6-28B6-45F9-9277-3996AB0C3FC7}"/>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2986872860"/>
      </p:ext>
    </p:extLst>
  </p:cSld>
  <p:clrMapOvr>
    <a:masterClrMapping/>
  </p:clrMapOvr>
  <p:transition spd="slow">
    <p:wipe dir="d"/>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Column Family Stores</a:t>
            </a:r>
          </a:p>
        </p:txBody>
      </p:sp>
      <p:sp>
        <p:nvSpPr>
          <p:cNvPr id="3" name="Content Placeholder 2"/>
          <p:cNvSpPr>
            <a:spLocks noGrp="1"/>
          </p:cNvSpPr>
          <p:nvPr>
            <p:ph idx="1"/>
          </p:nvPr>
        </p:nvSpPr>
        <p:spPr/>
        <p:txBody>
          <a:bodyPr>
            <a:normAutofit/>
          </a:bodyPr>
          <a:lstStyle/>
          <a:p>
            <a:r>
              <a:rPr lang="en-US" dirty="0">
                <a:solidFill>
                  <a:srgbClr val="002060"/>
                </a:solidFill>
              </a:rPr>
              <a:t>Avoids problems caused by rectangular tables in RDBMS</a:t>
            </a:r>
          </a:p>
          <a:p>
            <a:pPr lvl="1"/>
            <a:r>
              <a:rPr lang="en-US" dirty="0"/>
              <a:t>In areas where schema can change</a:t>
            </a:r>
          </a:p>
          <a:p>
            <a:pPr lvl="1"/>
            <a:r>
              <a:rPr lang="en-US" dirty="0"/>
              <a:t>In areas where no data would be common in many RDBMS columns</a:t>
            </a:r>
          </a:p>
          <a:p>
            <a:pPr lvl="1"/>
            <a:r>
              <a:rPr lang="en-US" dirty="0"/>
              <a:t>Saves cost of 'wide' tables and large joins</a:t>
            </a:r>
          </a:p>
          <a:p>
            <a:pPr marL="0" indent="0">
              <a:buNone/>
            </a:pPr>
            <a:endParaRPr lang="en-US" dirty="0">
              <a:solidFill>
                <a:srgbClr val="002060"/>
              </a:solidFill>
            </a:endParaRPr>
          </a:p>
          <a:p>
            <a:r>
              <a:rPr lang="en-US" dirty="0">
                <a:solidFill>
                  <a:srgbClr val="002060"/>
                </a:solidFill>
              </a:rPr>
              <a:t>Column family is structured for retrieval</a:t>
            </a:r>
          </a:p>
          <a:p>
            <a:pPr lvl="1"/>
            <a:r>
              <a:rPr lang="en-US" dirty="0"/>
              <a:t>Need to know the most likely ways that it will be used</a:t>
            </a:r>
          </a:p>
          <a:p>
            <a:pPr lvl="2"/>
            <a:r>
              <a:rPr lang="en-US" dirty="0"/>
              <a:t>Data is "partioned" by an index value</a:t>
            </a:r>
          </a:p>
          <a:p>
            <a:pPr marL="457200" lvl="1" indent="0">
              <a:buNone/>
            </a:pPr>
            <a:endParaRPr lang="en-US" dirty="0"/>
          </a:p>
          <a:p>
            <a:r>
              <a:rPr lang="en-US" dirty="0">
                <a:solidFill>
                  <a:srgbClr val="002060"/>
                </a:solidFill>
              </a:rPr>
              <a:t>Data has row keys for initial location of data row</a:t>
            </a:r>
          </a:p>
          <a:p>
            <a:pPr lvl="1"/>
            <a:r>
              <a:rPr lang="en-US" dirty="0"/>
              <a:t>Also column key for location of data value</a:t>
            </a:r>
          </a:p>
          <a:p>
            <a:pPr lvl="1"/>
            <a:r>
              <a:rPr lang="en-US" dirty="0"/>
              <a:t>Columns are actually triples</a:t>
            </a:r>
          </a:p>
          <a:p>
            <a:pPr lvl="1"/>
            <a:r>
              <a:rPr lang="en-US" dirty="0"/>
              <a:t>Column key/ column value/ time stamp of update for </a:t>
            </a:r>
            <a:r>
              <a:rPr lang="en-US" b="1" dirty="0"/>
              <a:t>column</a:t>
            </a:r>
          </a:p>
          <a:p>
            <a:pPr lvl="1"/>
            <a:endParaRPr lang="en-US" dirty="0"/>
          </a:p>
          <a:p>
            <a:pPr lvl="1"/>
            <a:endParaRPr lang="en-US" dirty="0"/>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171</a:t>
            </a:fld>
            <a:endParaRPr lang="en-US" dirty="0"/>
          </a:p>
        </p:txBody>
      </p:sp>
      <p:sp>
        <p:nvSpPr>
          <p:cNvPr id="6" name="Footer Placeholder 1">
            <a:extLst>
              <a:ext uri="{FF2B5EF4-FFF2-40B4-BE49-F238E27FC236}">
                <a16:creationId xmlns:a16="http://schemas.microsoft.com/office/drawing/2014/main" id="{86558311-B109-4E6F-B621-B3F5B35DA976}"/>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3354384153"/>
      </p:ext>
    </p:extLst>
  </p:cSld>
  <p:clrMapOvr>
    <a:masterClrMapping/>
  </p:clrMapOvr>
  <p:transition spd="slow">
    <p:wipe dir="d"/>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08807" y="1412776"/>
            <a:ext cx="8726385" cy="3237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4"/>
          </p:nvPr>
        </p:nvSpPr>
        <p:spPr/>
        <p:txBody>
          <a:bodyPr/>
          <a:lstStyle/>
          <a:p>
            <a:fld id="{33D6E5A2-EC83-451F-A719-9AC1370DD5CF}" type="slidenum">
              <a:rPr lang="en-US" smtClean="0"/>
              <a:pPr/>
              <a:t>172</a:t>
            </a:fld>
            <a:endParaRPr lang="en-US" dirty="0"/>
          </a:p>
        </p:txBody>
      </p:sp>
      <p:sp>
        <p:nvSpPr>
          <p:cNvPr id="6" name="Title 1"/>
          <p:cNvSpPr>
            <a:spLocks noGrp="1"/>
          </p:cNvSpPr>
          <p:nvPr>
            <p:ph type="title"/>
          </p:nvPr>
        </p:nvSpPr>
        <p:spPr>
          <a:xfrm>
            <a:off x="457200" y="274638"/>
            <a:ext cx="8507288" cy="563562"/>
          </a:xfrm>
        </p:spPr>
        <p:txBody>
          <a:bodyPr/>
          <a:lstStyle/>
          <a:p>
            <a:r>
              <a:rPr lang="en-US" dirty="0"/>
              <a:t>Column Storage</a:t>
            </a:r>
          </a:p>
        </p:txBody>
      </p:sp>
      <p:sp>
        <p:nvSpPr>
          <p:cNvPr id="7" name="Footer Placeholder 1">
            <a:extLst>
              <a:ext uri="{FF2B5EF4-FFF2-40B4-BE49-F238E27FC236}">
                <a16:creationId xmlns:a16="http://schemas.microsoft.com/office/drawing/2014/main" id="{97244501-EC8B-4823-8E4B-461B7BCDCBCC}"/>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407671338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64247"/>
            <a:ext cx="8291513" cy="831897"/>
          </a:xfrm>
        </p:spPr>
        <p:txBody>
          <a:bodyPr/>
          <a:lstStyle/>
          <a:p>
            <a:r>
              <a:rPr lang="en-GB" dirty="0"/>
              <a:t>Structure of Column Storage</a:t>
            </a:r>
            <a:endParaRPr lang="en-US" dirty="0"/>
          </a:p>
        </p:txBody>
      </p:sp>
      <p:sp>
        <p:nvSpPr>
          <p:cNvPr id="3" name="Content Placeholder 2"/>
          <p:cNvSpPr>
            <a:spLocks noGrp="1"/>
          </p:cNvSpPr>
          <p:nvPr>
            <p:ph idx="1"/>
          </p:nvPr>
        </p:nvSpPr>
        <p:spPr>
          <a:xfrm>
            <a:off x="457200" y="1196752"/>
            <a:ext cx="8229600" cy="4975448"/>
          </a:xfrm>
        </p:spPr>
        <p:txBody>
          <a:bodyPr/>
          <a:lstStyle/>
          <a:p>
            <a:r>
              <a:rPr lang="en-GB" dirty="0"/>
              <a:t>Keyspace – a bit like a database</a:t>
            </a:r>
          </a:p>
          <a:p>
            <a:pPr lvl="1"/>
            <a:r>
              <a:rPr lang="en-GB" dirty="0"/>
              <a:t>Consists of Column Families</a:t>
            </a:r>
          </a:p>
          <a:p>
            <a:pPr lvl="2"/>
            <a:r>
              <a:rPr lang="en-GB" dirty="0"/>
              <a:t>Collections of columns</a:t>
            </a:r>
          </a:p>
          <a:p>
            <a:pPr lvl="2"/>
            <a:r>
              <a:rPr lang="en-GB" dirty="0"/>
              <a:t>Like RDBMS tables</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5" name="Rectangle 4"/>
          <p:cNvSpPr/>
          <p:nvPr/>
        </p:nvSpPr>
        <p:spPr>
          <a:xfrm>
            <a:off x="899592" y="3356992"/>
            <a:ext cx="6984776" cy="2398846"/>
          </a:xfrm>
          <a:prstGeom prst="rect">
            <a:avLst/>
          </a:prstGeom>
          <a:solidFill>
            <a:schemeClr val="accent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6" name="Rounded Rectangle 5"/>
          <p:cNvSpPr/>
          <p:nvPr/>
        </p:nvSpPr>
        <p:spPr>
          <a:xfrm>
            <a:off x="1768682" y="3723680"/>
            <a:ext cx="1800200" cy="1584176"/>
          </a:xfrm>
          <a:prstGeom prst="round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7" name="Rounded Rectangle 6"/>
          <p:cNvSpPr/>
          <p:nvPr/>
        </p:nvSpPr>
        <p:spPr>
          <a:xfrm>
            <a:off x="5081050" y="3651672"/>
            <a:ext cx="1800200" cy="1728192"/>
          </a:xfrm>
          <a:prstGeom prst="round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8" name="TextBox 7"/>
          <p:cNvSpPr txBox="1"/>
          <p:nvPr/>
        </p:nvSpPr>
        <p:spPr>
          <a:xfrm>
            <a:off x="6695122" y="5307856"/>
            <a:ext cx="1052148" cy="369332"/>
          </a:xfrm>
          <a:prstGeom prst="rect">
            <a:avLst/>
          </a:prstGeom>
          <a:noFill/>
        </p:spPr>
        <p:txBody>
          <a:bodyPr wrap="none" rtlCol="0">
            <a:spAutoFit/>
          </a:bodyPr>
          <a:lstStyle/>
          <a:p>
            <a:r>
              <a:rPr lang="en-GB" dirty="0"/>
              <a:t>Keyspace</a:t>
            </a:r>
            <a:endParaRPr lang="en-US" dirty="0"/>
          </a:p>
        </p:txBody>
      </p:sp>
      <p:sp>
        <p:nvSpPr>
          <p:cNvPr id="9" name="TextBox 8"/>
          <p:cNvSpPr txBox="1"/>
          <p:nvPr/>
        </p:nvSpPr>
        <p:spPr>
          <a:xfrm>
            <a:off x="5193955" y="5013177"/>
            <a:ext cx="1568250" cy="369332"/>
          </a:xfrm>
          <a:prstGeom prst="rect">
            <a:avLst/>
          </a:prstGeom>
          <a:noFill/>
        </p:spPr>
        <p:txBody>
          <a:bodyPr wrap="none" rtlCol="0">
            <a:spAutoFit/>
          </a:bodyPr>
          <a:lstStyle/>
          <a:p>
            <a:r>
              <a:rPr lang="en-GB" dirty="0"/>
              <a:t>Column Family</a:t>
            </a:r>
            <a:endParaRPr lang="en-US" dirty="0"/>
          </a:p>
        </p:txBody>
      </p:sp>
      <p:sp>
        <p:nvSpPr>
          <p:cNvPr id="10" name="TextBox 9"/>
          <p:cNvSpPr txBox="1"/>
          <p:nvPr/>
        </p:nvSpPr>
        <p:spPr>
          <a:xfrm>
            <a:off x="1884657" y="4938524"/>
            <a:ext cx="1568250" cy="369332"/>
          </a:xfrm>
          <a:prstGeom prst="rect">
            <a:avLst/>
          </a:prstGeom>
          <a:noFill/>
        </p:spPr>
        <p:txBody>
          <a:bodyPr wrap="none" rtlCol="0">
            <a:spAutoFit/>
          </a:bodyPr>
          <a:lstStyle/>
          <a:p>
            <a:r>
              <a:rPr lang="en-GB" dirty="0"/>
              <a:t>Column Family</a:t>
            </a:r>
            <a:endParaRPr lang="en-US" dirty="0"/>
          </a:p>
        </p:txBody>
      </p:sp>
      <p:sp>
        <p:nvSpPr>
          <p:cNvPr id="11" name="Rectangle 10"/>
          <p:cNvSpPr/>
          <p:nvPr/>
        </p:nvSpPr>
        <p:spPr>
          <a:xfrm>
            <a:off x="1847441" y="3880198"/>
            <a:ext cx="1500423" cy="288032"/>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2" name="Rectangle 11"/>
          <p:cNvSpPr/>
          <p:nvPr/>
        </p:nvSpPr>
        <p:spPr>
          <a:xfrm>
            <a:off x="1847441" y="4672286"/>
            <a:ext cx="1080489" cy="288032"/>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3" name="Rectangle 12"/>
          <p:cNvSpPr/>
          <p:nvPr/>
        </p:nvSpPr>
        <p:spPr>
          <a:xfrm>
            <a:off x="1847442" y="4259437"/>
            <a:ext cx="863004" cy="288032"/>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4" name="Rectangle 13"/>
          <p:cNvSpPr/>
          <p:nvPr/>
        </p:nvSpPr>
        <p:spPr>
          <a:xfrm>
            <a:off x="5253579" y="3894970"/>
            <a:ext cx="1441543" cy="288032"/>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5" name="Rectangle 14"/>
          <p:cNvSpPr/>
          <p:nvPr/>
        </p:nvSpPr>
        <p:spPr>
          <a:xfrm>
            <a:off x="5253579" y="4687058"/>
            <a:ext cx="1038088" cy="288032"/>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6" name="Rectangle 15"/>
          <p:cNvSpPr/>
          <p:nvPr/>
        </p:nvSpPr>
        <p:spPr>
          <a:xfrm>
            <a:off x="5253580" y="4274209"/>
            <a:ext cx="829138" cy="288032"/>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7" name="Footer Placeholder 1">
            <a:extLst>
              <a:ext uri="{FF2B5EF4-FFF2-40B4-BE49-F238E27FC236}">
                <a16:creationId xmlns:a16="http://schemas.microsoft.com/office/drawing/2014/main" id="{AC1F79C9-67B2-48E0-9C3E-FC4C620F2E70}"/>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81961859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Column Family</a:t>
            </a:r>
            <a:endParaRPr lang="en-US" dirty="0"/>
          </a:p>
        </p:txBody>
      </p:sp>
      <p:sp>
        <p:nvSpPr>
          <p:cNvPr id="3" name="Content Placeholder 2"/>
          <p:cNvSpPr>
            <a:spLocks noGrp="1"/>
          </p:cNvSpPr>
          <p:nvPr>
            <p:ph idx="1"/>
          </p:nvPr>
        </p:nvSpPr>
        <p:spPr/>
        <p:txBody>
          <a:bodyPr/>
          <a:lstStyle/>
          <a:p>
            <a:r>
              <a:rPr lang="en-GB" dirty="0"/>
              <a:t>Column Families have multiple rows</a:t>
            </a:r>
          </a:p>
          <a:p>
            <a:r>
              <a:rPr lang="en-GB" dirty="0"/>
              <a:t>Each row has columns</a:t>
            </a:r>
          </a:p>
          <a:p>
            <a:pPr lvl="1"/>
            <a:r>
              <a:rPr lang="en-GB" dirty="0"/>
              <a:t>No requirement that each row have the same number of columns</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5" name="Rounded Rectangle 4"/>
          <p:cNvSpPr/>
          <p:nvPr/>
        </p:nvSpPr>
        <p:spPr>
          <a:xfrm>
            <a:off x="1910201" y="3068960"/>
            <a:ext cx="5323598" cy="2958976"/>
          </a:xfrm>
          <a:prstGeom prst="round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6" name="TextBox 5"/>
          <p:cNvSpPr txBox="1"/>
          <p:nvPr/>
        </p:nvSpPr>
        <p:spPr>
          <a:xfrm>
            <a:off x="6215692" y="5566013"/>
            <a:ext cx="747423" cy="369332"/>
          </a:xfrm>
          <a:prstGeom prst="rect">
            <a:avLst/>
          </a:prstGeom>
          <a:noFill/>
        </p:spPr>
        <p:txBody>
          <a:bodyPr wrap="square" rtlCol="0">
            <a:spAutoFit/>
          </a:bodyPr>
          <a:lstStyle/>
          <a:p>
            <a:r>
              <a:rPr lang="en-GB" dirty="0"/>
              <a:t>Users</a:t>
            </a:r>
            <a:endParaRPr lang="en-US" dirty="0"/>
          </a:p>
        </p:txBody>
      </p:sp>
      <p:sp>
        <p:nvSpPr>
          <p:cNvPr id="7" name="Rectangle 6"/>
          <p:cNvSpPr/>
          <p:nvPr/>
        </p:nvSpPr>
        <p:spPr>
          <a:xfrm>
            <a:off x="2126464" y="3469843"/>
            <a:ext cx="4437090" cy="537996"/>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8" name="Rectangle 7"/>
          <p:cNvSpPr/>
          <p:nvPr/>
        </p:nvSpPr>
        <p:spPr>
          <a:xfrm>
            <a:off x="2144436" y="5028017"/>
            <a:ext cx="3195250" cy="537996"/>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9" name="Rectangle 8"/>
          <p:cNvSpPr/>
          <p:nvPr/>
        </p:nvSpPr>
        <p:spPr>
          <a:xfrm>
            <a:off x="2144436" y="4237566"/>
            <a:ext cx="2552098" cy="537996"/>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TextBox 9"/>
          <p:cNvSpPr txBox="1"/>
          <p:nvPr/>
        </p:nvSpPr>
        <p:spPr>
          <a:xfrm>
            <a:off x="2126464" y="3554175"/>
            <a:ext cx="548612" cy="369332"/>
          </a:xfrm>
          <a:prstGeom prst="rect">
            <a:avLst/>
          </a:prstGeom>
          <a:noFill/>
        </p:spPr>
        <p:txBody>
          <a:bodyPr wrap="none" rtlCol="0">
            <a:spAutoFit/>
          </a:bodyPr>
          <a:lstStyle/>
          <a:p>
            <a:r>
              <a:rPr lang="en-GB" dirty="0"/>
              <a:t>Rob</a:t>
            </a:r>
            <a:endParaRPr lang="en-US" dirty="0"/>
          </a:p>
        </p:txBody>
      </p:sp>
      <p:sp>
        <p:nvSpPr>
          <p:cNvPr id="11" name="TextBox 10"/>
          <p:cNvSpPr txBox="1"/>
          <p:nvPr/>
        </p:nvSpPr>
        <p:spPr>
          <a:xfrm>
            <a:off x="2121719" y="4306209"/>
            <a:ext cx="553357" cy="369332"/>
          </a:xfrm>
          <a:prstGeom prst="rect">
            <a:avLst/>
          </a:prstGeom>
          <a:noFill/>
        </p:spPr>
        <p:txBody>
          <a:bodyPr wrap="none" rtlCol="0">
            <a:spAutoFit/>
          </a:bodyPr>
          <a:lstStyle/>
          <a:p>
            <a:r>
              <a:rPr lang="en-GB" dirty="0"/>
              <a:t>Bob</a:t>
            </a:r>
            <a:endParaRPr lang="en-US" dirty="0"/>
          </a:p>
        </p:txBody>
      </p:sp>
      <p:sp>
        <p:nvSpPr>
          <p:cNvPr id="12" name="TextBox 11"/>
          <p:cNvSpPr txBox="1"/>
          <p:nvPr/>
        </p:nvSpPr>
        <p:spPr>
          <a:xfrm>
            <a:off x="2149319" y="5112349"/>
            <a:ext cx="513602" cy="369332"/>
          </a:xfrm>
          <a:prstGeom prst="rect">
            <a:avLst/>
          </a:prstGeom>
          <a:noFill/>
        </p:spPr>
        <p:txBody>
          <a:bodyPr wrap="none" rtlCol="0">
            <a:spAutoFit/>
          </a:bodyPr>
          <a:lstStyle/>
          <a:p>
            <a:r>
              <a:rPr lang="en-GB" dirty="0"/>
              <a:t>Ted</a:t>
            </a:r>
            <a:endParaRPr lang="en-US" dirty="0"/>
          </a:p>
        </p:txBody>
      </p:sp>
      <p:sp>
        <p:nvSpPr>
          <p:cNvPr id="13" name="Rectangle 12"/>
          <p:cNvSpPr/>
          <p:nvPr/>
        </p:nvSpPr>
        <p:spPr>
          <a:xfrm>
            <a:off x="2952067" y="3554175"/>
            <a:ext cx="504056" cy="369332"/>
          </a:xfrm>
          <a:prstGeom prst="rect">
            <a:avLst/>
          </a:prstGeom>
          <a:solidFill>
            <a:schemeClr val="tx2">
              <a:lumMod val="40000"/>
              <a:lumOff val="6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6" name="Rectangle 15"/>
          <p:cNvSpPr/>
          <p:nvPr/>
        </p:nvSpPr>
        <p:spPr>
          <a:xfrm>
            <a:off x="4464146" y="5090362"/>
            <a:ext cx="504056" cy="369332"/>
          </a:xfrm>
          <a:prstGeom prst="rect">
            <a:avLst/>
          </a:prstGeom>
          <a:solidFill>
            <a:schemeClr val="tx2">
              <a:lumMod val="40000"/>
              <a:lumOff val="6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7" name="Rectangle 16"/>
          <p:cNvSpPr/>
          <p:nvPr/>
        </p:nvSpPr>
        <p:spPr>
          <a:xfrm>
            <a:off x="3545587" y="4328448"/>
            <a:ext cx="504056" cy="369332"/>
          </a:xfrm>
          <a:prstGeom prst="rect">
            <a:avLst/>
          </a:prstGeom>
          <a:solidFill>
            <a:schemeClr val="tx2">
              <a:lumMod val="40000"/>
              <a:lumOff val="6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Rectangle 17"/>
          <p:cNvSpPr/>
          <p:nvPr/>
        </p:nvSpPr>
        <p:spPr>
          <a:xfrm>
            <a:off x="2901954" y="4328362"/>
            <a:ext cx="504056" cy="369332"/>
          </a:xfrm>
          <a:prstGeom prst="rect">
            <a:avLst/>
          </a:prstGeom>
          <a:solidFill>
            <a:schemeClr val="tx2">
              <a:lumMod val="40000"/>
              <a:lumOff val="6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9" name="Rectangle 18"/>
          <p:cNvSpPr/>
          <p:nvPr/>
        </p:nvSpPr>
        <p:spPr>
          <a:xfrm>
            <a:off x="5107589" y="3531809"/>
            <a:ext cx="504056" cy="369332"/>
          </a:xfrm>
          <a:prstGeom prst="rect">
            <a:avLst/>
          </a:prstGeom>
          <a:solidFill>
            <a:schemeClr val="tx2">
              <a:lumMod val="40000"/>
              <a:lumOff val="6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0" name="Rectangle 19"/>
          <p:cNvSpPr/>
          <p:nvPr/>
        </p:nvSpPr>
        <p:spPr>
          <a:xfrm>
            <a:off x="4376058" y="3538985"/>
            <a:ext cx="504056" cy="369332"/>
          </a:xfrm>
          <a:prstGeom prst="rect">
            <a:avLst/>
          </a:prstGeom>
          <a:solidFill>
            <a:schemeClr val="tx2">
              <a:lumMod val="40000"/>
              <a:lumOff val="6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1" name="Rectangle 20"/>
          <p:cNvSpPr/>
          <p:nvPr/>
        </p:nvSpPr>
        <p:spPr>
          <a:xfrm>
            <a:off x="3683598" y="3542811"/>
            <a:ext cx="504056" cy="369332"/>
          </a:xfrm>
          <a:prstGeom prst="rect">
            <a:avLst/>
          </a:prstGeom>
          <a:solidFill>
            <a:schemeClr val="tx2">
              <a:lumMod val="40000"/>
              <a:lumOff val="6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2" name="Rectangle 21"/>
          <p:cNvSpPr/>
          <p:nvPr/>
        </p:nvSpPr>
        <p:spPr>
          <a:xfrm>
            <a:off x="3749275" y="5090362"/>
            <a:ext cx="504056" cy="369332"/>
          </a:xfrm>
          <a:prstGeom prst="rect">
            <a:avLst/>
          </a:prstGeom>
          <a:solidFill>
            <a:schemeClr val="tx2">
              <a:lumMod val="40000"/>
              <a:lumOff val="6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3" name="Rectangle 22"/>
          <p:cNvSpPr/>
          <p:nvPr/>
        </p:nvSpPr>
        <p:spPr>
          <a:xfrm>
            <a:off x="3043233" y="5104090"/>
            <a:ext cx="504056" cy="369332"/>
          </a:xfrm>
          <a:prstGeom prst="rect">
            <a:avLst/>
          </a:prstGeom>
          <a:solidFill>
            <a:schemeClr val="tx2">
              <a:lumMod val="40000"/>
              <a:lumOff val="6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4" name="Footer Placeholder 1">
            <a:extLst>
              <a:ext uri="{FF2B5EF4-FFF2-40B4-BE49-F238E27FC236}">
                <a16:creationId xmlns:a16="http://schemas.microsoft.com/office/drawing/2014/main" id="{B19BC481-4C6C-4BA8-89F0-C449974DB537}"/>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243687167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Cassandra </a:t>
            </a:r>
          </a:p>
        </p:txBody>
      </p:sp>
      <p:sp>
        <p:nvSpPr>
          <p:cNvPr id="3" name="Content Placeholder 2"/>
          <p:cNvSpPr>
            <a:spLocks noGrp="1"/>
          </p:cNvSpPr>
          <p:nvPr>
            <p:ph idx="1"/>
          </p:nvPr>
        </p:nvSpPr>
        <p:spPr/>
        <p:txBody>
          <a:bodyPr>
            <a:normAutofit/>
          </a:bodyPr>
          <a:lstStyle/>
          <a:p>
            <a:r>
              <a:rPr lang="en-GB" dirty="0"/>
              <a:t>A Practical example of a column data-store</a:t>
            </a:r>
          </a:p>
          <a:p>
            <a:pPr lvl="1"/>
            <a:r>
              <a:rPr lang="en-GB" dirty="0">
                <a:latin typeface="Courier New" panose="02070309020205020404" pitchFamily="49" charset="0"/>
                <a:cs typeface="Courier New" panose="02070309020205020404" pitchFamily="49" charset="0"/>
                <a:hlinkClick r:id="rId2"/>
              </a:rPr>
              <a:t>http://cassandra.apache.org/</a:t>
            </a:r>
            <a:endParaRPr lang="en-GB" dirty="0">
              <a:latin typeface="Courier New" panose="02070309020205020404" pitchFamily="49" charset="0"/>
              <a:cs typeface="Courier New" panose="02070309020205020404" pitchFamily="49" charset="0"/>
            </a:endParaRPr>
          </a:p>
          <a:p>
            <a:r>
              <a:rPr lang="en-US" dirty="0"/>
              <a:t>Highly scalable storage</a:t>
            </a:r>
          </a:p>
          <a:p>
            <a:pPr lvl="1"/>
            <a:r>
              <a:rPr lang="en-US" dirty="0"/>
              <a:t>Apple has a cluster of over 75,000 nodes holding over 10 PB of data</a:t>
            </a:r>
          </a:p>
          <a:p>
            <a:r>
              <a:rPr lang="en-US" dirty="0"/>
              <a:t>Able to handle very high write volumes</a:t>
            </a:r>
          </a:p>
          <a:p>
            <a:pPr lvl="1"/>
            <a:r>
              <a:rPr lang="en-US" dirty="0"/>
              <a:t>Netflix handles over 1 trillion requests a day</a:t>
            </a:r>
          </a:p>
          <a:p>
            <a:pPr lvl="1"/>
            <a:r>
              <a:rPr lang="en-US" dirty="0"/>
              <a:t>Google claims 1 million writes per second on 330 virtual machines</a:t>
            </a:r>
          </a:p>
          <a:p>
            <a:pPr lvl="2"/>
            <a:r>
              <a:rPr lang="en-US" dirty="0"/>
              <a:t>Even after losing one-third of the cluster</a:t>
            </a:r>
          </a:p>
          <a:p>
            <a:r>
              <a:rPr lang="en-US" dirty="0"/>
              <a:t>Highly available</a:t>
            </a:r>
          </a:p>
          <a:p>
            <a:pPr lvl="1"/>
            <a:r>
              <a:rPr lang="en-US" dirty="0"/>
              <a:t>Peer-to-peer architecture with no single point of failure</a:t>
            </a:r>
          </a:p>
          <a:p>
            <a:pPr lvl="1"/>
            <a:r>
              <a:rPr lang="en-US" dirty="0"/>
              <a:t>Supports multi–data-center replication of data</a:t>
            </a:r>
          </a:p>
          <a:p>
            <a:endParaRPr lang="en-GB"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pic>
        <p:nvPicPr>
          <p:cNvPr id="1026" name="Picture 2" descr="Apache Cassandra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554496"/>
            <a:ext cx="2762250" cy="571501"/>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
            <a:extLst>
              <a:ext uri="{FF2B5EF4-FFF2-40B4-BE49-F238E27FC236}">
                <a16:creationId xmlns:a16="http://schemas.microsoft.com/office/drawing/2014/main" id="{C388CC7D-11E9-4210-9916-7138E6A786E9}"/>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65888540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214" y="374294"/>
            <a:ext cx="9143999" cy="402336"/>
          </a:xfrm>
        </p:spPr>
        <p:txBody>
          <a:bodyPr/>
          <a:lstStyle/>
          <a:p>
            <a:r>
              <a:rPr lang="en-US" sz="3600" dirty="0">
                <a:solidFill>
                  <a:srgbClr val="002060"/>
                </a:solidFill>
              </a:rPr>
              <a:t>Fault Tolerance and Linear Scalability</a:t>
            </a:r>
          </a:p>
        </p:txBody>
      </p:sp>
      <p:sp>
        <p:nvSpPr>
          <p:cNvPr id="3" name="Content Placeholder 2"/>
          <p:cNvSpPr>
            <a:spLocks noGrp="1"/>
          </p:cNvSpPr>
          <p:nvPr>
            <p:ph idx="1"/>
          </p:nvPr>
        </p:nvSpPr>
        <p:spPr>
          <a:xfrm>
            <a:off x="409050" y="1124744"/>
            <a:ext cx="8599488" cy="2036455"/>
          </a:xfrm>
        </p:spPr>
        <p:txBody>
          <a:bodyPr/>
          <a:lstStyle/>
          <a:p>
            <a:r>
              <a:rPr lang="en-US" dirty="0"/>
              <a:t>Cassandra clusters have a peer-to-peer architecture</a:t>
            </a:r>
          </a:p>
          <a:p>
            <a:pPr lvl="1"/>
            <a:r>
              <a:rPr lang="en-US" dirty="0"/>
              <a:t>All the nodes are identical in functionality</a:t>
            </a:r>
          </a:p>
          <a:p>
            <a:pPr lvl="2"/>
            <a:r>
              <a:rPr lang="en-US" dirty="0"/>
              <a:t>No single points of failure</a:t>
            </a:r>
          </a:p>
          <a:p>
            <a:r>
              <a:rPr lang="en-US" dirty="0"/>
              <a:t>Linear scalability</a:t>
            </a:r>
          </a:p>
          <a:p>
            <a:pPr lvl="1"/>
            <a:r>
              <a:rPr lang="en-US" dirty="0"/>
              <a:t>Write speed of the cluster is directly proportional to the size of your cluster</a:t>
            </a:r>
          </a:p>
          <a:p>
            <a:pPr lvl="1"/>
            <a:r>
              <a:rPr lang="en-US" dirty="0"/>
              <a:t>Netflix has benchmarked over a million writes per second on 288 nodes*</a:t>
            </a:r>
          </a:p>
        </p:txBody>
      </p:sp>
      <p:sp>
        <p:nvSpPr>
          <p:cNvPr id="4" name="TextBox 3"/>
          <p:cNvSpPr txBox="1"/>
          <p:nvPr/>
        </p:nvSpPr>
        <p:spPr>
          <a:xfrm>
            <a:off x="303582" y="5013176"/>
            <a:ext cx="8870410" cy="923330"/>
          </a:xfrm>
          <a:prstGeom prst="rect">
            <a:avLst/>
          </a:prstGeom>
          <a:noFill/>
        </p:spPr>
        <p:txBody>
          <a:bodyPr wrap="square" rtlCol="0">
            <a:spAutoFit/>
          </a:bodyPr>
          <a:lstStyle/>
          <a:p>
            <a:r>
              <a:rPr lang="en-US" dirty="0">
                <a:solidFill>
                  <a:schemeClr val="bg2"/>
                </a:solidFill>
                <a:latin typeface="Courier New" panose="02070309020205020404" pitchFamily="49" charset="0"/>
                <a:cs typeface="Courier New" panose="02070309020205020404" pitchFamily="49" charset="0"/>
                <a:hlinkClick r:id="rId3"/>
              </a:rPr>
              <a:t>* https://medium.com/netflix-techblog/benchmarking-cassandra-scalability-on-aws-over-a-million-writes-per-second-39f45f066c9e</a:t>
            </a:r>
            <a:r>
              <a:rPr lang="en-US" dirty="0">
                <a:solidFill>
                  <a:schemeClr val="bg2"/>
                </a:solidFill>
                <a:latin typeface="+mj-lt"/>
                <a:cs typeface="Courier New" panose="02070309020205020404" pitchFamily="49" charset="0"/>
              </a:rPr>
              <a:t>.</a:t>
            </a:r>
            <a:endParaRPr lang="en-US" dirty="0">
              <a:solidFill>
                <a:schemeClr val="bg2"/>
              </a:solidFill>
              <a:latin typeface="Arial" panose="020B0604020202020204" pitchFamily="34" charset="0"/>
              <a:cs typeface="Arial" panose="020B0604020202020204" pitchFamily="34" charset="0"/>
            </a:endParaRPr>
          </a:p>
        </p:txBody>
      </p:sp>
      <p:sp>
        <p:nvSpPr>
          <p:cNvPr id="6" name="Footer Placeholder 1">
            <a:extLst>
              <a:ext uri="{FF2B5EF4-FFF2-40B4-BE49-F238E27FC236}">
                <a16:creationId xmlns:a16="http://schemas.microsoft.com/office/drawing/2014/main" id="{6750FF95-A8EF-4855-A6EB-2451EB2B94CC}"/>
              </a:ext>
            </a:extLst>
          </p:cNvPr>
          <p:cNvSpPr txBox="1">
            <a:spLocks/>
          </p:cNvSpPr>
          <p:nvPr/>
        </p:nvSpPr>
        <p:spPr>
          <a:xfrm>
            <a:off x="1100372" y="6356153"/>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b="1" dirty="0">
                <a:solidFill>
                  <a:srgbClr val="002060"/>
                </a:solidFill>
              </a:rPr>
              <a:t>Copyright KPL KnowledgeSolutions Ltd – All rights reserved</a:t>
            </a:r>
            <a:endParaRPr lang="en-GB" sz="1200" dirty="0">
              <a:solidFill>
                <a:srgbClr val="002060"/>
              </a:solidFill>
            </a:endParaRPr>
          </a:p>
        </p:txBody>
      </p:sp>
      <p:sp>
        <p:nvSpPr>
          <p:cNvPr id="7" name="Slide Number Placeholder 2">
            <a:extLst>
              <a:ext uri="{FF2B5EF4-FFF2-40B4-BE49-F238E27FC236}">
                <a16:creationId xmlns:a16="http://schemas.microsoft.com/office/drawing/2014/main" id="{2DC0F3A3-F789-4513-B34F-A3407ED41C43}"/>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176</a:t>
            </a:fld>
            <a:endParaRPr lang="en-US" sz="1200" b="1" dirty="0">
              <a:solidFill>
                <a:srgbClr val="002060"/>
              </a:solidFill>
              <a:latin typeface="+mn-lt"/>
            </a:endParaRPr>
          </a:p>
        </p:txBody>
      </p:sp>
    </p:spTree>
    <p:extLst>
      <p:ext uri="{BB962C8B-B14F-4D97-AF65-F5344CB8AC3E}">
        <p14:creationId xmlns:p14="http://schemas.microsoft.com/office/powerpoint/2010/main" val="33466458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5536" y="270984"/>
            <a:ext cx="9143999" cy="402336"/>
          </a:xfrm>
        </p:spPr>
        <p:txBody>
          <a:bodyPr/>
          <a:lstStyle/>
          <a:p>
            <a:r>
              <a:rPr lang="en-US" sz="3600" dirty="0">
                <a:solidFill>
                  <a:srgbClr val="002060"/>
                </a:solidFill>
              </a:rPr>
              <a:t>How Cassandra Accesses Data</a:t>
            </a:r>
          </a:p>
        </p:txBody>
      </p:sp>
      <p:sp>
        <p:nvSpPr>
          <p:cNvPr id="5" name="Content Placeholder 4"/>
          <p:cNvSpPr>
            <a:spLocks noGrp="1"/>
          </p:cNvSpPr>
          <p:nvPr>
            <p:ph idx="1"/>
          </p:nvPr>
        </p:nvSpPr>
        <p:spPr>
          <a:xfrm>
            <a:off x="272255" y="832496"/>
            <a:ext cx="8599488" cy="3428631"/>
          </a:xfrm>
        </p:spPr>
        <p:txBody>
          <a:bodyPr/>
          <a:lstStyle/>
          <a:p>
            <a:r>
              <a:rPr lang="en-US" dirty="0">
                <a:solidFill>
                  <a:srgbClr val="002060"/>
                </a:solidFill>
              </a:rPr>
              <a:t>All data in Cassandra is identified by its partition key</a:t>
            </a:r>
          </a:p>
          <a:p>
            <a:pPr lvl="1"/>
            <a:r>
              <a:rPr lang="en-US" dirty="0"/>
              <a:t>This dictates where it is located in the cluster</a:t>
            </a:r>
          </a:p>
          <a:p>
            <a:pPr lvl="2"/>
            <a:r>
              <a:rPr lang="en-US" dirty="0"/>
              <a:t>The actual node that will store the data</a:t>
            </a:r>
          </a:p>
          <a:p>
            <a:pPr lvl="1"/>
            <a:r>
              <a:rPr lang="en-US" dirty="0"/>
              <a:t>Records in Cassandra are also known as </a:t>
            </a:r>
            <a:r>
              <a:rPr lang="en-US" i="1" dirty="0">
                <a:latin typeface="Century Schoolbook" panose="02040604050505020304" pitchFamily="18" charset="0"/>
              </a:rPr>
              <a:t>partitions</a:t>
            </a:r>
          </a:p>
          <a:p>
            <a:r>
              <a:rPr lang="en-US" dirty="0">
                <a:solidFill>
                  <a:srgbClr val="002060"/>
                </a:solidFill>
              </a:rPr>
              <a:t>Partition keys are generated at write time by a hash on the primary key</a:t>
            </a:r>
          </a:p>
          <a:p>
            <a:pPr lvl="1"/>
            <a:r>
              <a:rPr lang="en-US" dirty="0"/>
              <a:t>A program called a </a:t>
            </a:r>
            <a:r>
              <a:rPr lang="en-US" i="1" dirty="0">
                <a:latin typeface="Century Schoolbook" panose="02040604050505020304" pitchFamily="18" charset="0"/>
              </a:rPr>
              <a:t>partitioner</a:t>
            </a:r>
            <a:r>
              <a:rPr lang="en-US" dirty="0"/>
              <a:t> is responsible for hashing a </a:t>
            </a:r>
            <a:r>
              <a:rPr lang="en-US" i="1" dirty="0">
                <a:latin typeface="Century Schoolbook" panose="02040604050505020304" pitchFamily="18" charset="0"/>
              </a:rPr>
              <a:t>token</a:t>
            </a:r>
            <a:r>
              <a:rPr lang="en-US" dirty="0"/>
              <a:t> for a row</a:t>
            </a:r>
          </a:p>
          <a:p>
            <a:pPr lvl="1"/>
            <a:r>
              <a:rPr lang="en-US" dirty="0"/>
              <a:t>Each node is responsible for a range of tokens</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04248" y="3720059"/>
            <a:ext cx="797563" cy="585544"/>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04247" y="4427080"/>
            <a:ext cx="797563" cy="585544"/>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04247" y="5134101"/>
            <a:ext cx="797563" cy="585544"/>
          </a:xfrm>
          <a:prstGeom prst="rect">
            <a:avLst/>
          </a:prstGeom>
        </p:spPr>
      </p:pic>
      <p:sp>
        <p:nvSpPr>
          <p:cNvPr id="3" name="Rectangle 2"/>
          <p:cNvSpPr/>
          <p:nvPr/>
        </p:nvSpPr>
        <p:spPr>
          <a:xfrm>
            <a:off x="2125895" y="4487074"/>
            <a:ext cx="1944216" cy="509348"/>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8" name="Right Arrow 7"/>
          <p:cNvSpPr/>
          <p:nvPr/>
        </p:nvSpPr>
        <p:spPr>
          <a:xfrm rot="20712006">
            <a:off x="4286330" y="4339419"/>
            <a:ext cx="2088232" cy="292772"/>
          </a:xfrm>
          <a:prstGeom prst="rightArrow">
            <a:avLst/>
          </a:prstGeom>
          <a:solidFill>
            <a:srgbClr val="54E719"/>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Right Arrow 9"/>
          <p:cNvSpPr/>
          <p:nvPr/>
        </p:nvSpPr>
        <p:spPr>
          <a:xfrm>
            <a:off x="4292352" y="4579480"/>
            <a:ext cx="2088232" cy="292772"/>
          </a:xfrm>
          <a:prstGeom prst="rightArrow">
            <a:avLst/>
          </a:prstGeom>
          <a:solidFill>
            <a:srgbClr val="54E719"/>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1" name="Right Arrow 10"/>
          <p:cNvSpPr/>
          <p:nvPr/>
        </p:nvSpPr>
        <p:spPr>
          <a:xfrm rot="785461">
            <a:off x="4292352" y="4848712"/>
            <a:ext cx="2088232" cy="292772"/>
          </a:xfrm>
          <a:prstGeom prst="rightArrow">
            <a:avLst/>
          </a:prstGeom>
          <a:solidFill>
            <a:srgbClr val="54E719"/>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Footer Placeholder 1">
            <a:extLst>
              <a:ext uri="{FF2B5EF4-FFF2-40B4-BE49-F238E27FC236}">
                <a16:creationId xmlns:a16="http://schemas.microsoft.com/office/drawing/2014/main" id="{3F137D80-7D37-44C5-ACFA-D37FAF6359CF}"/>
              </a:ext>
            </a:extLst>
          </p:cNvPr>
          <p:cNvSpPr txBox="1">
            <a:spLocks/>
          </p:cNvSpPr>
          <p:nvPr/>
        </p:nvSpPr>
        <p:spPr>
          <a:xfrm>
            <a:off x="1100372" y="6356153"/>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b="1" dirty="0">
                <a:solidFill>
                  <a:srgbClr val="002060"/>
                </a:solidFill>
              </a:rPr>
              <a:t>Copyright KPL KnowledgeSolutions Ltd – All rights reserved</a:t>
            </a:r>
            <a:endParaRPr lang="en-GB" sz="1200" dirty="0">
              <a:solidFill>
                <a:srgbClr val="002060"/>
              </a:solidFill>
            </a:endParaRPr>
          </a:p>
        </p:txBody>
      </p:sp>
      <p:sp>
        <p:nvSpPr>
          <p:cNvPr id="13" name="Slide Number Placeholder 2">
            <a:extLst>
              <a:ext uri="{FF2B5EF4-FFF2-40B4-BE49-F238E27FC236}">
                <a16:creationId xmlns:a16="http://schemas.microsoft.com/office/drawing/2014/main" id="{C1C86582-84C0-4054-828A-B4A6778A60BC}"/>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177</a:t>
            </a:fld>
            <a:endParaRPr lang="en-US" sz="1200" b="1" dirty="0">
              <a:solidFill>
                <a:srgbClr val="002060"/>
              </a:solidFill>
              <a:latin typeface="+mn-lt"/>
            </a:endParaRPr>
          </a:p>
        </p:txBody>
      </p:sp>
    </p:spTree>
    <p:extLst>
      <p:ext uri="{BB962C8B-B14F-4D97-AF65-F5344CB8AC3E}">
        <p14:creationId xmlns:p14="http://schemas.microsoft.com/office/powerpoint/2010/main" val="227353464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81864"/>
            <a:ext cx="9143999" cy="402336"/>
          </a:xfrm>
        </p:spPr>
        <p:txBody>
          <a:bodyPr/>
          <a:lstStyle/>
          <a:p>
            <a:r>
              <a:rPr lang="en-US" sz="3600" dirty="0">
                <a:solidFill>
                  <a:srgbClr val="002060"/>
                </a:solidFill>
              </a:rPr>
              <a:t>The Cassandra Table</a:t>
            </a:r>
          </a:p>
        </p:txBody>
      </p:sp>
      <p:sp>
        <p:nvSpPr>
          <p:cNvPr id="3" name="Content Placeholder 2"/>
          <p:cNvSpPr>
            <a:spLocks noGrp="1"/>
          </p:cNvSpPr>
          <p:nvPr>
            <p:ph idx="1"/>
          </p:nvPr>
        </p:nvSpPr>
        <p:spPr>
          <a:xfrm>
            <a:off x="272255" y="764704"/>
            <a:ext cx="8599488" cy="5102935"/>
          </a:xfrm>
        </p:spPr>
        <p:txBody>
          <a:bodyPr/>
          <a:lstStyle/>
          <a:p>
            <a:r>
              <a:rPr lang="en-US" dirty="0"/>
              <a:t>A </a:t>
            </a:r>
            <a:r>
              <a:rPr lang="en-US" i="1" dirty="0">
                <a:latin typeface="Century Schoolbook" panose="02040604050505020304" pitchFamily="18" charset="0"/>
              </a:rPr>
              <a:t>table</a:t>
            </a:r>
            <a:r>
              <a:rPr lang="en-US" dirty="0"/>
              <a:t> contains columns fetched by a key</a:t>
            </a:r>
          </a:p>
          <a:p>
            <a:pPr lvl="1"/>
            <a:r>
              <a:rPr lang="en-US" dirty="0"/>
              <a:t>Partition key is based on the primary key of the table</a:t>
            </a:r>
          </a:p>
          <a:p>
            <a:pPr lvl="2"/>
            <a:r>
              <a:rPr lang="en-US" dirty="0"/>
              <a:t>A table must have a primary key</a:t>
            </a:r>
          </a:p>
          <a:p>
            <a:pPr lvl="1"/>
            <a:r>
              <a:rPr lang="en-US" dirty="0"/>
              <a:t>A </a:t>
            </a:r>
            <a:r>
              <a:rPr lang="en-US" i="1" dirty="0">
                <a:latin typeface="Century Schoolbook" panose="02040604050505020304" pitchFamily="18" charset="0"/>
              </a:rPr>
              <a:t>column</a:t>
            </a:r>
            <a:r>
              <a:rPr lang="en-US" dirty="0"/>
              <a:t> is a triple of the form </a:t>
            </a:r>
            <a:r>
              <a:rPr lang="en-US" dirty="0">
                <a:latin typeface="Courier New" panose="02070309020205020404" pitchFamily="49" charset="0"/>
                <a:cs typeface="Courier New" panose="02070309020205020404" pitchFamily="49" charset="0"/>
              </a:rPr>
              <a:t>name/value/timestamp</a:t>
            </a:r>
          </a:p>
          <a:p>
            <a:pPr lvl="1"/>
            <a:endParaRPr lang="en-US" dirty="0">
              <a:latin typeface="Courier New" panose="02070309020205020404" pitchFamily="49" charset="0"/>
              <a:cs typeface="Courier New" panose="02070309020205020404" pitchFamily="49" charset="0"/>
            </a:endParaRPr>
          </a:p>
          <a:p>
            <a:pPr lvl="1"/>
            <a:br>
              <a:rPr lang="en-US" dirty="0"/>
            </a:br>
            <a:br>
              <a:rPr lang="en-US" dirty="0"/>
            </a:br>
            <a:br>
              <a:rPr lang="en-US" dirty="0"/>
            </a:br>
            <a:br>
              <a:rPr lang="en-US" dirty="0"/>
            </a:br>
            <a:br>
              <a:rPr lang="en-US" dirty="0"/>
            </a:br>
            <a:endParaRPr lang="en-US" dirty="0"/>
          </a:p>
          <a:p>
            <a:endParaRPr lang="en-US" dirty="0">
              <a:cs typeface="Courier New" panose="02070309020205020404" pitchFamily="49" charset="0"/>
            </a:endParaRPr>
          </a:p>
          <a:p>
            <a:endParaRPr lang="en-US" dirty="0">
              <a:cs typeface="Courier New" panose="02070309020205020404" pitchFamily="49" charset="0"/>
            </a:endParaRPr>
          </a:p>
          <a:p>
            <a:pPr lvl="1"/>
            <a:r>
              <a:rPr lang="en-US" dirty="0">
                <a:cs typeface="Courier New" panose="02070309020205020404" pitchFamily="49" charset="0"/>
              </a:rPr>
              <a:t>The partitioner generates a token during the INSERT</a:t>
            </a:r>
          </a:p>
        </p:txBody>
      </p:sp>
      <p:sp>
        <p:nvSpPr>
          <p:cNvPr id="4" name="TextBox 3"/>
          <p:cNvSpPr txBox="1"/>
          <p:nvPr/>
        </p:nvSpPr>
        <p:spPr>
          <a:xfrm>
            <a:off x="783170" y="2422963"/>
            <a:ext cx="6929586" cy="1477328"/>
          </a:xfrm>
          <a:prstGeom prst="rect">
            <a:avLst/>
          </a:prstGeom>
          <a:noFill/>
          <a:ln w="12700">
            <a:solidFill>
              <a:schemeClr val="tx1"/>
            </a:solidFill>
          </a:ln>
        </p:spPr>
        <p:txBody>
          <a:bodyPr wrap="square" rtlCol="0">
            <a:spAutoFit/>
          </a:bodyPr>
          <a:lstStyle/>
          <a:p>
            <a:r>
              <a:rPr lang="en-US" dirty="0">
                <a:solidFill>
                  <a:schemeClr val="tx2"/>
                </a:solidFill>
                <a:latin typeface="Courier New" panose="02070309020205020404" pitchFamily="49" charset="0"/>
                <a:cs typeface="Courier New" panose="02070309020205020404" pitchFamily="49" charset="0"/>
              </a:rPr>
              <a:t>CREATE TABLE members (</a:t>
            </a:r>
          </a:p>
          <a:p>
            <a:r>
              <a:rPr lang="en-US" dirty="0">
                <a:solidFill>
                  <a:schemeClr val="tx2"/>
                </a:solidFill>
                <a:latin typeface="Courier New" panose="02070309020205020404" pitchFamily="49" charset="0"/>
                <a:cs typeface="Courier New" panose="02070309020205020404" pitchFamily="49" charset="0"/>
              </a:rPr>
              <a:t>  id int,</a:t>
            </a:r>
          </a:p>
          <a:p>
            <a:r>
              <a:rPr lang="en-US" dirty="0">
                <a:solidFill>
                  <a:schemeClr val="tx2"/>
                </a:solidFill>
                <a:latin typeface="Courier New" panose="02070309020205020404" pitchFamily="49" charset="0"/>
                <a:cs typeface="Courier New" panose="02070309020205020404" pitchFamily="49" charset="0"/>
              </a:rPr>
              <a:t>  name text,</a:t>
            </a:r>
          </a:p>
          <a:p>
            <a:r>
              <a:rPr lang="en-US" dirty="0">
                <a:solidFill>
                  <a:schemeClr val="tx2"/>
                </a:solidFill>
                <a:latin typeface="Courier New" panose="02070309020205020404" pitchFamily="49" charset="0"/>
                <a:cs typeface="Courier New" panose="02070309020205020404" pitchFamily="49" charset="0"/>
              </a:rPr>
              <a:t>  age int,</a:t>
            </a:r>
          </a:p>
          <a:p>
            <a:r>
              <a:rPr lang="en-US" dirty="0">
                <a:solidFill>
                  <a:schemeClr val="tx2"/>
                </a:solidFill>
                <a:latin typeface="Courier New" panose="02070309020205020404" pitchFamily="49" charset="0"/>
                <a:cs typeface="Courier New" panose="02070309020205020404" pitchFamily="49" charset="0"/>
              </a:rPr>
              <a:t> PRIMARY KEY (id));</a:t>
            </a:r>
          </a:p>
        </p:txBody>
      </p:sp>
      <p:sp>
        <p:nvSpPr>
          <p:cNvPr id="16" name="TextBox 15"/>
          <p:cNvSpPr txBox="1"/>
          <p:nvPr/>
        </p:nvSpPr>
        <p:spPr>
          <a:xfrm>
            <a:off x="783170" y="4077072"/>
            <a:ext cx="7577658" cy="1200329"/>
          </a:xfrm>
          <a:prstGeom prst="rect">
            <a:avLst/>
          </a:prstGeom>
          <a:noFill/>
          <a:ln w="12700">
            <a:solidFill>
              <a:schemeClr val="tx1"/>
            </a:solidFill>
          </a:ln>
        </p:spPr>
        <p:txBody>
          <a:bodyPr wrap="square" rtlCol="0">
            <a:spAutoFit/>
          </a:bodyPr>
          <a:lstStyle/>
          <a:p>
            <a:r>
              <a:rPr lang="en-US" dirty="0">
                <a:solidFill>
                  <a:schemeClr val="tx2"/>
                </a:solidFill>
                <a:latin typeface="Courier New" panose="02070309020205020404" pitchFamily="49" charset="0"/>
                <a:cs typeface="Courier New" panose="02070309020205020404" pitchFamily="49" charset="0"/>
              </a:rPr>
              <a:t>INSERT INTO music_recordings </a:t>
            </a:r>
          </a:p>
          <a:p>
            <a:r>
              <a:rPr lang="en-US" dirty="0">
                <a:solidFill>
                  <a:schemeClr val="tx2"/>
                </a:solidFill>
                <a:latin typeface="Courier New" panose="02070309020205020404" pitchFamily="49" charset="0"/>
                <a:cs typeface="Courier New" panose="02070309020205020404" pitchFamily="49" charset="0"/>
              </a:rPr>
              <a:t>(recording_ID, artist, title, category)</a:t>
            </a:r>
          </a:p>
          <a:p>
            <a:r>
              <a:rPr lang="en-US" dirty="0">
                <a:solidFill>
                  <a:schemeClr val="tx2"/>
                </a:solidFill>
                <a:latin typeface="Courier New" panose="02070309020205020404" pitchFamily="49" charset="0"/>
                <a:cs typeface="Courier New" panose="02070309020205020404" pitchFamily="49" charset="0"/>
              </a:rPr>
              <a:t>VALUES (1, 'Glen Gould', 'Mozart Piano Concerto', 'Concerto'));</a:t>
            </a:r>
          </a:p>
        </p:txBody>
      </p:sp>
      <p:sp>
        <p:nvSpPr>
          <p:cNvPr id="6" name="Footer Placeholder 1">
            <a:extLst>
              <a:ext uri="{FF2B5EF4-FFF2-40B4-BE49-F238E27FC236}">
                <a16:creationId xmlns:a16="http://schemas.microsoft.com/office/drawing/2014/main" id="{4FAF498C-32BC-4531-AAD0-5A9C0E8D3117}"/>
              </a:ext>
            </a:extLst>
          </p:cNvPr>
          <p:cNvSpPr txBox="1">
            <a:spLocks/>
          </p:cNvSpPr>
          <p:nvPr/>
        </p:nvSpPr>
        <p:spPr>
          <a:xfrm>
            <a:off x="1100372" y="6356153"/>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b="1" dirty="0">
                <a:solidFill>
                  <a:srgbClr val="002060"/>
                </a:solidFill>
              </a:rPr>
              <a:t>Copyright KPL KnowledgeSolutions Ltd – All rights reserved</a:t>
            </a:r>
            <a:endParaRPr lang="en-GB" sz="1200" dirty="0">
              <a:solidFill>
                <a:srgbClr val="002060"/>
              </a:solidFill>
            </a:endParaRPr>
          </a:p>
        </p:txBody>
      </p:sp>
      <p:sp>
        <p:nvSpPr>
          <p:cNvPr id="7" name="Slide Number Placeholder 2">
            <a:extLst>
              <a:ext uri="{FF2B5EF4-FFF2-40B4-BE49-F238E27FC236}">
                <a16:creationId xmlns:a16="http://schemas.microsoft.com/office/drawing/2014/main" id="{54834AAC-43A1-414A-9427-C5B08C647DAE}"/>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178</a:t>
            </a:fld>
            <a:endParaRPr lang="en-US" sz="1200" b="1" dirty="0">
              <a:solidFill>
                <a:srgbClr val="002060"/>
              </a:solidFill>
              <a:latin typeface="+mn-lt"/>
            </a:endParaRPr>
          </a:p>
        </p:txBody>
      </p:sp>
    </p:spTree>
    <p:extLst>
      <p:ext uri="{BB962C8B-B14F-4D97-AF65-F5344CB8AC3E}">
        <p14:creationId xmlns:p14="http://schemas.microsoft.com/office/powerpoint/2010/main" val="144751554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83567"/>
            <a:ext cx="9143999" cy="402336"/>
          </a:xfrm>
        </p:spPr>
        <p:txBody>
          <a:bodyPr/>
          <a:lstStyle/>
          <a:p>
            <a:r>
              <a:rPr lang="en-US" sz="3600" dirty="0">
                <a:solidFill>
                  <a:srgbClr val="002060"/>
                </a:solidFill>
              </a:rPr>
              <a:t>Row Storage</a:t>
            </a:r>
          </a:p>
        </p:txBody>
      </p:sp>
      <p:sp>
        <p:nvSpPr>
          <p:cNvPr id="3" name="Content Placeholder 2"/>
          <p:cNvSpPr>
            <a:spLocks noGrp="1"/>
          </p:cNvSpPr>
          <p:nvPr>
            <p:ph idx="1"/>
          </p:nvPr>
        </p:nvSpPr>
        <p:spPr>
          <a:xfrm>
            <a:off x="279399" y="951074"/>
            <a:ext cx="8599488" cy="1643527"/>
          </a:xfrm>
        </p:spPr>
        <p:txBody>
          <a:bodyPr/>
          <a:lstStyle/>
          <a:p>
            <a:r>
              <a:rPr lang="en-US" dirty="0">
                <a:cs typeface="Courier New" panose="02070309020205020404" pitchFamily="49" charset="0"/>
              </a:rPr>
              <a:t>Every column in every row has a timestamp</a:t>
            </a:r>
          </a:p>
          <a:p>
            <a:pPr lvl="1"/>
            <a:r>
              <a:rPr lang="en-US" dirty="0">
                <a:cs typeface="Courier New" panose="02070309020205020404" pitchFamily="49" charset="0"/>
              </a:rPr>
              <a:t>Generated by Cassandra</a:t>
            </a:r>
          </a:p>
          <a:p>
            <a:r>
              <a:rPr lang="en-US" dirty="0"/>
              <a:t>Columns of each row are sorted</a:t>
            </a:r>
          </a:p>
          <a:p>
            <a:pPr lvl="1"/>
            <a:r>
              <a:rPr lang="en-US" dirty="0"/>
              <a:t>In ascending order by column name</a:t>
            </a:r>
          </a:p>
        </p:txBody>
      </p:sp>
      <p:sp>
        <p:nvSpPr>
          <p:cNvPr id="9" name="Rounded Rectangular Callout 8"/>
          <p:cNvSpPr/>
          <p:nvPr/>
        </p:nvSpPr>
        <p:spPr bwMode="auto">
          <a:xfrm>
            <a:off x="467544" y="4692624"/>
            <a:ext cx="1508185" cy="408623"/>
          </a:xfrm>
          <a:prstGeom prst="wedgeRoundRectCallout">
            <a:avLst>
              <a:gd name="adj1" fmla="val -18468"/>
              <a:gd name="adj2" fmla="val -278753"/>
              <a:gd name="adj3" fmla="val 16667"/>
            </a:avLst>
          </a:prstGeom>
          <a:solidFill>
            <a:schemeClr val="tx2"/>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r>
              <a:rPr lang="en-US" dirty="0">
                <a:solidFill>
                  <a:schemeClr val="bg2"/>
                </a:solidFill>
              </a:rPr>
              <a:t>Partition key</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6" y="2924944"/>
            <a:ext cx="8029575" cy="762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Footer Placeholder 1">
            <a:extLst>
              <a:ext uri="{FF2B5EF4-FFF2-40B4-BE49-F238E27FC236}">
                <a16:creationId xmlns:a16="http://schemas.microsoft.com/office/drawing/2014/main" id="{2A09AC60-A5C5-4FA4-8CFA-DF30F8FD9A41}"/>
              </a:ext>
            </a:extLst>
          </p:cNvPr>
          <p:cNvSpPr txBox="1">
            <a:spLocks/>
          </p:cNvSpPr>
          <p:nvPr/>
        </p:nvSpPr>
        <p:spPr>
          <a:xfrm>
            <a:off x="1100372" y="6356153"/>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b="1" dirty="0">
                <a:solidFill>
                  <a:srgbClr val="002060"/>
                </a:solidFill>
              </a:rPr>
              <a:t>Copyright KPL KnowledgeSolutions Ltd – All rights reserved</a:t>
            </a:r>
            <a:endParaRPr lang="en-GB" sz="1200" dirty="0">
              <a:solidFill>
                <a:srgbClr val="002060"/>
              </a:solidFill>
            </a:endParaRPr>
          </a:p>
        </p:txBody>
      </p:sp>
      <p:sp>
        <p:nvSpPr>
          <p:cNvPr id="7" name="Slide Number Placeholder 2">
            <a:extLst>
              <a:ext uri="{FF2B5EF4-FFF2-40B4-BE49-F238E27FC236}">
                <a16:creationId xmlns:a16="http://schemas.microsoft.com/office/drawing/2014/main" id="{BAD8351F-3E1C-46B9-B097-359C22E7A7DE}"/>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179</a:t>
            </a:fld>
            <a:endParaRPr lang="en-US" sz="1200" b="1" dirty="0">
              <a:solidFill>
                <a:srgbClr val="002060"/>
              </a:solidFill>
              <a:latin typeface="+mn-lt"/>
            </a:endParaRPr>
          </a:p>
        </p:txBody>
      </p:sp>
    </p:spTree>
    <p:extLst>
      <p:ext uri="{BB962C8B-B14F-4D97-AF65-F5344CB8AC3E}">
        <p14:creationId xmlns:p14="http://schemas.microsoft.com/office/powerpoint/2010/main" val="1730536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Poor Shoppers</a:t>
            </a:r>
          </a:p>
        </p:txBody>
      </p:sp>
      <p:sp>
        <p:nvSpPr>
          <p:cNvPr id="3" name="Content Placeholder 2"/>
          <p:cNvSpPr>
            <a:spLocks noGrp="1"/>
          </p:cNvSpPr>
          <p:nvPr>
            <p:ph idx="1"/>
          </p:nvPr>
        </p:nvSpPr>
        <p:spPr>
          <a:xfrm>
            <a:off x="914400" y="1196182"/>
            <a:ext cx="8229600" cy="5181600"/>
          </a:xfrm>
        </p:spPr>
        <p:txBody>
          <a:bodyPr/>
          <a:lstStyle/>
          <a:p>
            <a:r>
              <a:rPr lang="en-US" dirty="0">
                <a:solidFill>
                  <a:srgbClr val="002060"/>
                </a:solidFill>
              </a:rPr>
              <a:t>What are the potential issues?</a:t>
            </a:r>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18</a:t>
            </a:fld>
            <a:endParaRPr lang="en-US" dirty="0"/>
          </a:p>
        </p:txBody>
      </p:sp>
      <p:sp>
        <p:nvSpPr>
          <p:cNvPr id="5" name="Footer Placeholder 4"/>
          <p:cNvSpPr>
            <a:spLocks noGrp="1"/>
          </p:cNvSpPr>
          <p:nvPr>
            <p:ph type="ftr" sz="quarter" idx="3"/>
          </p:nvPr>
        </p:nvSpPr>
        <p:spPr/>
        <p:txBody>
          <a:bodyPr/>
          <a:lstStyle/>
          <a:p>
            <a:pPr algn="l"/>
            <a:r>
              <a:rPr lang="en-GB" b="1" dirty="0"/>
              <a:t>Copyright KPL KnowledgeSolutions Ltd – All rights reserved</a:t>
            </a:r>
          </a:p>
          <a:p>
            <a:endParaRPr lang="en-GB" dirty="0"/>
          </a:p>
        </p:txBody>
      </p:sp>
      <p:pic>
        <p:nvPicPr>
          <p:cNvPr id="6" name="Picture 5"/>
          <p:cNvPicPr>
            <a:picLocks noChangeAspect="1"/>
          </p:cNvPicPr>
          <p:nvPr/>
        </p:nvPicPr>
        <p:blipFill>
          <a:blip r:embed="rId3"/>
          <a:stretch>
            <a:fillRect/>
          </a:stretch>
        </p:blipFill>
        <p:spPr>
          <a:xfrm>
            <a:off x="7753350" y="274638"/>
            <a:ext cx="933450" cy="942975"/>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45302" y="990600"/>
            <a:ext cx="623795" cy="665381"/>
          </a:xfrm>
          <a:prstGeom prst="rect">
            <a:avLst/>
          </a:prstGeom>
        </p:spPr>
      </p:pic>
    </p:spTree>
    <p:extLst>
      <p:ext uri="{BB962C8B-B14F-4D97-AF65-F5344CB8AC3E}">
        <p14:creationId xmlns:p14="http://schemas.microsoft.com/office/powerpoint/2010/main" val="2657513578"/>
      </p:ext>
    </p:extLst>
  </p:cSld>
  <p:clrMapOvr>
    <a:masterClrMapping/>
  </p:clrMapOvr>
  <p:transition spd="slow">
    <p:wipe dir="d"/>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300679"/>
            <a:ext cx="9143999" cy="402336"/>
          </a:xfrm>
        </p:spPr>
        <p:txBody>
          <a:bodyPr/>
          <a:lstStyle/>
          <a:p>
            <a:r>
              <a:rPr lang="en-GB" sz="3600" dirty="0">
                <a:solidFill>
                  <a:srgbClr val="002060"/>
                </a:solidFill>
              </a:rPr>
              <a:t>Consistency</a:t>
            </a:r>
          </a:p>
        </p:txBody>
      </p:sp>
      <p:sp>
        <p:nvSpPr>
          <p:cNvPr id="3" name="Content Placeholder 2"/>
          <p:cNvSpPr>
            <a:spLocks noGrp="1"/>
          </p:cNvSpPr>
          <p:nvPr>
            <p:ph idx="1"/>
          </p:nvPr>
        </p:nvSpPr>
        <p:spPr>
          <a:xfrm>
            <a:off x="272255" y="859264"/>
            <a:ext cx="8599488" cy="5496889"/>
          </a:xfrm>
        </p:spPr>
        <p:txBody>
          <a:bodyPr/>
          <a:lstStyle/>
          <a:p>
            <a:r>
              <a:rPr lang="en-GB" dirty="0"/>
              <a:t>Cassandra keyspace (database) should be configured to specify a number of replicas</a:t>
            </a:r>
          </a:p>
          <a:p>
            <a:r>
              <a:rPr lang="en-GB" dirty="0"/>
              <a:t>Replicas are managed automatically</a:t>
            </a:r>
          </a:p>
          <a:p>
            <a:r>
              <a:rPr lang="en-GB" dirty="0"/>
              <a:t>Consistency of replicas is managed per query</a:t>
            </a:r>
          </a:p>
          <a:p>
            <a:pPr lvl="1"/>
            <a:r>
              <a:rPr lang="en-GB" dirty="0"/>
              <a:t>ONE, QUORUM, ALL</a:t>
            </a:r>
          </a:p>
          <a:p>
            <a:r>
              <a:rPr lang="en-GB" dirty="0"/>
              <a:t>Writes</a:t>
            </a:r>
          </a:p>
          <a:p>
            <a:pPr lvl="1"/>
            <a:r>
              <a:rPr lang="en-GB" dirty="0"/>
              <a:t>Success is reported to client in one, the majority or all replicas report success</a:t>
            </a:r>
          </a:p>
          <a:p>
            <a:r>
              <a:rPr lang="en-GB" dirty="0"/>
              <a:t>Reads</a:t>
            </a:r>
          </a:p>
          <a:p>
            <a:pPr lvl="1"/>
            <a:r>
              <a:rPr lang="en-GB" dirty="0"/>
              <a:t>Data fetched from a single node</a:t>
            </a:r>
          </a:p>
          <a:p>
            <a:pPr lvl="1"/>
            <a:r>
              <a:rPr lang="en-GB" dirty="0"/>
              <a:t>Fetches and checks digests of other replicas based on consistency setting</a:t>
            </a:r>
          </a:p>
          <a:p>
            <a:pPr lvl="1"/>
            <a:r>
              <a:rPr lang="en-GB" dirty="0"/>
              <a:t>Digest mismatches indicate replication failure</a:t>
            </a:r>
          </a:p>
          <a:p>
            <a:pPr lvl="2"/>
            <a:r>
              <a:rPr lang="en-GB" dirty="0"/>
              <a:t>Will automatically repair based on timestamp values</a:t>
            </a:r>
          </a:p>
          <a:p>
            <a:pPr marL="457200" lvl="1" indent="0">
              <a:buNone/>
            </a:pPr>
            <a:endParaRPr lang="en-GB" dirty="0"/>
          </a:p>
        </p:txBody>
      </p:sp>
      <p:sp>
        <p:nvSpPr>
          <p:cNvPr id="4" name="Footer Placeholder 1">
            <a:extLst>
              <a:ext uri="{FF2B5EF4-FFF2-40B4-BE49-F238E27FC236}">
                <a16:creationId xmlns:a16="http://schemas.microsoft.com/office/drawing/2014/main" id="{69445265-4D4D-4888-88B3-D12D57F47A31}"/>
              </a:ext>
            </a:extLst>
          </p:cNvPr>
          <p:cNvSpPr txBox="1">
            <a:spLocks/>
          </p:cNvSpPr>
          <p:nvPr/>
        </p:nvSpPr>
        <p:spPr>
          <a:xfrm>
            <a:off x="1100372" y="6356153"/>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b="1" dirty="0">
                <a:solidFill>
                  <a:srgbClr val="002060"/>
                </a:solidFill>
              </a:rPr>
              <a:t>Copyright KPL KnowledgeSolutions Ltd – All rights reserved</a:t>
            </a:r>
            <a:endParaRPr lang="en-GB" sz="1200" dirty="0">
              <a:solidFill>
                <a:srgbClr val="002060"/>
              </a:solidFill>
            </a:endParaRPr>
          </a:p>
        </p:txBody>
      </p:sp>
      <p:sp>
        <p:nvSpPr>
          <p:cNvPr id="5" name="Slide Number Placeholder 2">
            <a:extLst>
              <a:ext uri="{FF2B5EF4-FFF2-40B4-BE49-F238E27FC236}">
                <a16:creationId xmlns:a16="http://schemas.microsoft.com/office/drawing/2014/main" id="{48323A6B-5E8E-4FF9-818D-0DDAE9150E54}"/>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180</a:t>
            </a:fld>
            <a:endParaRPr lang="en-US" sz="1200" b="1" dirty="0">
              <a:solidFill>
                <a:srgbClr val="002060"/>
              </a:solidFill>
              <a:latin typeface="+mn-lt"/>
            </a:endParaRPr>
          </a:p>
        </p:txBody>
      </p:sp>
    </p:spTree>
    <p:extLst>
      <p:ext uri="{BB962C8B-B14F-4D97-AF65-F5344CB8AC3E}">
        <p14:creationId xmlns:p14="http://schemas.microsoft.com/office/powerpoint/2010/main" val="161172966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 for Column Family Stores</a:t>
            </a:r>
          </a:p>
        </p:txBody>
      </p:sp>
      <p:sp>
        <p:nvSpPr>
          <p:cNvPr id="3" name="Content Placeholder 2"/>
          <p:cNvSpPr>
            <a:spLocks noGrp="1"/>
          </p:cNvSpPr>
          <p:nvPr>
            <p:ph idx="1"/>
          </p:nvPr>
        </p:nvSpPr>
        <p:spPr/>
        <p:txBody>
          <a:bodyPr/>
          <a:lstStyle/>
          <a:p>
            <a:r>
              <a:rPr lang="en-US" dirty="0">
                <a:solidFill>
                  <a:srgbClr val="002060"/>
                </a:solidFill>
              </a:rPr>
              <a:t>Commonly used in </a:t>
            </a:r>
            <a:r>
              <a:rPr lang="en-US" dirty="0"/>
              <a:t>data / </a:t>
            </a:r>
            <a:r>
              <a:rPr lang="en-US" dirty="0">
                <a:solidFill>
                  <a:srgbClr val="002060"/>
                </a:solidFill>
              </a:rPr>
              <a:t>event logging systems</a:t>
            </a:r>
          </a:p>
          <a:p>
            <a:r>
              <a:rPr lang="en-GB" dirty="0"/>
              <a:t>Financial transactions</a:t>
            </a:r>
          </a:p>
          <a:p>
            <a:r>
              <a:rPr lang="en-GB" dirty="0">
                <a:solidFill>
                  <a:srgbClr val="002060"/>
                </a:solidFill>
              </a:rPr>
              <a:t>Web analytics</a:t>
            </a:r>
            <a:endParaRPr lang="en-US" dirty="0">
              <a:solidFill>
                <a:srgbClr val="002060"/>
              </a:solidFill>
            </a:endParaRPr>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181</a:t>
            </a:fld>
            <a:endParaRPr lang="en-US" dirty="0"/>
          </a:p>
        </p:txBody>
      </p:sp>
      <p:pic>
        <p:nvPicPr>
          <p:cNvPr id="6" name="Picture 5"/>
          <p:cNvPicPr>
            <a:picLocks noChangeAspect="1"/>
          </p:cNvPicPr>
          <p:nvPr/>
        </p:nvPicPr>
        <p:blipFill>
          <a:blip r:embed="rId3"/>
          <a:stretch>
            <a:fillRect/>
          </a:stretch>
        </p:blipFill>
        <p:spPr>
          <a:xfrm>
            <a:off x="7884368" y="1988840"/>
            <a:ext cx="938865" cy="938865"/>
          </a:xfrm>
          <a:prstGeom prst="rect">
            <a:avLst/>
          </a:prstGeom>
        </p:spPr>
      </p:pic>
      <p:sp>
        <p:nvSpPr>
          <p:cNvPr id="7" name="Footer Placeholder 1">
            <a:extLst>
              <a:ext uri="{FF2B5EF4-FFF2-40B4-BE49-F238E27FC236}">
                <a16:creationId xmlns:a16="http://schemas.microsoft.com/office/drawing/2014/main" id="{BCE4BCDE-C914-47D3-A258-DFB7A9E47A76}"/>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3875616736"/>
      </p:ext>
    </p:extLst>
  </p:cSld>
  <p:clrMapOvr>
    <a:masterClrMapping/>
  </p:clrMapOvr>
  <p:transition spd="slow">
    <p:wipe dir="d"/>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NoSQL Data Stores</a:t>
            </a:r>
          </a:p>
        </p:txBody>
      </p:sp>
      <p:sp>
        <p:nvSpPr>
          <p:cNvPr id="5" name="Content Placeholder 4"/>
          <p:cNvSpPr>
            <a:spLocks noGrp="1"/>
          </p:cNvSpPr>
          <p:nvPr>
            <p:ph idx="1"/>
          </p:nvPr>
        </p:nvSpPr>
        <p:spPr>
          <a:xfrm>
            <a:off x="2627784" y="1916832"/>
            <a:ext cx="3106688" cy="2836912"/>
          </a:xfrm>
        </p:spPr>
        <p:txBody>
          <a:bodyPr/>
          <a:lstStyle/>
          <a:p>
            <a:r>
              <a:rPr lang="en-GB" dirty="0"/>
              <a:t>What is NoSQL</a:t>
            </a:r>
          </a:p>
          <a:p>
            <a:r>
              <a:rPr lang="en-GB" dirty="0"/>
              <a:t>Key Value Stores</a:t>
            </a:r>
          </a:p>
          <a:p>
            <a:r>
              <a:rPr lang="en-GB" dirty="0"/>
              <a:t>Document Stores</a:t>
            </a:r>
          </a:p>
          <a:p>
            <a:r>
              <a:rPr lang="en-GB" dirty="0"/>
              <a:t>Column Stores</a:t>
            </a:r>
          </a:p>
          <a:p>
            <a:pPr>
              <a:buFont typeface="Wingdings" panose="05000000000000000000" pitchFamily="2" charset="2"/>
              <a:buChar char="Ø"/>
            </a:pPr>
            <a:r>
              <a:rPr lang="en-GB" dirty="0"/>
              <a:t>Graph Stores</a:t>
            </a:r>
          </a:p>
        </p:txBody>
      </p:sp>
      <p:sp>
        <p:nvSpPr>
          <p:cNvPr id="3" name="Slide Number Placeholder 2"/>
          <p:cNvSpPr>
            <a:spLocks noGrp="1"/>
          </p:cNvSpPr>
          <p:nvPr>
            <p:ph type="sldNum" sz="quarter" idx="4"/>
          </p:nvPr>
        </p:nvSpPr>
        <p:spPr/>
        <p:txBody>
          <a:bodyPr/>
          <a:lstStyle/>
          <a:p>
            <a:fld id="{33D6E5A2-EC83-451F-A719-9AC1370DD5CF}" type="slidenum">
              <a:rPr lang="en-US" smtClean="0"/>
              <a:pPr/>
              <a:t>182</a:t>
            </a:fld>
            <a:endParaRPr lang="en-US" dirty="0"/>
          </a:p>
        </p:txBody>
      </p:sp>
      <p:sp>
        <p:nvSpPr>
          <p:cNvPr id="6" name="Footer Placeholder 1">
            <a:extLst>
              <a:ext uri="{FF2B5EF4-FFF2-40B4-BE49-F238E27FC236}">
                <a16:creationId xmlns:a16="http://schemas.microsoft.com/office/drawing/2014/main" id="{627A8301-42A5-423F-91A1-38427D693105}"/>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394895451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Datastores</a:t>
            </a:r>
          </a:p>
        </p:txBody>
      </p:sp>
      <p:sp>
        <p:nvSpPr>
          <p:cNvPr id="3" name="Content Placeholder 2"/>
          <p:cNvSpPr>
            <a:spLocks noGrp="1"/>
          </p:cNvSpPr>
          <p:nvPr>
            <p:ph idx="1"/>
          </p:nvPr>
        </p:nvSpPr>
        <p:spPr/>
        <p:txBody>
          <a:bodyPr/>
          <a:lstStyle/>
          <a:p>
            <a:r>
              <a:rPr lang="en-US" dirty="0">
                <a:solidFill>
                  <a:srgbClr val="002060"/>
                </a:solidFill>
              </a:rPr>
              <a:t>Used where the interest is in the relationships</a:t>
            </a:r>
          </a:p>
          <a:p>
            <a:pPr lvl="1"/>
            <a:r>
              <a:rPr lang="en-US" dirty="0"/>
              <a:t>As well as the data itself</a:t>
            </a:r>
          </a:p>
          <a:p>
            <a:pPr lvl="1"/>
            <a:endParaRPr lang="en-US" dirty="0"/>
          </a:p>
          <a:p>
            <a:r>
              <a:rPr lang="en-US" dirty="0">
                <a:solidFill>
                  <a:srgbClr val="002060"/>
                </a:solidFill>
              </a:rPr>
              <a:t>Many available</a:t>
            </a:r>
          </a:p>
          <a:p>
            <a:pPr lvl="1"/>
            <a:r>
              <a:rPr lang="en-US" dirty="0"/>
              <a:t>In the Java world probably most common is Neo4J</a:t>
            </a:r>
          </a:p>
          <a:p>
            <a:pPr lvl="1"/>
            <a:r>
              <a:rPr lang="en-US" dirty="0"/>
              <a:t>Flock</a:t>
            </a:r>
          </a:p>
          <a:p>
            <a:pPr lvl="1"/>
            <a:r>
              <a:rPr lang="en-US" dirty="0"/>
              <a:t>Infinite Graph</a:t>
            </a:r>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183</a:t>
            </a:fld>
            <a:endParaRPr lang="en-US" dirty="0"/>
          </a:p>
        </p:txBody>
      </p:sp>
      <p:sp>
        <p:nvSpPr>
          <p:cNvPr id="6" name="Footer Placeholder 1">
            <a:extLst>
              <a:ext uri="{FF2B5EF4-FFF2-40B4-BE49-F238E27FC236}">
                <a16:creationId xmlns:a16="http://schemas.microsoft.com/office/drawing/2014/main" id="{54F978B9-E996-4AD8-A1B3-063AA1BD8153}"/>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332772611"/>
      </p:ext>
    </p:extLst>
  </p:cSld>
  <p:clrMapOvr>
    <a:masterClrMapping/>
  </p:clrMapOvr>
  <p:transition spd="slow">
    <p:wipe dir="d"/>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Graph Stores</a:t>
            </a:r>
          </a:p>
        </p:txBody>
      </p:sp>
      <p:sp>
        <p:nvSpPr>
          <p:cNvPr id="3" name="Content Placeholder 2"/>
          <p:cNvSpPr>
            <a:spLocks noGrp="1"/>
          </p:cNvSpPr>
          <p:nvPr>
            <p:ph idx="1"/>
          </p:nvPr>
        </p:nvSpPr>
        <p:spPr/>
        <p:txBody>
          <a:bodyPr>
            <a:normAutofit/>
          </a:bodyPr>
          <a:lstStyle/>
          <a:p>
            <a:r>
              <a:rPr lang="en-US" dirty="0">
                <a:solidFill>
                  <a:srgbClr val="002060"/>
                </a:solidFill>
              </a:rPr>
              <a:t>Data is stored as a collection of nodes and relationships</a:t>
            </a:r>
          </a:p>
          <a:p>
            <a:pPr lvl="1"/>
            <a:r>
              <a:rPr lang="en-US" dirty="0"/>
              <a:t>Nodes can be structured data, as can the relationship</a:t>
            </a:r>
          </a:p>
          <a:p>
            <a:pPr lvl="1"/>
            <a:r>
              <a:rPr lang="en-US" dirty="0"/>
              <a:t>Underlying processes rely on graph theory</a:t>
            </a:r>
          </a:p>
          <a:p>
            <a:pPr lvl="1"/>
            <a:endParaRPr lang="en-US" dirty="0"/>
          </a:p>
          <a:p>
            <a:r>
              <a:rPr lang="en-US" dirty="0">
                <a:solidFill>
                  <a:srgbClr val="002060"/>
                </a:solidFill>
              </a:rPr>
              <a:t>The nodes represent 'items or 'entities'</a:t>
            </a:r>
          </a:p>
          <a:p>
            <a:pPr lvl="1"/>
            <a:r>
              <a:rPr lang="en-US" dirty="0"/>
              <a:t>For example a cricket team</a:t>
            </a:r>
          </a:p>
          <a:p>
            <a:pPr lvl="1"/>
            <a:r>
              <a:rPr lang="en-US" dirty="0"/>
              <a:t>Has a set of properties to hold data</a:t>
            </a:r>
          </a:p>
          <a:p>
            <a:pPr lvl="1"/>
            <a:r>
              <a:rPr lang="en-US" dirty="0"/>
              <a:t>Can be grouped into sets</a:t>
            </a:r>
          </a:p>
          <a:p>
            <a:pPr lvl="1"/>
            <a:endParaRPr lang="en-US" dirty="0"/>
          </a:p>
          <a:p>
            <a:r>
              <a:rPr lang="en-US" dirty="0">
                <a:solidFill>
                  <a:srgbClr val="002060"/>
                </a:solidFill>
              </a:rPr>
              <a:t>Relationships connects the nodes</a:t>
            </a:r>
          </a:p>
          <a:p>
            <a:pPr lvl="1"/>
            <a:r>
              <a:rPr lang="en-US" dirty="0"/>
              <a:t>Allows traversal</a:t>
            </a:r>
          </a:p>
          <a:p>
            <a:pPr lvl="1"/>
            <a:r>
              <a:rPr lang="en-US" dirty="0"/>
              <a:t>Gives some structure to the graph overall</a:t>
            </a:r>
          </a:p>
          <a:p>
            <a:pPr lvl="1"/>
            <a:endParaRPr lang="en-US" dirty="0"/>
          </a:p>
          <a:p>
            <a:pPr lvl="1"/>
            <a:endParaRPr lang="en-US" dirty="0"/>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184</a:t>
            </a:fld>
            <a:endParaRPr lang="en-US" dirty="0"/>
          </a:p>
        </p:txBody>
      </p:sp>
      <p:sp>
        <p:nvSpPr>
          <p:cNvPr id="6" name="Footer Placeholder 1">
            <a:extLst>
              <a:ext uri="{FF2B5EF4-FFF2-40B4-BE49-F238E27FC236}">
                <a16:creationId xmlns:a16="http://schemas.microsoft.com/office/drawing/2014/main" id="{D76A5077-1914-4544-9D36-D4BBD6046C1A}"/>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391702599"/>
      </p:ext>
    </p:extLst>
  </p:cSld>
  <p:clrMapOvr>
    <a:masterClrMapping/>
  </p:clrMapOvr>
  <p:transition spd="slow">
    <p:wipe dir="d"/>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324" y="260648"/>
            <a:ext cx="7497763" cy="577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4"/>
          </p:nvPr>
        </p:nvSpPr>
        <p:spPr/>
        <p:txBody>
          <a:bodyPr/>
          <a:lstStyle/>
          <a:p>
            <a:fld id="{33D6E5A2-EC83-451F-A719-9AC1370DD5CF}" type="slidenum">
              <a:rPr lang="en-US" smtClean="0"/>
              <a:pPr/>
              <a:t>185</a:t>
            </a:fld>
            <a:endParaRPr lang="en-US" dirty="0"/>
          </a:p>
        </p:txBody>
      </p:sp>
      <p:sp>
        <p:nvSpPr>
          <p:cNvPr id="5" name="Footer Placeholder 1">
            <a:extLst>
              <a:ext uri="{FF2B5EF4-FFF2-40B4-BE49-F238E27FC236}">
                <a16:creationId xmlns:a16="http://schemas.microsoft.com/office/drawing/2014/main" id="{ABF45F7D-7FCB-478F-A738-A8FC00490176}"/>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50122837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 for Graph Stores</a:t>
            </a:r>
          </a:p>
        </p:txBody>
      </p:sp>
      <p:sp>
        <p:nvSpPr>
          <p:cNvPr id="3" name="Content Placeholder 2"/>
          <p:cNvSpPr>
            <a:spLocks noGrp="1"/>
          </p:cNvSpPr>
          <p:nvPr>
            <p:ph idx="1"/>
          </p:nvPr>
        </p:nvSpPr>
        <p:spPr/>
        <p:txBody>
          <a:bodyPr/>
          <a:lstStyle/>
          <a:p>
            <a:r>
              <a:rPr lang="en-US" dirty="0">
                <a:solidFill>
                  <a:srgbClr val="002060"/>
                </a:solidFill>
              </a:rPr>
              <a:t>Very commonly used in recommendation engines</a:t>
            </a:r>
          </a:p>
          <a:p>
            <a:pPr lvl="1"/>
            <a:r>
              <a:rPr lang="en-US" dirty="0"/>
              <a:t>"Neighbourhoods" can be created by traversing relationships</a:t>
            </a:r>
          </a:p>
          <a:p>
            <a:pPr lvl="1"/>
            <a:endParaRPr lang="en-US" dirty="0"/>
          </a:p>
          <a:p>
            <a:r>
              <a:rPr lang="en-US" dirty="0">
                <a:solidFill>
                  <a:srgbClr val="002060"/>
                </a:solidFill>
              </a:rPr>
              <a:t>Anywhere a query is based on the relationship between data</a:t>
            </a:r>
          </a:p>
          <a:p>
            <a:pPr lvl="1"/>
            <a:r>
              <a:rPr lang="en-US" dirty="0"/>
              <a:t>Shortest journey type questions</a:t>
            </a:r>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186</a:t>
            </a:fld>
            <a:endParaRPr lang="en-US" dirty="0"/>
          </a:p>
        </p:txBody>
      </p:sp>
      <p:pic>
        <p:nvPicPr>
          <p:cNvPr id="6" name="Picture 5"/>
          <p:cNvPicPr>
            <a:picLocks noChangeAspect="1"/>
          </p:cNvPicPr>
          <p:nvPr/>
        </p:nvPicPr>
        <p:blipFill>
          <a:blip r:embed="rId3"/>
          <a:stretch>
            <a:fillRect/>
          </a:stretch>
        </p:blipFill>
        <p:spPr>
          <a:xfrm>
            <a:off x="8049341" y="101555"/>
            <a:ext cx="933450" cy="942975"/>
          </a:xfrm>
          <a:prstGeom prst="rect">
            <a:avLst/>
          </a:prstGeom>
        </p:spPr>
      </p:pic>
      <p:sp>
        <p:nvSpPr>
          <p:cNvPr id="7" name="Footer Placeholder 1">
            <a:extLst>
              <a:ext uri="{FF2B5EF4-FFF2-40B4-BE49-F238E27FC236}">
                <a16:creationId xmlns:a16="http://schemas.microsoft.com/office/drawing/2014/main" id="{BC1A2543-FDCB-4E76-810E-F0FD0C6051F4}"/>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3488018350"/>
      </p:ext>
    </p:extLst>
  </p:cSld>
  <p:clrMapOvr>
    <a:masterClrMapping/>
  </p:clrMapOvr>
  <p:transition spd="slow">
    <p:wipe dir="d"/>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Datastores</a:t>
            </a:r>
          </a:p>
        </p:txBody>
      </p:sp>
      <p:sp>
        <p:nvSpPr>
          <p:cNvPr id="3" name="Content Placeholder 2"/>
          <p:cNvSpPr>
            <a:spLocks noGrp="1"/>
          </p:cNvSpPr>
          <p:nvPr>
            <p:ph idx="1"/>
          </p:nvPr>
        </p:nvSpPr>
        <p:spPr/>
        <p:txBody>
          <a:bodyPr/>
          <a:lstStyle/>
          <a:p>
            <a:r>
              <a:rPr lang="en-US" dirty="0">
                <a:solidFill>
                  <a:srgbClr val="002060"/>
                </a:solidFill>
              </a:rPr>
              <a:t>Working from the system explained to you</a:t>
            </a:r>
          </a:p>
          <a:p>
            <a:pPr lvl="1"/>
            <a:r>
              <a:rPr lang="en-US" dirty="0"/>
              <a:t>Which datastores would be of use?</a:t>
            </a:r>
          </a:p>
          <a:p>
            <a:pPr lvl="1"/>
            <a:r>
              <a:rPr lang="en-US" dirty="0"/>
              <a:t>Where?</a:t>
            </a:r>
          </a:p>
          <a:p>
            <a:pPr lvl="1"/>
            <a:r>
              <a:rPr lang="en-US" dirty="0"/>
              <a:t>Why did you pick those one(s)?</a:t>
            </a:r>
          </a:p>
          <a:p>
            <a:pPr lvl="1"/>
            <a:endParaRPr lang="en-US" dirty="0"/>
          </a:p>
        </p:txBody>
      </p:sp>
      <p:sp>
        <p:nvSpPr>
          <p:cNvPr id="4" name="Slide Number Placeholder 3"/>
          <p:cNvSpPr>
            <a:spLocks noGrp="1"/>
          </p:cNvSpPr>
          <p:nvPr>
            <p:ph type="sldNum" sz="quarter" idx="4"/>
          </p:nvPr>
        </p:nvSpPr>
        <p:spPr/>
        <p:txBody>
          <a:bodyPr/>
          <a:lstStyle/>
          <a:p>
            <a:fld id="{33D6E5A2-EC83-451F-A719-9AC1370DD5CF}" type="slidenum">
              <a:rPr lang="en-US" smtClean="0"/>
              <a:pPr/>
              <a:t>187</a:t>
            </a:fld>
            <a:endParaRPr lang="en-US" dirty="0"/>
          </a:p>
        </p:txBody>
      </p:sp>
      <p:pic>
        <p:nvPicPr>
          <p:cNvPr id="8" name="Picture 7"/>
          <p:cNvPicPr>
            <a:picLocks noChangeAspect="1"/>
          </p:cNvPicPr>
          <p:nvPr/>
        </p:nvPicPr>
        <p:blipFill>
          <a:blip r:embed="rId3"/>
          <a:stretch>
            <a:fillRect/>
          </a:stretch>
        </p:blipFill>
        <p:spPr>
          <a:xfrm>
            <a:off x="8049341" y="101555"/>
            <a:ext cx="933450" cy="942975"/>
          </a:xfrm>
          <a:prstGeom prst="rect">
            <a:avLst/>
          </a:prstGeom>
        </p:spPr>
      </p:pic>
      <p:sp>
        <p:nvSpPr>
          <p:cNvPr id="7" name="Footer Placeholder 1">
            <a:extLst>
              <a:ext uri="{FF2B5EF4-FFF2-40B4-BE49-F238E27FC236}">
                <a16:creationId xmlns:a16="http://schemas.microsoft.com/office/drawing/2014/main" id="{CB9C9B62-C338-44CE-8656-09E549C4D244}"/>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3582195313"/>
      </p:ext>
    </p:extLst>
  </p:cSld>
  <p:clrMapOvr>
    <a:masterClrMapping/>
  </p:clrMapOvr>
  <p:transition spd="slow">
    <p:wipe dir="d"/>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Session Summary</a:t>
            </a:r>
          </a:p>
        </p:txBody>
      </p:sp>
      <p:sp>
        <p:nvSpPr>
          <p:cNvPr id="5" name="Content Placeholder 4"/>
          <p:cNvSpPr>
            <a:spLocks noGrp="1"/>
          </p:cNvSpPr>
          <p:nvPr>
            <p:ph idx="1"/>
          </p:nvPr>
        </p:nvSpPr>
        <p:spPr/>
        <p:txBody>
          <a:bodyPr/>
          <a:lstStyle/>
          <a:p>
            <a:r>
              <a:rPr lang="en-US" dirty="0"/>
              <a:t>In this session we have examined</a:t>
            </a:r>
          </a:p>
          <a:p>
            <a:pPr lvl="1"/>
            <a:r>
              <a:rPr lang="en-GB" dirty="0"/>
              <a:t>The concept of a NoSQL datastore</a:t>
            </a:r>
          </a:p>
          <a:p>
            <a:pPr lvl="1"/>
            <a:r>
              <a:rPr lang="en-GB" dirty="0"/>
              <a:t>Key value data stores</a:t>
            </a:r>
          </a:p>
          <a:p>
            <a:pPr lvl="1"/>
            <a:r>
              <a:rPr lang="en-GB" dirty="0"/>
              <a:t>Document stores</a:t>
            </a:r>
          </a:p>
          <a:p>
            <a:pPr lvl="1"/>
            <a:r>
              <a:rPr lang="en-GB" dirty="0"/>
              <a:t>Column stores</a:t>
            </a:r>
          </a:p>
          <a:p>
            <a:pPr lvl="1"/>
            <a:r>
              <a:rPr lang="en-GB" dirty="0"/>
              <a:t>Graph stores</a:t>
            </a:r>
          </a:p>
        </p:txBody>
      </p:sp>
      <p:sp>
        <p:nvSpPr>
          <p:cNvPr id="6" name="Slide Number Placeholder 2"/>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188</a:t>
            </a:fld>
            <a:endParaRPr lang="en-US" sz="1200" b="1" dirty="0">
              <a:solidFill>
                <a:srgbClr val="002060"/>
              </a:solidFill>
              <a:latin typeface="+mn-lt"/>
            </a:endParaRPr>
          </a:p>
        </p:txBody>
      </p:sp>
      <p:sp>
        <p:nvSpPr>
          <p:cNvPr id="7" name="Footer Placeholder 1">
            <a:extLst>
              <a:ext uri="{FF2B5EF4-FFF2-40B4-BE49-F238E27FC236}">
                <a16:creationId xmlns:a16="http://schemas.microsoft.com/office/drawing/2014/main" id="{BED0DBCA-0C84-413F-8ABB-7FBEAF69583B}"/>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130300309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243" y="2208463"/>
            <a:ext cx="8291514" cy="1220537"/>
          </a:xfrm>
        </p:spPr>
        <p:txBody>
          <a:bodyPr/>
          <a:lstStyle/>
          <a:p>
            <a:r>
              <a:rPr lang="en-US" dirty="0"/>
              <a:t>Chapter 8: Container Orchestration</a:t>
            </a:r>
          </a:p>
        </p:txBody>
      </p:sp>
    </p:spTree>
    <p:extLst>
      <p:ext uri="{BB962C8B-B14F-4D97-AF65-F5344CB8AC3E}">
        <p14:creationId xmlns:p14="http://schemas.microsoft.com/office/powerpoint/2010/main" val="3617010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Brewer's Theorem</a:t>
            </a:r>
          </a:p>
        </p:txBody>
      </p:sp>
      <p:sp>
        <p:nvSpPr>
          <p:cNvPr id="3" name="Content Placeholder 2"/>
          <p:cNvSpPr>
            <a:spLocks noGrp="1"/>
          </p:cNvSpPr>
          <p:nvPr>
            <p:ph idx="1"/>
          </p:nvPr>
        </p:nvSpPr>
        <p:spPr/>
        <p:txBody>
          <a:bodyPr/>
          <a:lstStyle/>
          <a:p>
            <a:r>
              <a:rPr lang="en-US" dirty="0">
                <a:solidFill>
                  <a:srgbClr val="002060"/>
                </a:solidFill>
              </a:rPr>
              <a:t>Brewer's, or the CAP, theorem </a:t>
            </a:r>
          </a:p>
          <a:p>
            <a:pPr lvl="1"/>
            <a:r>
              <a:rPr lang="en-US" dirty="0"/>
              <a:t>States there are 3 core requirements in a distributed system </a:t>
            </a:r>
          </a:p>
          <a:p>
            <a:pPr lvl="1"/>
            <a:r>
              <a:rPr lang="en-US" dirty="0"/>
              <a:t>And that these exist in a special relationship</a:t>
            </a:r>
          </a:p>
          <a:p>
            <a:pPr lvl="2"/>
            <a:r>
              <a:rPr lang="en-US" dirty="0"/>
              <a:t>Consistency – data read from any node will be the most recent</a:t>
            </a:r>
          </a:p>
          <a:p>
            <a:pPr lvl="2"/>
            <a:r>
              <a:rPr lang="en-US" dirty="0"/>
              <a:t>Availability – nodes will be available</a:t>
            </a:r>
          </a:p>
          <a:p>
            <a:pPr lvl="2"/>
            <a:r>
              <a:rPr lang="en-US" dirty="0"/>
              <a:t>Partition Tolerance – system works even if nodes are isolated</a:t>
            </a:r>
          </a:p>
          <a:p>
            <a:r>
              <a:rPr lang="en-GB" dirty="0"/>
              <a:t>The "special relationship"</a:t>
            </a:r>
          </a:p>
          <a:p>
            <a:pPr lvl="1"/>
            <a:r>
              <a:rPr lang="en-GB" dirty="0"/>
              <a:t>You can only meet 2 of the 3 requirements in any system!</a:t>
            </a:r>
            <a:endParaRPr lang="en-US" dirty="0"/>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19</a:t>
            </a:fld>
            <a:endParaRPr lang="en-US" dirty="0"/>
          </a:p>
        </p:txBody>
      </p:sp>
      <p:sp>
        <p:nvSpPr>
          <p:cNvPr id="5" name="Footer Placeholder 4"/>
          <p:cNvSpPr>
            <a:spLocks noGrp="1"/>
          </p:cNvSpPr>
          <p:nvPr>
            <p:ph type="ftr" sz="quarter" idx="3"/>
          </p:nvPr>
        </p:nvSpPr>
        <p:spPr/>
        <p:txBody>
          <a:bodyPr/>
          <a:lstStyle/>
          <a:p>
            <a:pPr algn="l"/>
            <a:r>
              <a:rPr lang="en-GB" b="1" dirty="0"/>
              <a:t>Copyright KPL KnowledgeSolutions Ltd – All rights reserved</a:t>
            </a:r>
          </a:p>
          <a:p>
            <a:endParaRPr lang="en-GB" dirty="0"/>
          </a:p>
        </p:txBody>
      </p:sp>
    </p:spTree>
    <p:extLst>
      <p:ext uri="{BB962C8B-B14F-4D97-AF65-F5344CB8AC3E}">
        <p14:creationId xmlns:p14="http://schemas.microsoft.com/office/powerpoint/2010/main" val="1377673560"/>
      </p:ext>
    </p:extLst>
  </p:cSld>
  <p:clrMapOvr>
    <a:masterClrMapping/>
  </p:clrMapOvr>
  <p:transition spd="slow">
    <p:wipe dir="d"/>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Session Objectives</a:t>
            </a:r>
          </a:p>
        </p:txBody>
      </p:sp>
      <p:sp>
        <p:nvSpPr>
          <p:cNvPr id="5" name="Content Placeholder 4"/>
          <p:cNvSpPr>
            <a:spLocks noGrp="1"/>
          </p:cNvSpPr>
          <p:nvPr>
            <p:ph idx="1"/>
          </p:nvPr>
        </p:nvSpPr>
        <p:spPr/>
        <p:txBody>
          <a:bodyPr/>
          <a:lstStyle/>
          <a:p>
            <a:r>
              <a:rPr lang="en-US" dirty="0"/>
              <a:t>In this session we will examine</a:t>
            </a:r>
          </a:p>
          <a:p>
            <a:pPr lvl="1"/>
            <a:r>
              <a:rPr lang="en-GB" dirty="0"/>
              <a:t>Composing multiple containers to deploy a service</a:t>
            </a:r>
          </a:p>
          <a:p>
            <a:pPr lvl="1"/>
            <a:r>
              <a:rPr lang="en-GB" dirty="0"/>
              <a:t>Using Docker Swarm to manage scalable deployment</a:t>
            </a:r>
          </a:p>
        </p:txBody>
      </p:sp>
      <p:sp>
        <p:nvSpPr>
          <p:cNvPr id="6" name="Slide Number Placeholder 2"/>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190</a:t>
            </a:fld>
            <a:endParaRPr lang="en-US" sz="1200" b="1" dirty="0">
              <a:solidFill>
                <a:srgbClr val="002060"/>
              </a:solidFill>
              <a:latin typeface="+mn-lt"/>
            </a:endParaRPr>
          </a:p>
        </p:txBody>
      </p:sp>
      <p:sp>
        <p:nvSpPr>
          <p:cNvPr id="7" name="Footer Placeholder 1">
            <a:extLst>
              <a:ext uri="{FF2B5EF4-FFF2-40B4-BE49-F238E27FC236}">
                <a16:creationId xmlns:a16="http://schemas.microsoft.com/office/drawing/2014/main" id="{8E5E0B36-8121-48FF-A972-0ECB072FF7DD}"/>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202922593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Container Orchestration</a:t>
            </a:r>
          </a:p>
        </p:txBody>
      </p:sp>
      <p:sp>
        <p:nvSpPr>
          <p:cNvPr id="5" name="Content Placeholder 4"/>
          <p:cNvSpPr>
            <a:spLocks noGrp="1"/>
          </p:cNvSpPr>
          <p:nvPr>
            <p:ph idx="1"/>
          </p:nvPr>
        </p:nvSpPr>
        <p:spPr>
          <a:xfrm>
            <a:off x="2627784" y="1916832"/>
            <a:ext cx="3106688" cy="2836912"/>
          </a:xfrm>
        </p:spPr>
        <p:txBody>
          <a:bodyPr/>
          <a:lstStyle/>
          <a:p>
            <a:pPr>
              <a:buFont typeface="Wingdings" panose="05000000000000000000" pitchFamily="2" charset="2"/>
              <a:buChar char="Ø"/>
            </a:pPr>
            <a:r>
              <a:rPr lang="en-GB" dirty="0"/>
              <a:t>Docker Networks</a:t>
            </a:r>
          </a:p>
          <a:p>
            <a:r>
              <a:rPr lang="en-GB" dirty="0"/>
              <a:t>Docker Compose</a:t>
            </a:r>
          </a:p>
          <a:p>
            <a:r>
              <a:rPr lang="en-GB" dirty="0"/>
              <a:t>Docker Swarm</a:t>
            </a:r>
          </a:p>
        </p:txBody>
      </p:sp>
      <p:sp>
        <p:nvSpPr>
          <p:cNvPr id="3" name="Slide Number Placeholder 2"/>
          <p:cNvSpPr>
            <a:spLocks noGrp="1"/>
          </p:cNvSpPr>
          <p:nvPr>
            <p:ph type="sldNum" sz="quarter" idx="4"/>
          </p:nvPr>
        </p:nvSpPr>
        <p:spPr/>
        <p:txBody>
          <a:bodyPr/>
          <a:lstStyle/>
          <a:p>
            <a:fld id="{33D6E5A2-EC83-451F-A719-9AC1370DD5CF}" type="slidenum">
              <a:rPr lang="en-US" smtClean="0"/>
              <a:pPr/>
              <a:t>191</a:t>
            </a:fld>
            <a:endParaRPr lang="en-US" dirty="0"/>
          </a:p>
        </p:txBody>
      </p:sp>
      <p:sp>
        <p:nvSpPr>
          <p:cNvPr id="6" name="Footer Placeholder 1">
            <a:extLst>
              <a:ext uri="{FF2B5EF4-FFF2-40B4-BE49-F238E27FC236}">
                <a16:creationId xmlns:a16="http://schemas.microsoft.com/office/drawing/2014/main" id="{F11C06CF-29B1-4A37-BBE5-C022C6E4F672}"/>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12960675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Docker Networks</a:t>
            </a:r>
            <a:endParaRPr lang="en-US" dirty="0"/>
          </a:p>
        </p:txBody>
      </p:sp>
      <p:sp>
        <p:nvSpPr>
          <p:cNvPr id="3" name="Content Placeholder 2"/>
          <p:cNvSpPr>
            <a:spLocks noGrp="1"/>
          </p:cNvSpPr>
          <p:nvPr>
            <p:ph idx="1"/>
          </p:nvPr>
        </p:nvSpPr>
        <p:spPr/>
        <p:txBody>
          <a:bodyPr/>
          <a:lstStyle/>
          <a:p>
            <a:r>
              <a:rPr lang="en-GB" dirty="0"/>
              <a:t>Docker defines 3 standard networks</a:t>
            </a:r>
          </a:p>
          <a:p>
            <a:pPr lvl="1"/>
            <a:r>
              <a:rPr lang="en-GB" dirty="0">
                <a:latin typeface="Courier New" panose="02070309020205020404" pitchFamily="49" charset="0"/>
                <a:cs typeface="Courier New" panose="02070309020205020404" pitchFamily="49" charset="0"/>
              </a:rPr>
              <a:t>bridge, host, none</a:t>
            </a:r>
          </a:p>
          <a:p>
            <a:r>
              <a:rPr lang="en-GB" dirty="0"/>
              <a:t>Bridge – the default</a:t>
            </a:r>
          </a:p>
          <a:p>
            <a:pPr lvl="1"/>
            <a:r>
              <a:rPr lang="en-GB" dirty="0"/>
              <a:t>All containers my communicate with each other via IP</a:t>
            </a:r>
          </a:p>
          <a:p>
            <a:r>
              <a:rPr lang="en-GB" dirty="0"/>
              <a:t>Host</a:t>
            </a:r>
          </a:p>
          <a:p>
            <a:pPr lvl="1"/>
            <a:r>
              <a:rPr lang="en-GB" dirty="0"/>
              <a:t>Containers share the host network address</a:t>
            </a:r>
          </a:p>
          <a:p>
            <a:pPr lvl="2"/>
            <a:r>
              <a:rPr lang="en-GB" dirty="0"/>
              <a:t>From a network standpoint, they are not isolated from the host</a:t>
            </a:r>
          </a:p>
          <a:p>
            <a:r>
              <a:rPr lang="en-GB" dirty="0"/>
              <a:t>None</a:t>
            </a:r>
          </a:p>
          <a:p>
            <a:pPr lvl="1"/>
            <a:r>
              <a:rPr lang="en-GB" dirty="0"/>
              <a:t>Containers are in their own private network</a:t>
            </a:r>
          </a:p>
          <a:p>
            <a:pPr lvl="2"/>
            <a:r>
              <a:rPr lang="en-GB" dirty="0"/>
              <a:t>Communication only possible via exposed ports</a:t>
            </a:r>
            <a:endParaRPr lang="en-US" dirty="0"/>
          </a:p>
        </p:txBody>
      </p:sp>
      <p:sp>
        <p:nvSpPr>
          <p:cNvPr id="4" name="TextBox 3"/>
          <p:cNvSpPr txBox="1"/>
          <p:nvPr/>
        </p:nvSpPr>
        <p:spPr>
          <a:xfrm>
            <a:off x="1292320" y="5301208"/>
            <a:ext cx="6559360" cy="646331"/>
          </a:xfrm>
          <a:prstGeom prst="rect">
            <a:avLst/>
          </a:prstGeom>
          <a:noFill/>
        </p:spPr>
        <p:txBody>
          <a:bodyPr wrap="none" rtlCol="0">
            <a:spAutoFit/>
          </a:bodyPr>
          <a:lstStyle/>
          <a:p>
            <a:r>
              <a:rPr lang="en-GB" dirty="0"/>
              <a:t>Specify the network to attach to with</a:t>
            </a:r>
            <a:r>
              <a:rPr lang="en-GB" dirty="0">
                <a:latin typeface="Courier New" panose="02070309020205020404" pitchFamily="49" charset="0"/>
                <a:cs typeface="Courier New" panose="02070309020205020404" pitchFamily="49" charset="0"/>
              </a:rPr>
              <a:t> –-network=&lt;NETWORK&gt; </a:t>
            </a:r>
            <a:br>
              <a:rPr lang="en-GB" dirty="0">
                <a:latin typeface="Courier New" panose="02070309020205020404" pitchFamily="49" charset="0"/>
                <a:cs typeface="Courier New" panose="02070309020205020404" pitchFamily="49" charset="0"/>
              </a:rPr>
            </a:br>
            <a:r>
              <a:rPr lang="en-GB" dirty="0">
                <a:cs typeface="Courier New" panose="02070309020205020404" pitchFamily="49" charset="0"/>
              </a:rPr>
              <a:t>argument to </a:t>
            </a:r>
            <a:r>
              <a:rPr lang="en-GB" dirty="0">
                <a:latin typeface="Courier New" panose="02070309020205020404" pitchFamily="49" charset="0"/>
                <a:cs typeface="Courier New" panose="02070309020205020404" pitchFamily="49" charset="0"/>
              </a:rPr>
              <a:t>docker run</a:t>
            </a:r>
            <a:endParaRPr lang="en-US" dirty="0">
              <a:latin typeface="Courier New" panose="02070309020205020404" pitchFamily="49" charset="0"/>
              <a:cs typeface="Courier New" panose="02070309020205020404" pitchFamily="49" charset="0"/>
            </a:endParaRPr>
          </a:p>
        </p:txBody>
      </p:sp>
      <p:sp>
        <p:nvSpPr>
          <p:cNvPr id="5" name="Footer Placeholder 1">
            <a:extLst>
              <a:ext uri="{FF2B5EF4-FFF2-40B4-BE49-F238E27FC236}">
                <a16:creationId xmlns:a16="http://schemas.microsoft.com/office/drawing/2014/main" id="{8340DD6A-86E0-4BF8-A4E0-07B4601452A7}"/>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
        <p:nvSpPr>
          <p:cNvPr id="6" name="Slide Number Placeholder 2">
            <a:extLst>
              <a:ext uri="{FF2B5EF4-FFF2-40B4-BE49-F238E27FC236}">
                <a16:creationId xmlns:a16="http://schemas.microsoft.com/office/drawing/2014/main" id="{D2624EAF-D94C-4669-B441-657F66A18E7F}"/>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192</a:t>
            </a:fld>
            <a:endParaRPr lang="en-US" sz="1200" b="1" dirty="0">
              <a:solidFill>
                <a:srgbClr val="002060"/>
              </a:solidFill>
              <a:latin typeface="+mn-lt"/>
            </a:endParaRPr>
          </a:p>
        </p:txBody>
      </p:sp>
    </p:spTree>
    <p:extLst>
      <p:ext uri="{BB962C8B-B14F-4D97-AF65-F5344CB8AC3E}">
        <p14:creationId xmlns:p14="http://schemas.microsoft.com/office/powerpoint/2010/main" val="429307599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Custom Networks</a:t>
            </a:r>
            <a:endParaRPr lang="en-US" dirty="0"/>
          </a:p>
        </p:txBody>
      </p:sp>
      <p:sp>
        <p:nvSpPr>
          <p:cNvPr id="3" name="Content Placeholder 2"/>
          <p:cNvSpPr>
            <a:spLocks noGrp="1"/>
          </p:cNvSpPr>
          <p:nvPr>
            <p:ph idx="1"/>
          </p:nvPr>
        </p:nvSpPr>
        <p:spPr/>
        <p:txBody>
          <a:bodyPr/>
          <a:lstStyle/>
          <a:p>
            <a:r>
              <a:rPr lang="en-GB" dirty="0"/>
              <a:t>Custom networks may also be created</a:t>
            </a:r>
          </a:p>
          <a:p>
            <a:pPr lvl="1"/>
            <a:r>
              <a:rPr lang="en-US" sz="1400" dirty="0">
                <a:latin typeface="Courier New" panose="02070309020205020404" pitchFamily="49" charset="0"/>
                <a:cs typeface="Courier New" panose="02070309020205020404" pitchFamily="49" charset="0"/>
              </a:rPr>
              <a:t>docker network create --driver bridge isolated_nw</a:t>
            </a:r>
          </a:p>
          <a:p>
            <a:r>
              <a:rPr lang="en-GB" dirty="0">
                <a:cs typeface="Courier New" panose="02070309020205020404" pitchFamily="49" charset="0"/>
              </a:rPr>
              <a:t>Allows groups of machines to work together</a:t>
            </a:r>
          </a:p>
          <a:p>
            <a:pPr lvl="1"/>
            <a:r>
              <a:rPr lang="en-GB" dirty="0">
                <a:cs typeface="Courier New" panose="02070309020205020404" pitchFamily="49" charset="0"/>
              </a:rPr>
              <a:t>Isolated from others</a:t>
            </a:r>
          </a:p>
          <a:p>
            <a:r>
              <a:rPr lang="en-GB" dirty="0">
                <a:cs typeface="Courier New" panose="02070309020205020404" pitchFamily="49" charset="0"/>
              </a:rPr>
              <a:t>Docker also created </a:t>
            </a:r>
            <a:r>
              <a:rPr lang="en-GB" i="1" dirty="0">
                <a:cs typeface="Courier New" panose="02070309020205020404" pitchFamily="49" charset="0"/>
              </a:rPr>
              <a:t>overlay </a:t>
            </a:r>
            <a:r>
              <a:rPr lang="en-GB" dirty="0">
                <a:cs typeface="Courier New" panose="02070309020205020404" pitchFamily="49" charset="0"/>
              </a:rPr>
              <a:t>networks in Swarm mode</a:t>
            </a:r>
          </a:p>
          <a:p>
            <a:pPr lvl="1"/>
            <a:r>
              <a:rPr lang="en-GB" dirty="0">
                <a:cs typeface="Courier New" panose="02070309020205020404" pitchFamily="49" charset="0"/>
              </a:rPr>
              <a:t>Allows machines on different hosts to communicate</a:t>
            </a:r>
            <a:endParaRPr lang="en-US" dirty="0">
              <a:cs typeface="Courier New" panose="02070309020205020404" pitchFamily="49" charset="0"/>
            </a:endParaRPr>
          </a:p>
        </p:txBody>
      </p:sp>
      <p:sp>
        <p:nvSpPr>
          <p:cNvPr id="4" name="Footer Placeholder 1">
            <a:extLst>
              <a:ext uri="{FF2B5EF4-FFF2-40B4-BE49-F238E27FC236}">
                <a16:creationId xmlns:a16="http://schemas.microsoft.com/office/drawing/2014/main" id="{752A8A4D-2C17-4F78-A8CA-FC7EDAD9FF1A}"/>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
        <p:nvSpPr>
          <p:cNvPr id="5" name="Slide Number Placeholder 2">
            <a:extLst>
              <a:ext uri="{FF2B5EF4-FFF2-40B4-BE49-F238E27FC236}">
                <a16:creationId xmlns:a16="http://schemas.microsoft.com/office/drawing/2014/main" id="{8254E2FB-7B75-4DCF-89CB-0A1E9B8F2058}"/>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193</a:t>
            </a:fld>
            <a:endParaRPr lang="en-US" sz="1200" b="1" dirty="0">
              <a:solidFill>
                <a:srgbClr val="002060"/>
              </a:solidFill>
              <a:latin typeface="+mn-lt"/>
            </a:endParaRPr>
          </a:p>
        </p:txBody>
      </p:sp>
    </p:spTree>
    <p:extLst>
      <p:ext uri="{BB962C8B-B14F-4D97-AF65-F5344CB8AC3E}">
        <p14:creationId xmlns:p14="http://schemas.microsoft.com/office/powerpoint/2010/main" val="134923311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Exposing and Publish</a:t>
            </a:r>
            <a:endParaRPr lang="en-US" dirty="0"/>
          </a:p>
        </p:txBody>
      </p:sp>
      <p:sp>
        <p:nvSpPr>
          <p:cNvPr id="3" name="Content Placeholder 2"/>
          <p:cNvSpPr>
            <a:spLocks noGrp="1"/>
          </p:cNvSpPr>
          <p:nvPr>
            <p:ph idx="1"/>
          </p:nvPr>
        </p:nvSpPr>
        <p:spPr/>
        <p:txBody>
          <a:bodyPr/>
          <a:lstStyle/>
          <a:p>
            <a:r>
              <a:rPr lang="en-GB" dirty="0"/>
              <a:t>Machines within a Docker network are not visible outside the network</a:t>
            </a:r>
          </a:p>
          <a:p>
            <a:r>
              <a:rPr lang="en-GB" dirty="0"/>
              <a:t>Unless</a:t>
            </a:r>
          </a:p>
          <a:p>
            <a:pPr lvl="1"/>
            <a:r>
              <a:rPr lang="en-GB" dirty="0"/>
              <a:t>Ports are EXPOSED in the Dockerfile</a:t>
            </a:r>
          </a:p>
          <a:p>
            <a:pPr lvl="1"/>
            <a:endParaRPr lang="en-GB" dirty="0"/>
          </a:p>
          <a:p>
            <a:pPr lvl="1"/>
            <a:endParaRPr lang="en-GB" dirty="0"/>
          </a:p>
          <a:p>
            <a:pPr lvl="1"/>
            <a:endParaRPr lang="en-GB" dirty="0"/>
          </a:p>
          <a:p>
            <a:pPr lvl="1"/>
            <a:r>
              <a:rPr lang="en-GB" dirty="0"/>
              <a:t>And published when the container is run		</a:t>
            </a:r>
            <a:endParaRPr lang="en-US" dirty="0"/>
          </a:p>
        </p:txBody>
      </p:sp>
      <p:sp>
        <p:nvSpPr>
          <p:cNvPr id="8" name="TextBox 7"/>
          <p:cNvSpPr txBox="1"/>
          <p:nvPr/>
        </p:nvSpPr>
        <p:spPr>
          <a:xfrm>
            <a:off x="1544648" y="2569041"/>
            <a:ext cx="2261517" cy="646331"/>
          </a:xfrm>
          <a:prstGeom prst="rect">
            <a:avLst/>
          </a:prstGeom>
          <a:noFill/>
          <a:ln>
            <a:solidFill>
              <a:schemeClr val="tx1"/>
            </a:solidFill>
          </a:ln>
        </p:spPr>
        <p:txBody>
          <a:bodyPr wrap="none" rtlCol="0">
            <a:spAutoFit/>
          </a:bodyPr>
          <a:lstStyle/>
          <a:p>
            <a:r>
              <a:rPr lang="en-US" dirty="0"/>
              <a:t>FROM node:6-onbuild</a:t>
            </a:r>
          </a:p>
          <a:p>
            <a:r>
              <a:rPr lang="en-US" dirty="0"/>
              <a:t>EXPOSE 8090</a:t>
            </a:r>
          </a:p>
        </p:txBody>
      </p:sp>
      <p:sp>
        <p:nvSpPr>
          <p:cNvPr id="9" name="TextBox 8"/>
          <p:cNvSpPr txBox="1"/>
          <p:nvPr/>
        </p:nvSpPr>
        <p:spPr>
          <a:xfrm>
            <a:off x="1544648" y="4139788"/>
            <a:ext cx="6480720" cy="369332"/>
          </a:xfrm>
          <a:prstGeom prst="rect">
            <a:avLst/>
          </a:prstGeom>
          <a:noFill/>
          <a:ln>
            <a:solidFill>
              <a:schemeClr val="tx1"/>
            </a:solidFill>
          </a:ln>
        </p:spPr>
        <p:txBody>
          <a:bodyPr wrap="square" rtlCol="0">
            <a:spAutoFit/>
          </a:bodyPr>
          <a:lstStyle/>
          <a:p>
            <a:r>
              <a:rPr lang="en-US" dirty="0"/>
              <a:t>docker run –p: 8090:8090 –d image</a:t>
            </a:r>
          </a:p>
        </p:txBody>
      </p:sp>
      <p:sp>
        <p:nvSpPr>
          <p:cNvPr id="12" name="Rectangular Callout 11"/>
          <p:cNvSpPr/>
          <p:nvPr/>
        </p:nvSpPr>
        <p:spPr>
          <a:xfrm>
            <a:off x="4029516" y="5145504"/>
            <a:ext cx="1728192" cy="576064"/>
          </a:xfrm>
          <a:prstGeom prst="wedgeRectCallout">
            <a:avLst>
              <a:gd name="adj1" fmla="val -64547"/>
              <a:gd name="adj2" fmla="val -162870"/>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Container port</a:t>
            </a:r>
            <a:endParaRPr lang="en-US" dirty="0">
              <a:solidFill>
                <a:schemeClr val="tx1"/>
              </a:solidFill>
            </a:endParaRPr>
          </a:p>
        </p:txBody>
      </p:sp>
      <p:sp>
        <p:nvSpPr>
          <p:cNvPr id="13" name="Rectangular Callout 12"/>
          <p:cNvSpPr/>
          <p:nvPr/>
        </p:nvSpPr>
        <p:spPr>
          <a:xfrm>
            <a:off x="1811310" y="5145504"/>
            <a:ext cx="1728192" cy="576064"/>
          </a:xfrm>
          <a:prstGeom prst="wedgeRectCallout">
            <a:avLst>
              <a:gd name="adj1" fmla="val 38283"/>
              <a:gd name="adj2" fmla="val -170117"/>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Host port</a:t>
            </a:r>
            <a:endParaRPr lang="en-US" dirty="0">
              <a:solidFill>
                <a:schemeClr val="tx1"/>
              </a:solidFill>
            </a:endParaRPr>
          </a:p>
        </p:txBody>
      </p:sp>
      <p:sp>
        <p:nvSpPr>
          <p:cNvPr id="10" name="Footer Placeholder 1">
            <a:extLst>
              <a:ext uri="{FF2B5EF4-FFF2-40B4-BE49-F238E27FC236}">
                <a16:creationId xmlns:a16="http://schemas.microsoft.com/office/drawing/2014/main" id="{06C5DFF0-DB66-4973-BB0D-915ECFBFF1C8}"/>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
        <p:nvSpPr>
          <p:cNvPr id="11" name="Slide Number Placeholder 2">
            <a:extLst>
              <a:ext uri="{FF2B5EF4-FFF2-40B4-BE49-F238E27FC236}">
                <a16:creationId xmlns:a16="http://schemas.microsoft.com/office/drawing/2014/main" id="{70A96301-8544-4E2A-A793-0A5563734F9B}"/>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194</a:t>
            </a:fld>
            <a:endParaRPr lang="en-US" sz="1200" b="1" dirty="0">
              <a:solidFill>
                <a:srgbClr val="002060"/>
              </a:solidFill>
              <a:latin typeface="+mn-lt"/>
            </a:endParaRPr>
          </a:p>
        </p:txBody>
      </p:sp>
    </p:spTree>
    <p:extLst>
      <p:ext uri="{BB962C8B-B14F-4D97-AF65-F5344CB8AC3E}">
        <p14:creationId xmlns:p14="http://schemas.microsoft.com/office/powerpoint/2010/main" val="78705215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Container Orchestration</a:t>
            </a:r>
          </a:p>
        </p:txBody>
      </p:sp>
      <p:sp>
        <p:nvSpPr>
          <p:cNvPr id="5" name="Content Placeholder 4"/>
          <p:cNvSpPr>
            <a:spLocks noGrp="1"/>
          </p:cNvSpPr>
          <p:nvPr>
            <p:ph idx="1"/>
          </p:nvPr>
        </p:nvSpPr>
        <p:spPr>
          <a:xfrm>
            <a:off x="2627784" y="1916832"/>
            <a:ext cx="3106688" cy="2836912"/>
          </a:xfrm>
        </p:spPr>
        <p:txBody>
          <a:bodyPr/>
          <a:lstStyle/>
          <a:p>
            <a:r>
              <a:rPr lang="en-GB" dirty="0"/>
              <a:t>Docker Networks</a:t>
            </a:r>
          </a:p>
          <a:p>
            <a:pPr>
              <a:buFont typeface="Wingdings" panose="05000000000000000000" pitchFamily="2" charset="2"/>
              <a:buChar char="Ø"/>
            </a:pPr>
            <a:r>
              <a:rPr lang="en-GB" dirty="0"/>
              <a:t>Docker Compose</a:t>
            </a:r>
          </a:p>
          <a:p>
            <a:r>
              <a:rPr lang="en-GB" dirty="0"/>
              <a:t>Docker Swarm</a:t>
            </a:r>
          </a:p>
        </p:txBody>
      </p:sp>
      <p:sp>
        <p:nvSpPr>
          <p:cNvPr id="3" name="Slide Number Placeholder 2"/>
          <p:cNvSpPr>
            <a:spLocks noGrp="1"/>
          </p:cNvSpPr>
          <p:nvPr>
            <p:ph type="sldNum" sz="quarter" idx="4"/>
          </p:nvPr>
        </p:nvSpPr>
        <p:spPr/>
        <p:txBody>
          <a:bodyPr/>
          <a:lstStyle/>
          <a:p>
            <a:fld id="{33D6E5A2-EC83-451F-A719-9AC1370DD5CF}" type="slidenum">
              <a:rPr lang="en-US" smtClean="0"/>
              <a:pPr/>
              <a:t>195</a:t>
            </a:fld>
            <a:endParaRPr lang="en-US" dirty="0"/>
          </a:p>
        </p:txBody>
      </p:sp>
      <p:sp>
        <p:nvSpPr>
          <p:cNvPr id="6" name="Footer Placeholder 1">
            <a:extLst>
              <a:ext uri="{FF2B5EF4-FFF2-40B4-BE49-F238E27FC236}">
                <a16:creationId xmlns:a16="http://schemas.microsoft.com/office/drawing/2014/main" id="{75D6AA68-6CBA-412D-82F5-A739E94325AB}"/>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408506393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t>
            </a:r>
            <a:r>
              <a:rPr lang="en-GB" dirty="0"/>
              <a:t>Compose</a:t>
            </a:r>
            <a:endParaRPr lang="en-US" dirty="0"/>
          </a:p>
        </p:txBody>
      </p:sp>
      <p:sp>
        <p:nvSpPr>
          <p:cNvPr id="3" name="Content Placeholder 2"/>
          <p:cNvSpPr>
            <a:spLocks noGrp="1"/>
          </p:cNvSpPr>
          <p:nvPr>
            <p:ph idx="1"/>
          </p:nvPr>
        </p:nvSpPr>
        <p:spPr/>
        <p:txBody>
          <a:bodyPr/>
          <a:lstStyle/>
          <a:p>
            <a:r>
              <a:rPr lang="en-US" dirty="0">
                <a:solidFill>
                  <a:srgbClr val="002060"/>
                </a:solidFill>
              </a:rPr>
              <a:t>Docker compose is a tool for running multi-container Docker applications </a:t>
            </a:r>
          </a:p>
          <a:p>
            <a:pPr lvl="1"/>
            <a:r>
              <a:rPr lang="en-US" dirty="0"/>
              <a:t>A configuration file is used to define the services </a:t>
            </a:r>
          </a:p>
          <a:p>
            <a:pPr lvl="1"/>
            <a:r>
              <a:rPr lang="en-US" dirty="0"/>
              <a:t>All of the services can be run using a single command </a:t>
            </a:r>
          </a:p>
          <a:p>
            <a:pPr marL="457200" lvl="1" indent="0">
              <a:buNone/>
            </a:pPr>
            <a:endParaRPr lang="en-US" dirty="0"/>
          </a:p>
          <a:p>
            <a:r>
              <a:rPr lang="en-US" dirty="0">
                <a:solidFill>
                  <a:srgbClr val="002060"/>
                </a:solidFill>
              </a:rPr>
              <a:t>Compose can manage the lifecycle of an application </a:t>
            </a:r>
          </a:p>
          <a:p>
            <a:pPr lvl="1"/>
            <a:r>
              <a:rPr lang="en-US" dirty="0"/>
              <a:t>Start stop and rebuild services</a:t>
            </a:r>
          </a:p>
          <a:p>
            <a:pPr lvl="1"/>
            <a:r>
              <a:rPr lang="en-US" dirty="0"/>
              <a:t>Get the log output of running services </a:t>
            </a:r>
          </a:p>
          <a:p>
            <a:pPr marL="0" indent="0">
              <a:buNone/>
            </a:pPr>
            <a:endParaRPr lang="en-US" dirty="0"/>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196</a:t>
            </a:fld>
            <a:endParaRPr lang="en-US" dirty="0"/>
          </a:p>
        </p:txBody>
      </p:sp>
      <p:sp>
        <p:nvSpPr>
          <p:cNvPr id="6" name="Footer Placeholder 1">
            <a:extLst>
              <a:ext uri="{FF2B5EF4-FFF2-40B4-BE49-F238E27FC236}">
                <a16:creationId xmlns:a16="http://schemas.microsoft.com/office/drawing/2014/main" id="{908213A2-5FC4-4A3D-9654-7CE56E1318E1}"/>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1316608709"/>
      </p:ext>
    </p:extLst>
  </p:cSld>
  <p:clrMapOvr>
    <a:masterClrMapping/>
  </p:clrMapOvr>
  <p:transition spd="slow">
    <p:wipe dir="d"/>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Features</a:t>
            </a:r>
            <a:endParaRPr lang="en-US" dirty="0"/>
          </a:p>
        </p:txBody>
      </p:sp>
      <p:sp>
        <p:nvSpPr>
          <p:cNvPr id="3" name="Content Placeholder 2"/>
          <p:cNvSpPr>
            <a:spLocks noGrp="1"/>
          </p:cNvSpPr>
          <p:nvPr>
            <p:ph idx="1"/>
          </p:nvPr>
        </p:nvSpPr>
        <p:spPr/>
        <p:txBody>
          <a:bodyPr/>
          <a:lstStyle/>
          <a:p>
            <a:r>
              <a:rPr lang="en-GB" dirty="0"/>
              <a:t>Supports simultaneous operation of multiple environments on a single host</a:t>
            </a:r>
          </a:p>
          <a:p>
            <a:pPr lvl="1"/>
            <a:r>
              <a:rPr lang="en-GB" dirty="0"/>
              <a:t>Each compose project is isolated from all others</a:t>
            </a:r>
          </a:p>
          <a:p>
            <a:r>
              <a:rPr lang="en-GB" dirty="0"/>
              <a:t>Automatically preserves data written to volumes</a:t>
            </a:r>
          </a:p>
          <a:p>
            <a:r>
              <a:rPr lang="en-GB" dirty="0"/>
              <a:t>Efficiently reuses old containers</a:t>
            </a:r>
          </a:p>
          <a:p>
            <a:pPr lvl="1"/>
            <a:r>
              <a:rPr lang="en-GB" dirty="0"/>
              <a:t>When you start a composition, it will detect containers from a previous run and reuse them</a:t>
            </a:r>
          </a:p>
          <a:p>
            <a:r>
              <a:rPr lang="en-GB" dirty="0"/>
              <a:t>Compositions may be deployed to</a:t>
            </a:r>
          </a:p>
          <a:p>
            <a:pPr lvl="1"/>
            <a:r>
              <a:rPr lang="en-GB" dirty="0"/>
              <a:t>A single host </a:t>
            </a:r>
          </a:p>
          <a:p>
            <a:pPr lvl="2"/>
            <a:r>
              <a:rPr lang="en-GB" dirty="0"/>
              <a:t>For testing</a:t>
            </a:r>
          </a:p>
          <a:p>
            <a:pPr lvl="1"/>
            <a:r>
              <a:rPr lang="en-GB" dirty="0"/>
              <a:t>A Swarm </a:t>
            </a:r>
          </a:p>
          <a:p>
            <a:pPr lvl="2"/>
            <a:r>
              <a:rPr lang="en-GB" dirty="0"/>
              <a:t>For production</a:t>
            </a:r>
            <a:endParaRPr lang="en-US" dirty="0"/>
          </a:p>
        </p:txBody>
      </p:sp>
      <p:sp>
        <p:nvSpPr>
          <p:cNvPr id="4" name="Footer Placeholder 1">
            <a:extLst>
              <a:ext uri="{FF2B5EF4-FFF2-40B4-BE49-F238E27FC236}">
                <a16:creationId xmlns:a16="http://schemas.microsoft.com/office/drawing/2014/main" id="{B11BC991-028B-483F-B729-3D4D0E3EAECB}"/>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
        <p:nvSpPr>
          <p:cNvPr id="5" name="Slide Number Placeholder 2">
            <a:extLst>
              <a:ext uri="{FF2B5EF4-FFF2-40B4-BE49-F238E27FC236}">
                <a16:creationId xmlns:a16="http://schemas.microsoft.com/office/drawing/2014/main" id="{77AB0540-BF99-4B85-B3EA-DD53676264F2}"/>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197</a:t>
            </a:fld>
            <a:endParaRPr lang="en-US" sz="1200" b="1" dirty="0">
              <a:solidFill>
                <a:srgbClr val="002060"/>
              </a:solidFill>
              <a:latin typeface="+mn-lt"/>
            </a:endParaRPr>
          </a:p>
        </p:txBody>
      </p:sp>
    </p:spTree>
    <p:extLst>
      <p:ext uri="{BB962C8B-B14F-4D97-AF65-F5344CB8AC3E}">
        <p14:creationId xmlns:p14="http://schemas.microsoft.com/office/powerpoint/2010/main" val="63504390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Compose</a:t>
            </a:r>
          </a:p>
        </p:txBody>
      </p:sp>
      <p:sp>
        <p:nvSpPr>
          <p:cNvPr id="3" name="Content Placeholder 2"/>
          <p:cNvSpPr>
            <a:spLocks noGrp="1"/>
          </p:cNvSpPr>
          <p:nvPr>
            <p:ph idx="1"/>
          </p:nvPr>
        </p:nvSpPr>
        <p:spPr/>
        <p:txBody>
          <a:bodyPr/>
          <a:lstStyle/>
          <a:p>
            <a:r>
              <a:rPr lang="en-US" dirty="0">
                <a:solidFill>
                  <a:srgbClr val="002060"/>
                </a:solidFill>
              </a:rPr>
              <a:t>Create a directory for Docker Compose </a:t>
            </a:r>
          </a:p>
          <a:p>
            <a:pPr lvl="1"/>
            <a:r>
              <a:rPr lang="en-US" dirty="0"/>
              <a:t>Create a YAML file called docker-compose.yml </a:t>
            </a:r>
          </a:p>
          <a:p>
            <a:pPr lvl="1"/>
            <a:r>
              <a:rPr lang="en-US" dirty="0"/>
              <a:t>The docker-compose command needs to be run from the directory containing the YAML file </a:t>
            </a:r>
          </a:p>
          <a:p>
            <a:r>
              <a:rPr lang="en-US" dirty="0">
                <a:solidFill>
                  <a:srgbClr val="002060"/>
                </a:solidFill>
              </a:rPr>
              <a:t>Docker Compose has an </a:t>
            </a:r>
            <a:r>
              <a:rPr lang="en-US" dirty="0">
                <a:solidFill>
                  <a:srgbClr val="002060"/>
                </a:solidFill>
                <a:latin typeface="Courier New" panose="02070309020205020404" pitchFamily="49" charset="0"/>
                <a:cs typeface="Courier New" panose="02070309020205020404" pitchFamily="49" charset="0"/>
              </a:rPr>
              <a:t>up</a:t>
            </a:r>
            <a:r>
              <a:rPr lang="en-US" dirty="0">
                <a:solidFill>
                  <a:srgbClr val="002060"/>
                </a:solidFill>
              </a:rPr>
              <a:t> option which runs all containers </a:t>
            </a:r>
            <a:r>
              <a:rPr lang="en-US" sz="1600" dirty="0">
                <a:solidFill>
                  <a:srgbClr val="002060"/>
                </a:solidFill>
              </a:rPr>
              <a:t> </a:t>
            </a:r>
            <a:endParaRPr lang="en-US" dirty="0">
              <a:solidFill>
                <a:srgbClr val="002060"/>
              </a:solidFill>
            </a:endParaRPr>
          </a:p>
          <a:p>
            <a:pPr lvl="1"/>
            <a:r>
              <a:rPr lang="en-US" dirty="0"/>
              <a:t>The </a:t>
            </a:r>
            <a:r>
              <a:rPr lang="en-US" dirty="0">
                <a:latin typeface="Courier New" panose="02070309020205020404" pitchFamily="49" charset="0"/>
                <a:cs typeface="Courier New" panose="02070309020205020404" pitchFamily="49" charset="0"/>
              </a:rPr>
              <a:t>down</a:t>
            </a:r>
            <a:r>
              <a:rPr lang="en-US" dirty="0"/>
              <a:t> option terminates all managed containers </a:t>
            </a:r>
          </a:p>
          <a:p>
            <a:r>
              <a:rPr lang="en-GB" dirty="0"/>
              <a:t>Many other command line options including scaling commands</a:t>
            </a:r>
          </a:p>
          <a:p>
            <a:pPr lvl="1"/>
            <a:r>
              <a:rPr lang="en-GB" dirty="0"/>
              <a:t>https://docs.docker.com/compose/reference/</a:t>
            </a:r>
          </a:p>
          <a:p>
            <a:pPr marL="0" indent="0">
              <a:buNone/>
            </a:pPr>
            <a:endParaRPr lang="en-US" dirty="0"/>
          </a:p>
          <a:p>
            <a:pPr lvl="1"/>
            <a:endParaRPr lang="en-US" dirty="0"/>
          </a:p>
          <a:p>
            <a:pPr lvl="1"/>
            <a:endParaRPr lang="en-US" dirty="0"/>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198</a:t>
            </a:fld>
            <a:endParaRPr lang="en-US" dirty="0"/>
          </a:p>
        </p:txBody>
      </p:sp>
      <p:sp>
        <p:nvSpPr>
          <p:cNvPr id="7" name="Footer Placeholder 1">
            <a:extLst>
              <a:ext uri="{FF2B5EF4-FFF2-40B4-BE49-F238E27FC236}">
                <a16:creationId xmlns:a16="http://schemas.microsoft.com/office/drawing/2014/main" id="{BC39ED97-6DFB-4A79-A853-094D91803AFC}"/>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3381338612"/>
      </p:ext>
    </p:extLst>
  </p:cSld>
  <p:clrMapOvr>
    <a:masterClrMapping/>
  </p:clrMapOvr>
  <p:transition spd="slow">
    <p:wipe dir="d"/>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Skeleton docker-compose.yml</a:t>
            </a:r>
            <a:endParaRPr lang="en-US" dirty="0"/>
          </a:p>
        </p:txBody>
      </p:sp>
      <p:sp>
        <p:nvSpPr>
          <p:cNvPr id="4" name="TextBox 3"/>
          <p:cNvSpPr txBox="1"/>
          <p:nvPr/>
        </p:nvSpPr>
        <p:spPr>
          <a:xfrm>
            <a:off x="2483768" y="1340768"/>
            <a:ext cx="3493264" cy="3970318"/>
          </a:xfrm>
          <a:prstGeom prst="rect">
            <a:avLst/>
          </a:prstGeom>
          <a:noFill/>
          <a:ln>
            <a:solidFill>
              <a:schemeClr val="accent1"/>
            </a:solidFill>
          </a:ln>
        </p:spPr>
        <p:txBody>
          <a:bodyPr wrap="none" rtlCol="0">
            <a:spAutoFit/>
          </a:bodyPr>
          <a:lstStyle/>
          <a:p>
            <a:r>
              <a:rPr lang="en-US" dirty="0">
                <a:latin typeface="Courier New" panose="02070309020205020404" pitchFamily="49" charset="0"/>
                <a:cs typeface="Courier New" panose="02070309020205020404" pitchFamily="49" charset="0"/>
              </a:rPr>
              <a:t>version: '3'</a:t>
            </a:r>
          </a:p>
          <a:p>
            <a:r>
              <a:rPr lang="en-US" b="1" dirty="0">
                <a:latin typeface="Courier New" panose="02070309020205020404" pitchFamily="49" charset="0"/>
                <a:cs typeface="Courier New" panose="02070309020205020404" pitchFamily="49" charset="0"/>
              </a:rPr>
              <a:t>services:</a:t>
            </a:r>
          </a:p>
          <a:p>
            <a:r>
              <a:rPr lang="en-US" dirty="0">
                <a:latin typeface="Courier New" panose="02070309020205020404" pitchFamily="49" charset="0"/>
                <a:cs typeface="Courier New" panose="02070309020205020404" pitchFamily="49" charset="0"/>
              </a:rPr>
              <a:t> db:</a:t>
            </a:r>
          </a:p>
          <a:p>
            <a:r>
              <a:rPr lang="en-US" dirty="0">
                <a:latin typeface="Courier New" panose="02070309020205020404" pitchFamily="49" charset="0"/>
                <a:cs typeface="Courier New" panose="02070309020205020404" pitchFamily="49" charset="0"/>
              </a:rPr>
              <a:t>  image: subs-mongo</a:t>
            </a:r>
          </a:p>
          <a:p>
            <a:r>
              <a:rPr lang="en-US" dirty="0">
                <a:latin typeface="Courier New" panose="02070309020205020404" pitchFamily="49" charset="0"/>
                <a:cs typeface="Courier New" panose="02070309020205020404" pitchFamily="49" charset="0"/>
              </a:rPr>
              <a:t>  ports: </a:t>
            </a:r>
          </a:p>
          <a:p>
            <a:r>
              <a:rPr lang="en-US" dirty="0">
                <a:latin typeface="Courier New" panose="02070309020205020404" pitchFamily="49" charset="0"/>
                <a:cs typeface="Courier New" panose="02070309020205020404" pitchFamily="49" charset="0"/>
              </a:rPr>
              <a:t>   - "27017:27017"</a:t>
            </a:r>
          </a:p>
          <a:p>
            <a:r>
              <a:rPr lang="en-US" dirty="0">
                <a:latin typeface="Courier New" panose="02070309020205020404" pitchFamily="49" charset="0"/>
                <a:cs typeface="Courier New" panose="02070309020205020404" pitchFamily="49" charset="0"/>
              </a:rPr>
              <a:t> dbinit:</a:t>
            </a:r>
          </a:p>
          <a:p>
            <a:r>
              <a:rPr lang="en-US" dirty="0">
                <a:latin typeface="Courier New" panose="02070309020205020404" pitchFamily="49" charset="0"/>
                <a:cs typeface="Courier New" panose="02070309020205020404" pitchFamily="49" charset="0"/>
              </a:rPr>
              <a:t>  image: subs-mongo-init</a:t>
            </a:r>
          </a:p>
          <a:p>
            <a:r>
              <a:rPr lang="en-US" dirty="0">
                <a:latin typeface="Courier New" panose="02070309020205020404" pitchFamily="49" charset="0"/>
                <a:cs typeface="Courier New" panose="02070309020205020404" pitchFamily="49" charset="0"/>
              </a:rPr>
              <a:t>  depends_on:</a:t>
            </a:r>
          </a:p>
          <a:p>
            <a:r>
              <a:rPr lang="en-US" dirty="0">
                <a:latin typeface="Courier New" panose="02070309020205020404" pitchFamily="49" charset="0"/>
                <a:cs typeface="Courier New" panose="02070309020205020404" pitchFamily="49" charset="0"/>
              </a:rPr>
              <a:t>    - "db"</a:t>
            </a:r>
          </a:p>
          <a:p>
            <a:r>
              <a:rPr lang="en-US" dirty="0">
                <a:latin typeface="Courier New" panose="02070309020205020404" pitchFamily="49" charset="0"/>
                <a:cs typeface="Courier New" panose="02070309020205020404" pitchFamily="49" charset="0"/>
              </a:rPr>
              <a:t> web:</a:t>
            </a:r>
          </a:p>
          <a:p>
            <a:r>
              <a:rPr lang="en-US" dirty="0">
                <a:latin typeface="Courier New" panose="02070309020205020404" pitchFamily="49" charset="0"/>
                <a:cs typeface="Courier New" panose="02070309020205020404" pitchFamily="49" charset="0"/>
              </a:rPr>
              <a:t>  image: subs-wildfly</a:t>
            </a:r>
          </a:p>
          <a:p>
            <a:r>
              <a:rPr lang="en-US" dirty="0">
                <a:latin typeface="Courier New" panose="02070309020205020404" pitchFamily="49" charset="0"/>
                <a:cs typeface="Courier New" panose="02070309020205020404" pitchFamily="49" charset="0"/>
              </a:rPr>
              <a:t>  ports: </a:t>
            </a:r>
          </a:p>
          <a:p>
            <a:r>
              <a:rPr lang="en-US" dirty="0">
                <a:latin typeface="Courier New" panose="02070309020205020404" pitchFamily="49" charset="0"/>
                <a:cs typeface="Courier New" panose="02070309020205020404" pitchFamily="49" charset="0"/>
              </a:rPr>
              <a:t>   - "8081:8080"</a:t>
            </a:r>
          </a:p>
        </p:txBody>
      </p:sp>
      <p:sp>
        <p:nvSpPr>
          <p:cNvPr id="5" name="Rectangular Callout 4"/>
          <p:cNvSpPr/>
          <p:nvPr/>
        </p:nvSpPr>
        <p:spPr>
          <a:xfrm>
            <a:off x="6804248" y="1340768"/>
            <a:ext cx="2016224" cy="576064"/>
          </a:xfrm>
          <a:prstGeom prst="wedgeRectCallout">
            <a:avLst>
              <a:gd name="adj1" fmla="val -164728"/>
              <a:gd name="adj2" fmla="val -15886"/>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251E7C"/>
                </a:solidFill>
              </a:rPr>
              <a:t>Docker Compose version</a:t>
            </a:r>
            <a:endParaRPr lang="en-US" dirty="0">
              <a:solidFill>
                <a:srgbClr val="251E7C"/>
              </a:solidFill>
            </a:endParaRPr>
          </a:p>
        </p:txBody>
      </p:sp>
      <p:sp>
        <p:nvSpPr>
          <p:cNvPr id="6" name="Rectangular Callout 5"/>
          <p:cNvSpPr/>
          <p:nvPr/>
        </p:nvSpPr>
        <p:spPr>
          <a:xfrm>
            <a:off x="179512" y="1665548"/>
            <a:ext cx="2016224" cy="576064"/>
          </a:xfrm>
          <a:prstGeom prst="wedgeRectCallout">
            <a:avLst>
              <a:gd name="adj1" fmla="val 69882"/>
              <a:gd name="adj2" fmla="val 27460"/>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251E7C"/>
                </a:solidFill>
              </a:rPr>
              <a:t>Service definition</a:t>
            </a:r>
            <a:endParaRPr lang="en-US" dirty="0">
              <a:solidFill>
                <a:srgbClr val="251E7C"/>
              </a:solidFill>
            </a:endParaRPr>
          </a:p>
        </p:txBody>
      </p:sp>
      <p:sp>
        <p:nvSpPr>
          <p:cNvPr id="7" name="Rectangular Callout 6"/>
          <p:cNvSpPr/>
          <p:nvPr/>
        </p:nvSpPr>
        <p:spPr>
          <a:xfrm>
            <a:off x="6804248" y="2219146"/>
            <a:ext cx="2016224" cy="576064"/>
          </a:xfrm>
          <a:prstGeom prst="wedgeRectCallout">
            <a:avLst>
              <a:gd name="adj1" fmla="val -121702"/>
              <a:gd name="adj2" fmla="val -36236"/>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251E7C"/>
                </a:solidFill>
              </a:rPr>
              <a:t>Docker image name</a:t>
            </a:r>
            <a:endParaRPr lang="en-US" dirty="0">
              <a:solidFill>
                <a:srgbClr val="251E7C"/>
              </a:solidFill>
            </a:endParaRPr>
          </a:p>
        </p:txBody>
      </p:sp>
      <p:sp>
        <p:nvSpPr>
          <p:cNvPr id="8" name="Rectangular Callout 7"/>
          <p:cNvSpPr/>
          <p:nvPr/>
        </p:nvSpPr>
        <p:spPr>
          <a:xfrm>
            <a:off x="6265064" y="3645024"/>
            <a:ext cx="2016224" cy="576064"/>
          </a:xfrm>
          <a:prstGeom prst="wedgeRectCallout">
            <a:avLst>
              <a:gd name="adj1" fmla="val -121702"/>
              <a:gd name="adj2" fmla="val -36236"/>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251E7C"/>
                </a:solidFill>
              </a:rPr>
              <a:t>Container dependency</a:t>
            </a:r>
            <a:endParaRPr lang="en-US" dirty="0">
              <a:solidFill>
                <a:srgbClr val="251E7C"/>
              </a:solidFill>
            </a:endParaRPr>
          </a:p>
        </p:txBody>
      </p:sp>
      <p:sp>
        <p:nvSpPr>
          <p:cNvPr id="9" name="Rectangular Callout 8"/>
          <p:cNvSpPr/>
          <p:nvPr/>
        </p:nvSpPr>
        <p:spPr>
          <a:xfrm>
            <a:off x="0" y="4581128"/>
            <a:ext cx="2016224" cy="576064"/>
          </a:xfrm>
          <a:prstGeom prst="wedgeRectCallout">
            <a:avLst>
              <a:gd name="adj1" fmla="val 69882"/>
              <a:gd name="adj2" fmla="val 27460"/>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251E7C"/>
                </a:solidFill>
              </a:rPr>
              <a:t>Ports to publish</a:t>
            </a:r>
            <a:endParaRPr lang="en-US" dirty="0">
              <a:solidFill>
                <a:srgbClr val="251E7C"/>
              </a:solidFill>
            </a:endParaRPr>
          </a:p>
        </p:txBody>
      </p:sp>
      <p:sp>
        <p:nvSpPr>
          <p:cNvPr id="10" name="Footer Placeholder 1">
            <a:extLst>
              <a:ext uri="{FF2B5EF4-FFF2-40B4-BE49-F238E27FC236}">
                <a16:creationId xmlns:a16="http://schemas.microsoft.com/office/drawing/2014/main" id="{D004BEC7-4AFD-4457-A2D7-3AAA707EAAB3}"/>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
        <p:nvSpPr>
          <p:cNvPr id="11" name="Slide Number Placeholder 2">
            <a:extLst>
              <a:ext uri="{FF2B5EF4-FFF2-40B4-BE49-F238E27FC236}">
                <a16:creationId xmlns:a16="http://schemas.microsoft.com/office/drawing/2014/main" id="{A6A1059D-2934-4EFA-8277-9076D5C73E1C}"/>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199</a:t>
            </a:fld>
            <a:endParaRPr lang="en-US" sz="1200" b="1" dirty="0">
              <a:solidFill>
                <a:srgbClr val="002060"/>
              </a:solidFill>
              <a:latin typeface="+mn-lt"/>
            </a:endParaRPr>
          </a:p>
        </p:txBody>
      </p:sp>
    </p:spTree>
    <p:extLst>
      <p:ext uri="{BB962C8B-B14F-4D97-AF65-F5344CB8AC3E}">
        <p14:creationId xmlns:p14="http://schemas.microsoft.com/office/powerpoint/2010/main" val="286835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724128" y="3573016"/>
            <a:ext cx="2920173" cy="2259139"/>
          </a:xfrm>
          <a:prstGeom prst="rect">
            <a:avLst/>
          </a:prstGeom>
        </p:spPr>
      </p:pic>
      <p:sp>
        <p:nvSpPr>
          <p:cNvPr id="6" name="Title 3"/>
          <p:cNvSpPr txBox="1">
            <a:spLocks/>
          </p:cNvSpPr>
          <p:nvPr/>
        </p:nvSpPr>
        <p:spPr bwMode="auto">
          <a:xfrm>
            <a:off x="457199" y="264247"/>
            <a:ext cx="8507289"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kern="1200">
                <a:solidFill>
                  <a:srgbClr val="002060"/>
                </a:solidFill>
                <a:latin typeface="+mj-lt"/>
                <a:ea typeface="+mj-ea"/>
                <a:cs typeface="+mj-cs"/>
              </a:defRPr>
            </a:lvl1pPr>
            <a:lvl2pPr algn="ctr" rtl="0" eaLnBrk="1" fontAlgn="base" hangingPunct="1">
              <a:spcBef>
                <a:spcPct val="0"/>
              </a:spcBef>
              <a:spcAft>
                <a:spcPct val="0"/>
              </a:spcAft>
              <a:defRPr sz="4400">
                <a:solidFill>
                  <a:schemeClr val="accent1"/>
                </a:solidFill>
                <a:latin typeface="Tahoma" pitchFamily="34" charset="0"/>
              </a:defRPr>
            </a:lvl2pPr>
            <a:lvl3pPr algn="ctr" rtl="0" eaLnBrk="1" fontAlgn="base" hangingPunct="1">
              <a:spcBef>
                <a:spcPct val="0"/>
              </a:spcBef>
              <a:spcAft>
                <a:spcPct val="0"/>
              </a:spcAft>
              <a:defRPr sz="4400">
                <a:solidFill>
                  <a:schemeClr val="accent1"/>
                </a:solidFill>
                <a:latin typeface="Tahoma" pitchFamily="34" charset="0"/>
              </a:defRPr>
            </a:lvl3pPr>
            <a:lvl4pPr algn="ctr" rtl="0" eaLnBrk="1" fontAlgn="base" hangingPunct="1">
              <a:spcBef>
                <a:spcPct val="0"/>
              </a:spcBef>
              <a:spcAft>
                <a:spcPct val="0"/>
              </a:spcAft>
              <a:defRPr sz="4400">
                <a:solidFill>
                  <a:schemeClr val="accent1"/>
                </a:solidFill>
                <a:latin typeface="Tahoma" pitchFamily="34" charset="0"/>
              </a:defRPr>
            </a:lvl4pPr>
            <a:lvl5pPr algn="ctr" rtl="0" eaLnBrk="1" fontAlgn="base" hangingPunct="1">
              <a:spcBef>
                <a:spcPct val="0"/>
              </a:spcBef>
              <a:spcAft>
                <a:spcPct val="0"/>
              </a:spcAft>
              <a:defRPr sz="4400">
                <a:solidFill>
                  <a:schemeClr val="accent1"/>
                </a:solidFill>
                <a:latin typeface="Tahoma"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Course Objectives</a:t>
            </a:r>
          </a:p>
        </p:txBody>
      </p:sp>
      <p:sp>
        <p:nvSpPr>
          <p:cNvPr id="7" name="Content Placeholder 4"/>
          <p:cNvSpPr txBox="1">
            <a:spLocks/>
          </p:cNvSpPr>
          <p:nvPr/>
        </p:nvSpPr>
        <p:spPr bwMode="auto">
          <a:xfrm>
            <a:off x="596043" y="1340768"/>
            <a:ext cx="82296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1" fontAlgn="base" hangingPunct="1">
              <a:spcBef>
                <a:spcPct val="20000"/>
              </a:spcBef>
              <a:spcAft>
                <a:spcPct val="0"/>
              </a:spcAft>
              <a:buFont typeface="Arial" pitchFamily="34" charset="0"/>
              <a:buNone/>
              <a:defRPr sz="2400" b="1" i="1" kern="1200">
                <a:solidFill>
                  <a:srgbClr val="002060"/>
                </a:solidFill>
                <a:latin typeface="+mn-lt"/>
                <a:ea typeface="+mn-ea"/>
                <a:cs typeface="+mn-cs"/>
              </a:defRPr>
            </a:lvl1pPr>
            <a:lvl2pPr marL="457200" indent="0" algn="l" rtl="0" eaLnBrk="1" fontAlgn="base" hangingPunct="1">
              <a:spcBef>
                <a:spcPct val="20000"/>
              </a:spcBef>
              <a:spcAft>
                <a:spcPct val="0"/>
              </a:spcAft>
              <a:buFont typeface="Arial" pitchFamily="34" charset="0"/>
              <a:buNone/>
              <a:defRPr sz="2000" i="1" kern="1200">
                <a:solidFill>
                  <a:srgbClr val="002060"/>
                </a:solidFill>
                <a:latin typeface="+mn-lt"/>
                <a:ea typeface="+mn-ea"/>
                <a:cs typeface="+mn-cs"/>
              </a:defRPr>
            </a:lvl2pPr>
            <a:lvl3pPr marL="914400" indent="0" algn="l" rtl="0" eaLnBrk="1" fontAlgn="base" hangingPunct="1">
              <a:spcBef>
                <a:spcPct val="20000"/>
              </a:spcBef>
              <a:spcAft>
                <a:spcPct val="0"/>
              </a:spcAft>
              <a:buFont typeface="Arial" pitchFamily="34" charset="0"/>
              <a:buNone/>
              <a:defRPr sz="2000" i="1" kern="1200">
                <a:solidFill>
                  <a:srgbClr val="002060"/>
                </a:solidFill>
                <a:latin typeface="+mn-lt"/>
                <a:ea typeface="+mn-ea"/>
                <a:cs typeface="+mn-cs"/>
              </a:defRPr>
            </a:lvl3pPr>
            <a:lvl4pPr marL="1371600" indent="0" algn="l" rtl="0" eaLnBrk="1" fontAlgn="base" hangingPunct="1">
              <a:spcBef>
                <a:spcPct val="20000"/>
              </a:spcBef>
              <a:spcAft>
                <a:spcPct val="0"/>
              </a:spcAft>
              <a:buFont typeface="Arial" pitchFamily="34" charset="0"/>
              <a:buNone/>
              <a:defRPr sz="2000" i="1" kern="1200">
                <a:solidFill>
                  <a:srgbClr val="002060"/>
                </a:solidFill>
                <a:latin typeface="+mn-lt"/>
                <a:ea typeface="+mn-ea"/>
                <a:cs typeface="+mn-cs"/>
              </a:defRPr>
            </a:lvl4pPr>
            <a:lvl5pPr marL="1828800" indent="0" algn="l" rtl="0" eaLnBrk="1" fontAlgn="base" hangingPunct="1">
              <a:spcBef>
                <a:spcPct val="20000"/>
              </a:spcBef>
              <a:spcAft>
                <a:spcPct val="0"/>
              </a:spcAft>
              <a:buFont typeface="Arial" pitchFamily="34" charset="0"/>
              <a:buNone/>
              <a:defRPr sz="2000" i="1"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In this course we will:</a:t>
            </a:r>
          </a:p>
          <a:p>
            <a:pPr lvl="1"/>
            <a:r>
              <a:rPr lang="en-US" dirty="0"/>
              <a:t>Examine the challenges of distributed systems</a:t>
            </a:r>
          </a:p>
          <a:p>
            <a:pPr lvl="1"/>
            <a:r>
              <a:rPr lang="en-US" dirty="0"/>
              <a:t>Identify the suitability of Microservices</a:t>
            </a:r>
          </a:p>
          <a:p>
            <a:pPr lvl="1"/>
            <a:r>
              <a:rPr lang="en-US" dirty="0"/>
              <a:t>Apply design patterns to Microservice architecture</a:t>
            </a:r>
          </a:p>
          <a:p>
            <a:pPr lvl="1"/>
            <a:r>
              <a:rPr lang="en-US" dirty="0"/>
              <a:t>Evaluate NoSQL database models</a:t>
            </a:r>
          </a:p>
          <a:p>
            <a:pPr lvl="1"/>
            <a:r>
              <a:rPr lang="en-US" dirty="0"/>
              <a:t>Simplify service deployment with containerisation</a:t>
            </a:r>
          </a:p>
          <a:p>
            <a:pPr lvl="1"/>
            <a:r>
              <a:rPr lang="en-US" dirty="0"/>
              <a:t>Explore server less services</a:t>
            </a:r>
            <a:endParaRPr lang="en-GB" dirty="0"/>
          </a:p>
        </p:txBody>
      </p:sp>
      <p:sp>
        <p:nvSpPr>
          <p:cNvPr id="5" name="Footer Placeholder 1">
            <a:extLst>
              <a:ext uri="{FF2B5EF4-FFF2-40B4-BE49-F238E27FC236}">
                <a16:creationId xmlns:a16="http://schemas.microsoft.com/office/drawing/2014/main" id="{0A60281A-22FC-4CE5-8E5E-CEC228A15239}"/>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
        <p:nvSpPr>
          <p:cNvPr id="8" name="Slide Number Placeholder 3">
            <a:extLst>
              <a:ext uri="{FF2B5EF4-FFF2-40B4-BE49-F238E27FC236}">
                <a16:creationId xmlns:a16="http://schemas.microsoft.com/office/drawing/2014/main" id="{2E70B4CA-3110-4EA1-97B4-B3EE83DCC6D7}"/>
              </a:ext>
            </a:extLst>
          </p:cNvPr>
          <p:cNvSpPr txBox="1">
            <a:spLocks/>
          </p:cNvSpPr>
          <p:nvPr/>
        </p:nvSpPr>
        <p:spPr>
          <a:xfrm>
            <a:off x="6019800" y="6356350"/>
            <a:ext cx="2667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3D6E5A2-EC83-451F-A719-9AC1370DD5CF}" type="slidenum">
              <a:rPr lang="en-US" sz="1200" b="1" smtClean="0">
                <a:solidFill>
                  <a:srgbClr val="002060"/>
                </a:solidFill>
              </a:rPr>
              <a:pPr algn="r"/>
              <a:t>2</a:t>
            </a:fld>
            <a:endParaRPr lang="en-US" sz="1200" b="1" dirty="0">
              <a:solidFill>
                <a:srgbClr val="002060"/>
              </a:solidFill>
            </a:endParaRPr>
          </a:p>
        </p:txBody>
      </p:sp>
    </p:spTree>
    <p:extLst>
      <p:ext uri="{BB962C8B-B14F-4D97-AF65-F5344CB8AC3E}">
        <p14:creationId xmlns:p14="http://schemas.microsoft.com/office/powerpoint/2010/main" val="3721872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We Mean By C. A. P.?</a:t>
            </a:r>
          </a:p>
        </p:txBody>
      </p:sp>
      <p:sp>
        <p:nvSpPr>
          <p:cNvPr id="3" name="Content Placeholder 2"/>
          <p:cNvSpPr>
            <a:spLocks noGrp="1"/>
          </p:cNvSpPr>
          <p:nvPr>
            <p:ph idx="1"/>
          </p:nvPr>
        </p:nvSpPr>
        <p:spPr>
          <a:xfrm>
            <a:off x="457200" y="1187915"/>
            <a:ext cx="8229600" cy="5181600"/>
          </a:xfrm>
        </p:spPr>
        <p:txBody>
          <a:bodyPr>
            <a:normAutofit/>
          </a:bodyPr>
          <a:lstStyle/>
          <a:p>
            <a:r>
              <a:rPr lang="en-US" dirty="0">
                <a:solidFill>
                  <a:srgbClr val="002060"/>
                </a:solidFill>
              </a:rPr>
              <a:t>Consistency</a:t>
            </a:r>
          </a:p>
          <a:p>
            <a:pPr lvl="1"/>
            <a:r>
              <a:rPr lang="en-US" dirty="0"/>
              <a:t>Our system operates totally, successfully, or not at all.</a:t>
            </a:r>
          </a:p>
          <a:p>
            <a:pPr lvl="1"/>
            <a:r>
              <a:rPr lang="en-US" dirty="0"/>
              <a:t>In reality we cannot have multiple values for the same piece of data.</a:t>
            </a:r>
          </a:p>
          <a:p>
            <a:pPr marL="457200" lvl="1" indent="0">
              <a:buNone/>
            </a:pPr>
            <a:endParaRPr lang="en-US" dirty="0"/>
          </a:p>
          <a:p>
            <a:r>
              <a:rPr lang="en-US" dirty="0">
                <a:solidFill>
                  <a:srgbClr val="002060"/>
                </a:solidFill>
              </a:rPr>
              <a:t>Availability</a:t>
            </a:r>
          </a:p>
          <a:p>
            <a:pPr lvl="1"/>
            <a:r>
              <a:rPr lang="en-US" dirty="0"/>
              <a:t>Self explanatory, the service is available for interaction.</a:t>
            </a:r>
          </a:p>
          <a:p>
            <a:pPr lvl="1"/>
            <a:r>
              <a:rPr lang="en-US" dirty="0"/>
              <a:t>No messages about 'Please wait‘.</a:t>
            </a:r>
          </a:p>
          <a:p>
            <a:pPr lvl="1"/>
            <a:r>
              <a:rPr lang="en-US" dirty="0"/>
              <a:t>Sadly, the busier a service gets, the likelier availability problems.</a:t>
            </a:r>
          </a:p>
          <a:p>
            <a:pPr marL="457200" lvl="1" indent="0">
              <a:buNone/>
            </a:pPr>
            <a:endParaRPr lang="en-US" dirty="0"/>
          </a:p>
          <a:p>
            <a:r>
              <a:rPr lang="en-US" dirty="0">
                <a:solidFill>
                  <a:srgbClr val="002060"/>
                </a:solidFill>
              </a:rPr>
              <a:t>Partition Tolerance</a:t>
            </a:r>
          </a:p>
          <a:p>
            <a:pPr lvl="1"/>
            <a:r>
              <a:rPr lang="en-US" dirty="0"/>
              <a:t>The ability to cope with network loss between interacting nodes.</a:t>
            </a:r>
          </a:p>
          <a:p>
            <a:pPr lvl="1"/>
            <a:r>
              <a:rPr lang="en-US" dirty="0"/>
              <a:t>More common since the web age.</a:t>
            </a:r>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20</a:t>
            </a:fld>
            <a:endParaRPr lang="en-US" dirty="0"/>
          </a:p>
        </p:txBody>
      </p:sp>
      <p:sp>
        <p:nvSpPr>
          <p:cNvPr id="5" name="Footer Placeholder 4"/>
          <p:cNvSpPr>
            <a:spLocks noGrp="1"/>
          </p:cNvSpPr>
          <p:nvPr>
            <p:ph type="ftr" sz="quarter" idx="3"/>
          </p:nvPr>
        </p:nvSpPr>
        <p:spPr>
          <a:xfrm>
            <a:off x="1115616" y="6356350"/>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1839240115"/>
      </p:ext>
    </p:extLst>
  </p:cSld>
  <p:clrMapOvr>
    <a:masterClrMapping/>
  </p:clrMapOvr>
  <p:transition spd="slow">
    <p:wipe dir="d"/>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Compose Network Configuration</a:t>
            </a:r>
            <a:endParaRPr lang="en-US" dirty="0"/>
          </a:p>
        </p:txBody>
      </p:sp>
      <p:sp>
        <p:nvSpPr>
          <p:cNvPr id="3" name="Content Placeholder 2"/>
          <p:cNvSpPr>
            <a:spLocks noGrp="1"/>
          </p:cNvSpPr>
          <p:nvPr>
            <p:ph idx="1"/>
          </p:nvPr>
        </p:nvSpPr>
        <p:spPr/>
        <p:txBody>
          <a:bodyPr/>
          <a:lstStyle/>
          <a:p>
            <a:r>
              <a:rPr lang="en-GB" dirty="0"/>
              <a:t>Each service is a single container</a:t>
            </a:r>
          </a:p>
          <a:p>
            <a:r>
              <a:rPr lang="en-GB" dirty="0"/>
              <a:t>Service name becomes a host name</a:t>
            </a:r>
          </a:p>
          <a:p>
            <a:pPr lvl="1"/>
            <a:r>
              <a:rPr lang="en-GB" dirty="0"/>
              <a:t>Visible to all containers on the same network within the composition</a:t>
            </a:r>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p:txBody>
      </p:sp>
      <p:sp>
        <p:nvSpPr>
          <p:cNvPr id="4" name="TextBox 3"/>
          <p:cNvSpPr txBox="1"/>
          <p:nvPr/>
        </p:nvSpPr>
        <p:spPr>
          <a:xfrm>
            <a:off x="2274920" y="2523728"/>
            <a:ext cx="4871847" cy="3139321"/>
          </a:xfrm>
          <a:prstGeom prst="rect">
            <a:avLst/>
          </a:prstGeom>
          <a:noFill/>
          <a:ln>
            <a:solidFill>
              <a:schemeClr val="accent1"/>
            </a:solidFill>
          </a:ln>
        </p:spPr>
        <p:txBody>
          <a:bodyPr wrap="none" rtlCol="0">
            <a:spAutoFit/>
          </a:bodyPr>
          <a:lstStyle/>
          <a:p>
            <a:r>
              <a:rPr lang="en-US" dirty="0">
                <a:latin typeface="Courier New" panose="02070309020205020404" pitchFamily="49" charset="0"/>
                <a:cs typeface="Courier New" panose="02070309020205020404" pitchFamily="49" charset="0"/>
              </a:rPr>
              <a:t>version: "3"</a:t>
            </a:r>
          </a:p>
          <a:p>
            <a:r>
              <a:rPr lang="en-US" dirty="0">
                <a:latin typeface="Courier New" panose="02070309020205020404" pitchFamily="49" charset="0"/>
                <a:cs typeface="Courier New" panose="02070309020205020404" pitchFamily="49" charset="0"/>
              </a:rPr>
              <a:t>services:</a:t>
            </a:r>
          </a:p>
          <a:p>
            <a:r>
              <a:rPr lang="en-US" dirty="0">
                <a:latin typeface="Courier New" panose="02070309020205020404" pitchFamily="49" charset="0"/>
                <a:cs typeface="Courier New" panose="02070309020205020404" pitchFamily="49" charset="0"/>
              </a:rPr>
              <a:t>  web:</a:t>
            </a:r>
          </a:p>
          <a:p>
            <a:r>
              <a:rPr lang="en-US" dirty="0">
                <a:latin typeface="Courier New" panose="02070309020205020404" pitchFamily="49" charset="0"/>
                <a:cs typeface="Courier New" panose="02070309020205020404" pitchFamily="49" charset="0"/>
              </a:rPr>
              <a:t>    image: username/repository:tag</a:t>
            </a:r>
          </a:p>
          <a:p>
            <a:r>
              <a:rPr lang="en-US" dirty="0">
                <a:latin typeface="Courier New" panose="02070309020205020404" pitchFamily="49" charset="0"/>
                <a:cs typeface="Courier New" panose="02070309020205020404" pitchFamily="49" charset="0"/>
              </a:rPr>
              <a:t>    deploy:</a:t>
            </a:r>
          </a:p>
          <a:p>
            <a:r>
              <a:rPr lang="en-US" dirty="0">
                <a:latin typeface="Courier New" panose="02070309020205020404" pitchFamily="49" charset="0"/>
                <a:cs typeface="Courier New" panose="02070309020205020404" pitchFamily="49" charset="0"/>
              </a:rPr>
              <a:t>  ports:</a:t>
            </a:r>
          </a:p>
          <a:p>
            <a:r>
              <a:rPr lang="en-US" dirty="0">
                <a:latin typeface="Courier New" panose="02070309020205020404" pitchFamily="49" charset="0"/>
                <a:cs typeface="Courier New" panose="02070309020205020404" pitchFamily="49" charset="0"/>
              </a:rPr>
              <a:t>      - "80:80"</a:t>
            </a:r>
          </a:p>
          <a:p>
            <a:r>
              <a:rPr lang="en-US" dirty="0">
                <a:latin typeface="Courier New" panose="02070309020205020404" pitchFamily="49" charset="0"/>
                <a:cs typeface="Courier New" panose="02070309020205020404" pitchFamily="49" charset="0"/>
              </a:rPr>
              <a:t>    networks:</a:t>
            </a:r>
          </a:p>
          <a:p>
            <a:r>
              <a:rPr lang="en-US" dirty="0">
                <a:latin typeface="Courier New" panose="02070309020205020404" pitchFamily="49" charset="0"/>
                <a:cs typeface="Courier New" panose="02070309020205020404" pitchFamily="49" charset="0"/>
              </a:rPr>
              <a:t>      - servicenet</a:t>
            </a:r>
          </a:p>
          <a:p>
            <a:r>
              <a:rPr lang="en-US" dirty="0">
                <a:latin typeface="Courier New" panose="02070309020205020404" pitchFamily="49" charset="0"/>
                <a:cs typeface="Courier New" panose="02070309020205020404" pitchFamily="49" charset="0"/>
              </a:rPr>
              <a:t>networks:</a:t>
            </a:r>
          </a:p>
          <a:p>
            <a:r>
              <a:rPr lang="en-US" dirty="0">
                <a:latin typeface="Courier New" panose="02070309020205020404" pitchFamily="49" charset="0"/>
                <a:cs typeface="Courier New" panose="02070309020205020404" pitchFamily="49" charset="0"/>
              </a:rPr>
              <a:t>  servicenet:</a:t>
            </a:r>
          </a:p>
        </p:txBody>
      </p:sp>
      <p:sp>
        <p:nvSpPr>
          <p:cNvPr id="5" name="Rectangular Callout 4"/>
          <p:cNvSpPr/>
          <p:nvPr/>
        </p:nvSpPr>
        <p:spPr>
          <a:xfrm>
            <a:off x="258696" y="2852936"/>
            <a:ext cx="2016224" cy="576064"/>
          </a:xfrm>
          <a:prstGeom prst="wedgeRectCallout">
            <a:avLst>
              <a:gd name="adj1" fmla="val 69882"/>
              <a:gd name="adj2" fmla="val 27460"/>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251E7C"/>
                </a:solidFill>
              </a:rPr>
              <a:t>Host name</a:t>
            </a:r>
            <a:endParaRPr lang="en-US" dirty="0">
              <a:solidFill>
                <a:srgbClr val="251E7C"/>
              </a:solidFill>
            </a:endParaRPr>
          </a:p>
        </p:txBody>
      </p:sp>
      <p:sp>
        <p:nvSpPr>
          <p:cNvPr id="6" name="Rectangular Callout 5"/>
          <p:cNvSpPr/>
          <p:nvPr/>
        </p:nvSpPr>
        <p:spPr>
          <a:xfrm>
            <a:off x="258696" y="5053529"/>
            <a:ext cx="2016224" cy="576064"/>
          </a:xfrm>
          <a:prstGeom prst="wedgeRectCallout">
            <a:avLst>
              <a:gd name="adj1" fmla="val 69882"/>
              <a:gd name="adj2" fmla="val 27460"/>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251E7C"/>
                </a:solidFill>
              </a:rPr>
              <a:t>Network Declaration</a:t>
            </a:r>
            <a:endParaRPr lang="en-US" dirty="0">
              <a:solidFill>
                <a:srgbClr val="251E7C"/>
              </a:solidFill>
            </a:endParaRPr>
          </a:p>
        </p:txBody>
      </p:sp>
      <p:sp>
        <p:nvSpPr>
          <p:cNvPr id="7" name="Rectangular Callout 6"/>
          <p:cNvSpPr/>
          <p:nvPr/>
        </p:nvSpPr>
        <p:spPr>
          <a:xfrm>
            <a:off x="5384672" y="4477465"/>
            <a:ext cx="2016224" cy="576064"/>
          </a:xfrm>
          <a:prstGeom prst="wedgeRectCallout">
            <a:avLst>
              <a:gd name="adj1" fmla="val -66930"/>
              <a:gd name="adj2" fmla="val 38042"/>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251E7C"/>
                </a:solidFill>
              </a:rPr>
              <a:t>Network Attachment</a:t>
            </a:r>
            <a:endParaRPr lang="en-US" dirty="0">
              <a:solidFill>
                <a:srgbClr val="251E7C"/>
              </a:solidFill>
            </a:endParaRPr>
          </a:p>
        </p:txBody>
      </p:sp>
      <p:sp>
        <p:nvSpPr>
          <p:cNvPr id="8" name="Footer Placeholder 1">
            <a:extLst>
              <a:ext uri="{FF2B5EF4-FFF2-40B4-BE49-F238E27FC236}">
                <a16:creationId xmlns:a16="http://schemas.microsoft.com/office/drawing/2014/main" id="{ADC59F67-2E83-4F31-B4A3-AB6F06A17CE7}"/>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
        <p:nvSpPr>
          <p:cNvPr id="9" name="Slide Number Placeholder 2">
            <a:extLst>
              <a:ext uri="{FF2B5EF4-FFF2-40B4-BE49-F238E27FC236}">
                <a16:creationId xmlns:a16="http://schemas.microsoft.com/office/drawing/2014/main" id="{19E9D9DE-C046-47C3-820B-0B485AABC3E4}"/>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200</a:t>
            </a:fld>
            <a:endParaRPr lang="en-US" sz="1200" b="1" dirty="0">
              <a:solidFill>
                <a:srgbClr val="002060"/>
              </a:solidFill>
              <a:latin typeface="+mn-lt"/>
            </a:endParaRPr>
          </a:p>
        </p:txBody>
      </p:sp>
    </p:spTree>
    <p:extLst>
      <p:ext uri="{BB962C8B-B14F-4D97-AF65-F5344CB8AC3E}">
        <p14:creationId xmlns:p14="http://schemas.microsoft.com/office/powerpoint/2010/main" val="419374484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Volumes</a:t>
            </a:r>
            <a:endParaRPr lang="en-US" dirty="0"/>
          </a:p>
        </p:txBody>
      </p:sp>
      <p:sp>
        <p:nvSpPr>
          <p:cNvPr id="3" name="Content Placeholder 2"/>
          <p:cNvSpPr>
            <a:spLocks noGrp="1"/>
          </p:cNvSpPr>
          <p:nvPr>
            <p:ph idx="1"/>
          </p:nvPr>
        </p:nvSpPr>
        <p:spPr/>
        <p:txBody>
          <a:bodyPr/>
          <a:lstStyle/>
          <a:p>
            <a:r>
              <a:rPr lang="en-GB" dirty="0"/>
              <a:t>Persistent data should be stored in a volume</a:t>
            </a:r>
          </a:p>
          <a:p>
            <a:pPr lvl="1"/>
            <a:r>
              <a:rPr lang="en-GB" dirty="0"/>
              <a:t>Saved on the host</a:t>
            </a:r>
          </a:p>
          <a:p>
            <a:pPr lvl="1"/>
            <a:r>
              <a:rPr lang="en-GB" dirty="0"/>
              <a:t>Preserved when the container is stopped</a:t>
            </a:r>
          </a:p>
          <a:p>
            <a:r>
              <a:rPr lang="en-GB" dirty="0"/>
              <a:t>Volumes may be specified in the docker-compose file</a:t>
            </a:r>
            <a:endParaRPr lang="en-US" dirty="0"/>
          </a:p>
        </p:txBody>
      </p:sp>
      <p:sp>
        <p:nvSpPr>
          <p:cNvPr id="4" name="TextBox 3"/>
          <p:cNvSpPr txBox="1"/>
          <p:nvPr/>
        </p:nvSpPr>
        <p:spPr>
          <a:xfrm>
            <a:off x="1187624" y="3284984"/>
            <a:ext cx="5484130" cy="1754326"/>
          </a:xfrm>
          <a:prstGeom prst="rect">
            <a:avLst/>
          </a:prstGeom>
          <a:noFill/>
          <a:ln>
            <a:solidFill>
              <a:schemeClr val="accent1"/>
            </a:solidFill>
          </a:ln>
        </p:spPr>
        <p:txBody>
          <a:bodyPr wrap="none" rtlCol="0">
            <a:spAutoFit/>
          </a:bodyPr>
          <a:lstStyle/>
          <a:p>
            <a:r>
              <a:rPr lang="en-US" dirty="0"/>
              <a:t>volumes:</a:t>
            </a:r>
          </a:p>
          <a:p>
            <a:r>
              <a:rPr lang="en-US" dirty="0"/>
              <a:t>  # Just specify a path and let the Engine create a volume</a:t>
            </a:r>
          </a:p>
          <a:p>
            <a:r>
              <a:rPr lang="en-US" dirty="0"/>
              <a:t>  - /var/mydata</a:t>
            </a:r>
          </a:p>
          <a:p>
            <a:endParaRPr lang="en-US" dirty="0"/>
          </a:p>
          <a:p>
            <a:r>
              <a:rPr lang="en-US" dirty="0"/>
              <a:t>  # Specify an absolute path mapping</a:t>
            </a:r>
          </a:p>
          <a:p>
            <a:r>
              <a:rPr lang="en-US" dirty="0"/>
              <a:t>  - /opt/mydata:/var/mydata</a:t>
            </a:r>
          </a:p>
        </p:txBody>
      </p:sp>
      <p:sp>
        <p:nvSpPr>
          <p:cNvPr id="5" name="Slide Number Placeholder 2">
            <a:extLst>
              <a:ext uri="{FF2B5EF4-FFF2-40B4-BE49-F238E27FC236}">
                <a16:creationId xmlns:a16="http://schemas.microsoft.com/office/drawing/2014/main" id="{8CE0DB01-4309-47E8-9A9D-1F7334A268B3}"/>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201</a:t>
            </a:fld>
            <a:endParaRPr lang="en-US" sz="1200" b="1" dirty="0">
              <a:solidFill>
                <a:srgbClr val="002060"/>
              </a:solidFill>
              <a:latin typeface="+mn-lt"/>
            </a:endParaRPr>
          </a:p>
        </p:txBody>
      </p:sp>
      <p:sp>
        <p:nvSpPr>
          <p:cNvPr id="6" name="Footer Placeholder 1">
            <a:extLst>
              <a:ext uri="{FF2B5EF4-FFF2-40B4-BE49-F238E27FC236}">
                <a16:creationId xmlns:a16="http://schemas.microsoft.com/office/drawing/2014/main" id="{AB131CE4-4977-4A08-BB59-139484A1ACEB}"/>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386904770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Docker Compose Reference</a:t>
            </a:r>
            <a:endParaRPr lang="en-US" dirty="0"/>
          </a:p>
        </p:txBody>
      </p:sp>
      <p:sp>
        <p:nvSpPr>
          <p:cNvPr id="3" name="Content Placeholder 2"/>
          <p:cNvSpPr>
            <a:spLocks noGrp="1"/>
          </p:cNvSpPr>
          <p:nvPr>
            <p:ph idx="1"/>
          </p:nvPr>
        </p:nvSpPr>
        <p:spPr/>
        <p:txBody>
          <a:bodyPr/>
          <a:lstStyle/>
          <a:p>
            <a:r>
              <a:rPr lang="en-GB" dirty="0"/>
              <a:t>Compose configuration reference:</a:t>
            </a:r>
          </a:p>
          <a:p>
            <a:pPr lvl="1"/>
            <a:r>
              <a:rPr lang="en-US" dirty="0"/>
              <a:t>https://docs.docker.com/compose/compose-file/</a:t>
            </a:r>
          </a:p>
          <a:p>
            <a:endParaRPr lang="en-US" dirty="0"/>
          </a:p>
        </p:txBody>
      </p:sp>
      <p:sp>
        <p:nvSpPr>
          <p:cNvPr id="4" name="Footer Placeholder 1">
            <a:extLst>
              <a:ext uri="{FF2B5EF4-FFF2-40B4-BE49-F238E27FC236}">
                <a16:creationId xmlns:a16="http://schemas.microsoft.com/office/drawing/2014/main" id="{6CD590B5-75BE-4C1B-8143-59E30B72E455}"/>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
        <p:nvSpPr>
          <p:cNvPr id="5" name="Slide Number Placeholder 2">
            <a:extLst>
              <a:ext uri="{FF2B5EF4-FFF2-40B4-BE49-F238E27FC236}">
                <a16:creationId xmlns:a16="http://schemas.microsoft.com/office/drawing/2014/main" id="{1DF17EC7-C0DD-43A1-A888-ED0A1094090A}"/>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202</a:t>
            </a:fld>
            <a:endParaRPr lang="en-US" sz="1200" b="1" dirty="0">
              <a:solidFill>
                <a:srgbClr val="002060"/>
              </a:solidFill>
              <a:latin typeface="+mn-lt"/>
            </a:endParaRPr>
          </a:p>
        </p:txBody>
      </p:sp>
    </p:spTree>
    <p:extLst>
      <p:ext uri="{BB962C8B-B14F-4D97-AF65-F5344CB8AC3E}">
        <p14:creationId xmlns:p14="http://schemas.microsoft.com/office/powerpoint/2010/main" val="203993737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Compose Demo / Exercise</a:t>
            </a:r>
          </a:p>
        </p:txBody>
      </p:sp>
      <p:sp>
        <p:nvSpPr>
          <p:cNvPr id="3" name="Content Placeholder 2"/>
          <p:cNvSpPr>
            <a:spLocks noGrp="1"/>
          </p:cNvSpPr>
          <p:nvPr>
            <p:ph idx="1"/>
          </p:nvPr>
        </p:nvSpPr>
        <p:spPr/>
        <p:txBody>
          <a:bodyPr/>
          <a:lstStyle/>
          <a:p>
            <a:r>
              <a:rPr lang="en-US" dirty="0">
                <a:solidFill>
                  <a:srgbClr val="002060"/>
                </a:solidFill>
              </a:rPr>
              <a:t>This will be a live demo (or an exercise if time permits) of how to create, run and interact with a Docker Compose set of machines for the exercises</a:t>
            </a:r>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203</a:t>
            </a:fld>
            <a:endParaRPr lang="en-US" dirty="0"/>
          </a:p>
        </p:txBody>
      </p:sp>
      <p:sp>
        <p:nvSpPr>
          <p:cNvPr id="6" name="Footer Placeholder 1">
            <a:extLst>
              <a:ext uri="{FF2B5EF4-FFF2-40B4-BE49-F238E27FC236}">
                <a16:creationId xmlns:a16="http://schemas.microsoft.com/office/drawing/2014/main" id="{F20ECE4A-F7C8-4A96-973D-456D9C9D33A0}"/>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493539474"/>
      </p:ext>
    </p:extLst>
  </p:cSld>
  <p:clrMapOvr>
    <a:masterClrMapping/>
  </p:clrMapOvr>
  <p:transition spd="slow">
    <p:wipe dir="d"/>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Container Orchestration</a:t>
            </a:r>
          </a:p>
        </p:txBody>
      </p:sp>
      <p:sp>
        <p:nvSpPr>
          <p:cNvPr id="5" name="Content Placeholder 4"/>
          <p:cNvSpPr>
            <a:spLocks noGrp="1"/>
          </p:cNvSpPr>
          <p:nvPr>
            <p:ph idx="1"/>
          </p:nvPr>
        </p:nvSpPr>
        <p:spPr>
          <a:xfrm>
            <a:off x="2627784" y="1916832"/>
            <a:ext cx="3106688" cy="2836912"/>
          </a:xfrm>
        </p:spPr>
        <p:txBody>
          <a:bodyPr/>
          <a:lstStyle/>
          <a:p>
            <a:r>
              <a:rPr lang="en-GB" dirty="0"/>
              <a:t>Docker Networks</a:t>
            </a:r>
          </a:p>
          <a:p>
            <a:r>
              <a:rPr lang="en-GB" dirty="0"/>
              <a:t>Docker Compose</a:t>
            </a:r>
          </a:p>
          <a:p>
            <a:pPr>
              <a:buFont typeface="Wingdings" panose="05000000000000000000" pitchFamily="2" charset="2"/>
              <a:buChar char="Ø"/>
            </a:pPr>
            <a:r>
              <a:rPr lang="en-GB" dirty="0"/>
              <a:t>Docker Swarm</a:t>
            </a:r>
          </a:p>
        </p:txBody>
      </p:sp>
      <p:sp>
        <p:nvSpPr>
          <p:cNvPr id="3" name="Slide Number Placeholder 2"/>
          <p:cNvSpPr>
            <a:spLocks noGrp="1"/>
          </p:cNvSpPr>
          <p:nvPr>
            <p:ph type="sldNum" sz="quarter" idx="4"/>
          </p:nvPr>
        </p:nvSpPr>
        <p:spPr/>
        <p:txBody>
          <a:bodyPr/>
          <a:lstStyle/>
          <a:p>
            <a:fld id="{33D6E5A2-EC83-451F-A719-9AC1370DD5CF}" type="slidenum">
              <a:rPr lang="en-US" smtClean="0"/>
              <a:pPr/>
              <a:t>204</a:t>
            </a:fld>
            <a:endParaRPr lang="en-US" dirty="0"/>
          </a:p>
        </p:txBody>
      </p:sp>
      <p:sp>
        <p:nvSpPr>
          <p:cNvPr id="6" name="Footer Placeholder 1">
            <a:extLst>
              <a:ext uri="{FF2B5EF4-FFF2-40B4-BE49-F238E27FC236}">
                <a16:creationId xmlns:a16="http://schemas.microsoft.com/office/drawing/2014/main" id="{06E3FD4A-AAE3-4DD6-B643-961D900404FB}"/>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109345595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Swarm </a:t>
            </a:r>
            <a:r>
              <a:rPr lang="mr-IN" dirty="0"/>
              <a:t>–</a:t>
            </a:r>
            <a:r>
              <a:rPr lang="en-US" dirty="0"/>
              <a:t> What is it?</a:t>
            </a:r>
          </a:p>
        </p:txBody>
      </p:sp>
      <p:sp>
        <p:nvSpPr>
          <p:cNvPr id="3" name="Content Placeholder 2"/>
          <p:cNvSpPr>
            <a:spLocks noGrp="1"/>
          </p:cNvSpPr>
          <p:nvPr>
            <p:ph idx="1"/>
          </p:nvPr>
        </p:nvSpPr>
        <p:spPr/>
        <p:txBody>
          <a:bodyPr/>
          <a:lstStyle/>
          <a:p>
            <a:r>
              <a:rPr lang="en-US" dirty="0"/>
              <a:t> </a:t>
            </a:r>
            <a:r>
              <a:rPr lang="en-US" dirty="0">
                <a:solidFill>
                  <a:srgbClr val="002060"/>
                </a:solidFill>
              </a:rPr>
              <a:t>Docker Swarm is clustering for Docker</a:t>
            </a:r>
          </a:p>
          <a:p>
            <a:pPr lvl="1"/>
            <a:r>
              <a:rPr lang="en-US" dirty="0"/>
              <a:t>It turns several Docker hosts into a single virtual Docker host </a:t>
            </a:r>
          </a:p>
          <a:p>
            <a:endParaRPr lang="en-US" dirty="0">
              <a:solidFill>
                <a:srgbClr val="002060"/>
              </a:solidFill>
            </a:endParaRPr>
          </a:p>
          <a:p>
            <a:r>
              <a:rPr lang="en-US" dirty="0">
                <a:solidFill>
                  <a:srgbClr val="002060"/>
                </a:solidFill>
              </a:rPr>
              <a:t>The Swarm is controlled by a Swarm Manager </a:t>
            </a:r>
          </a:p>
          <a:p>
            <a:pPr lvl="1"/>
            <a:r>
              <a:rPr lang="en-US" dirty="0"/>
              <a:t>Each Docker node communicates with the manager </a:t>
            </a:r>
          </a:p>
          <a:p>
            <a:endParaRPr lang="en-US" dirty="0">
              <a:solidFill>
                <a:srgbClr val="002060"/>
              </a:solidFill>
            </a:endParaRPr>
          </a:p>
          <a:p>
            <a:r>
              <a:rPr lang="en-US" dirty="0">
                <a:solidFill>
                  <a:srgbClr val="002060"/>
                </a:solidFill>
              </a:rPr>
              <a:t>A machine needs to be designated as a manager </a:t>
            </a:r>
          </a:p>
          <a:p>
            <a:pPr lvl="1"/>
            <a:r>
              <a:rPr lang="en-US" dirty="0"/>
              <a:t>There can be several managers </a:t>
            </a:r>
          </a:p>
          <a:p>
            <a:pPr lvl="1"/>
            <a:endParaRPr lang="en-US" dirty="0"/>
          </a:p>
          <a:p>
            <a:r>
              <a:rPr lang="en-US" dirty="0">
                <a:solidFill>
                  <a:srgbClr val="002060"/>
                </a:solidFill>
              </a:rPr>
              <a:t>The manager is created by initialising a Swarm </a:t>
            </a:r>
          </a:p>
          <a:p>
            <a:pPr lvl="1"/>
            <a:r>
              <a:rPr lang="en-US" dirty="0"/>
              <a:t>It must be performed on the manager machine </a:t>
            </a:r>
          </a:p>
          <a:p>
            <a:endParaRPr lang="en-US" dirty="0"/>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205</a:t>
            </a:fld>
            <a:endParaRPr lang="en-US" dirty="0"/>
          </a:p>
        </p:txBody>
      </p:sp>
      <p:sp>
        <p:nvSpPr>
          <p:cNvPr id="6" name="Footer Placeholder 1">
            <a:extLst>
              <a:ext uri="{FF2B5EF4-FFF2-40B4-BE49-F238E27FC236}">
                <a16:creationId xmlns:a16="http://schemas.microsoft.com/office/drawing/2014/main" id="{1E52C640-7ECE-440F-9536-DDC695CF50DD}"/>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3236526143"/>
      </p:ext>
    </p:extLst>
  </p:cSld>
  <p:clrMapOvr>
    <a:masterClrMapping/>
  </p:clrMapOvr>
  <p:transition spd="slow">
    <p:wipe dir="d"/>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Swarm Services</a:t>
            </a:r>
          </a:p>
        </p:txBody>
      </p:sp>
      <p:sp>
        <p:nvSpPr>
          <p:cNvPr id="3" name="Content Placeholder 2"/>
          <p:cNvSpPr>
            <a:spLocks noGrp="1"/>
          </p:cNvSpPr>
          <p:nvPr>
            <p:ph idx="1"/>
          </p:nvPr>
        </p:nvSpPr>
        <p:spPr/>
        <p:txBody>
          <a:bodyPr/>
          <a:lstStyle/>
          <a:p>
            <a:r>
              <a:rPr lang="en-US" dirty="0">
                <a:solidFill>
                  <a:srgbClr val="002060"/>
                </a:solidFill>
              </a:rPr>
              <a:t>A Docker Service is a container </a:t>
            </a:r>
          </a:p>
          <a:p>
            <a:pPr lvl="1"/>
            <a:r>
              <a:rPr lang="en-US" dirty="0"/>
              <a:t>Services run in Docker Swarm </a:t>
            </a:r>
          </a:p>
          <a:p>
            <a:pPr lvl="1"/>
            <a:r>
              <a:rPr lang="en-US" dirty="0"/>
              <a:t>They can only be started on a Swarm Manager node </a:t>
            </a:r>
          </a:p>
          <a:p>
            <a:pPr lvl="1"/>
            <a:endParaRPr lang="en-US" dirty="0"/>
          </a:p>
          <a:p>
            <a:r>
              <a:rPr lang="en-US" dirty="0">
                <a:solidFill>
                  <a:srgbClr val="002060"/>
                </a:solidFill>
              </a:rPr>
              <a:t>Multiple copies of services can be run</a:t>
            </a:r>
          </a:p>
          <a:p>
            <a:pPr lvl="1"/>
            <a:r>
              <a:rPr lang="en-US" dirty="0"/>
              <a:t>The Swarm Manager replicates the service on other nodes in the Swarm </a:t>
            </a:r>
          </a:p>
          <a:p>
            <a:endParaRPr lang="en-US" b="0" dirty="0">
              <a:solidFill>
                <a:srgbClr val="002060"/>
              </a:solidFill>
            </a:endParaRPr>
          </a:p>
          <a:p>
            <a:r>
              <a:rPr lang="en-US" b="1" dirty="0">
                <a:solidFill>
                  <a:srgbClr val="002060"/>
                </a:solidFill>
              </a:rPr>
              <a:t>A service can be scaled</a:t>
            </a:r>
            <a:endParaRPr lang="en-US" dirty="0">
              <a:solidFill>
                <a:srgbClr val="002060"/>
              </a:solidFill>
            </a:endParaRPr>
          </a:p>
          <a:p>
            <a:pPr lvl="1"/>
            <a:r>
              <a:rPr lang="en-US" dirty="0"/>
              <a:t>The service will be duplicated and run on different nodes </a:t>
            </a:r>
          </a:p>
          <a:p>
            <a:pPr lvl="1"/>
            <a:endParaRPr lang="en-US" dirty="0"/>
          </a:p>
          <a:p>
            <a:pPr lvl="1"/>
            <a:endParaRPr lang="en-US" dirty="0"/>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206</a:t>
            </a:fld>
            <a:endParaRPr lang="en-US" dirty="0"/>
          </a:p>
        </p:txBody>
      </p:sp>
      <p:sp>
        <p:nvSpPr>
          <p:cNvPr id="6" name="Footer Placeholder 1">
            <a:extLst>
              <a:ext uri="{FF2B5EF4-FFF2-40B4-BE49-F238E27FC236}">
                <a16:creationId xmlns:a16="http://schemas.microsoft.com/office/drawing/2014/main" id="{BAE37091-C176-43D0-A790-5F62A0C17EE7}"/>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1917129480"/>
      </p:ext>
    </p:extLst>
  </p:cSld>
  <p:clrMapOvr>
    <a:masterClrMapping/>
  </p:clrMapOvr>
  <p:transition spd="slow">
    <p:wipe dir="d"/>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Docker Swarm on AWS</a:t>
            </a:r>
            <a:endParaRPr lang="en-US" dirty="0"/>
          </a:p>
        </p:txBody>
      </p:sp>
      <p:sp>
        <p:nvSpPr>
          <p:cNvPr id="3" name="Content Placeholder 2"/>
          <p:cNvSpPr>
            <a:spLocks noGrp="1"/>
          </p:cNvSpPr>
          <p:nvPr>
            <p:ph idx="1"/>
          </p:nvPr>
        </p:nvSpPr>
        <p:spPr/>
        <p:txBody>
          <a:bodyPr/>
          <a:lstStyle/>
          <a:p>
            <a:r>
              <a:rPr lang="en-GB" dirty="0"/>
              <a:t>Amazon Web Services provide a template for creating a Swarm</a:t>
            </a:r>
          </a:p>
          <a:p>
            <a:r>
              <a:rPr lang="en-GB" dirty="0"/>
              <a:t>Can be managed through a Docker Cloud account</a:t>
            </a:r>
          </a:p>
          <a:p>
            <a:r>
              <a:rPr lang="en-GB" dirty="0"/>
              <a:t>Steps:</a:t>
            </a:r>
          </a:p>
          <a:p>
            <a:pPr lvl="1"/>
            <a:r>
              <a:rPr lang="en-GB" dirty="0"/>
              <a:t>Create a Docker Cloud account</a:t>
            </a:r>
          </a:p>
          <a:p>
            <a:pPr lvl="1"/>
            <a:r>
              <a:rPr lang="en-GB" dirty="0"/>
              <a:t>Create an AWS account</a:t>
            </a:r>
          </a:p>
          <a:p>
            <a:pPr lvl="1"/>
            <a:r>
              <a:rPr lang="en-GB" dirty="0"/>
              <a:t>Create an account role to allow Docker Cloud to access AWS</a:t>
            </a:r>
          </a:p>
          <a:p>
            <a:pPr lvl="1"/>
            <a:r>
              <a:rPr lang="en-GB" dirty="0"/>
              <a:t>Create a Swarm through Docker Cloud</a:t>
            </a:r>
          </a:p>
          <a:p>
            <a:pPr lvl="2"/>
            <a:r>
              <a:rPr lang="en-GB" dirty="0"/>
              <a:t>Resources are automatically created on AWS</a:t>
            </a:r>
          </a:p>
          <a:p>
            <a:pPr lvl="1"/>
            <a:r>
              <a:rPr lang="en-GB" dirty="0"/>
              <a:t>Connect to the Swarm and deploy services</a:t>
            </a:r>
            <a:endParaRPr lang="en-US" dirty="0"/>
          </a:p>
        </p:txBody>
      </p:sp>
      <p:sp>
        <p:nvSpPr>
          <p:cNvPr id="4" name="Footer Placeholder 1">
            <a:extLst>
              <a:ext uri="{FF2B5EF4-FFF2-40B4-BE49-F238E27FC236}">
                <a16:creationId xmlns:a16="http://schemas.microsoft.com/office/drawing/2014/main" id="{949DB9DA-FF44-460C-8FD2-BA44C87DD3E6}"/>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
        <p:nvSpPr>
          <p:cNvPr id="5" name="Slide Number Placeholder 2">
            <a:extLst>
              <a:ext uri="{FF2B5EF4-FFF2-40B4-BE49-F238E27FC236}">
                <a16:creationId xmlns:a16="http://schemas.microsoft.com/office/drawing/2014/main" id="{EE82F259-8B8A-4B52-AB3F-F01956332807}"/>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207</a:t>
            </a:fld>
            <a:endParaRPr lang="en-US" sz="1200" b="1" dirty="0">
              <a:solidFill>
                <a:srgbClr val="002060"/>
              </a:solidFill>
              <a:latin typeface="+mn-lt"/>
            </a:endParaRPr>
          </a:p>
        </p:txBody>
      </p:sp>
    </p:spTree>
    <p:extLst>
      <p:ext uri="{BB962C8B-B14F-4D97-AF65-F5344CB8AC3E}">
        <p14:creationId xmlns:p14="http://schemas.microsoft.com/office/powerpoint/2010/main" val="84113329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Swarm on AWS Creates Resources</a:t>
            </a:r>
            <a:endParaRPr lang="en-US" dirty="0"/>
          </a:p>
        </p:txBody>
      </p:sp>
      <p:sp>
        <p:nvSpPr>
          <p:cNvPr id="3" name="Content Placeholder 2"/>
          <p:cNvSpPr>
            <a:spLocks noGrp="1"/>
          </p:cNvSpPr>
          <p:nvPr>
            <p:ph idx="1"/>
          </p:nvPr>
        </p:nvSpPr>
        <p:spPr/>
        <p:txBody>
          <a:bodyPr/>
          <a:lstStyle/>
          <a:p>
            <a:r>
              <a:rPr lang="en-GB" dirty="0"/>
              <a:t>Creating a Swarm on AWS creates a lot of resources</a:t>
            </a:r>
          </a:p>
          <a:p>
            <a:pPr lvl="1"/>
            <a:r>
              <a:rPr lang="en-GB" dirty="0"/>
              <a:t>Many chargeable</a:t>
            </a:r>
          </a:p>
          <a:p>
            <a:r>
              <a:rPr lang="en-GB" dirty="0"/>
              <a:t>Terminating the Swarm destroys the resources</a:t>
            </a:r>
          </a:p>
          <a:p>
            <a:r>
              <a:rPr lang="en-GB" dirty="0"/>
              <a:t>The created (chargeable) resources include</a:t>
            </a:r>
          </a:p>
          <a:p>
            <a:pPr lvl="1"/>
            <a:r>
              <a:rPr lang="en-GB" dirty="0"/>
              <a:t>Load balancer</a:t>
            </a:r>
          </a:p>
          <a:p>
            <a:pPr lvl="1"/>
            <a:r>
              <a:rPr lang="en-GB" dirty="0"/>
              <a:t>Auto-scaling Groups</a:t>
            </a:r>
          </a:p>
          <a:p>
            <a:pPr lvl="1"/>
            <a:r>
              <a:rPr lang="en-GB" dirty="0"/>
              <a:t>Running Instances</a:t>
            </a:r>
          </a:p>
          <a:p>
            <a:pPr lvl="1"/>
            <a:r>
              <a:rPr lang="en-GB" dirty="0"/>
              <a:t>Dynamo DB table</a:t>
            </a:r>
            <a:endParaRPr lang="en-US" dirty="0"/>
          </a:p>
        </p:txBody>
      </p:sp>
      <p:sp>
        <p:nvSpPr>
          <p:cNvPr id="4" name="Footer Placeholder 1">
            <a:extLst>
              <a:ext uri="{FF2B5EF4-FFF2-40B4-BE49-F238E27FC236}">
                <a16:creationId xmlns:a16="http://schemas.microsoft.com/office/drawing/2014/main" id="{C0FC1F4B-0EAB-41C4-8751-FB1DF2A84DB9}"/>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
        <p:nvSpPr>
          <p:cNvPr id="5" name="Slide Number Placeholder 2">
            <a:extLst>
              <a:ext uri="{FF2B5EF4-FFF2-40B4-BE49-F238E27FC236}">
                <a16:creationId xmlns:a16="http://schemas.microsoft.com/office/drawing/2014/main" id="{0D7A53B9-C65B-4264-871F-8B2398E1EBFF}"/>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208</a:t>
            </a:fld>
            <a:endParaRPr lang="en-US" sz="1200" b="1" dirty="0">
              <a:solidFill>
                <a:srgbClr val="002060"/>
              </a:solidFill>
              <a:latin typeface="+mn-lt"/>
            </a:endParaRPr>
          </a:p>
        </p:txBody>
      </p:sp>
    </p:spTree>
    <p:extLst>
      <p:ext uri="{BB962C8B-B14F-4D97-AF65-F5344CB8AC3E}">
        <p14:creationId xmlns:p14="http://schemas.microsoft.com/office/powerpoint/2010/main" val="233288017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Swarm Demo</a:t>
            </a:r>
          </a:p>
        </p:txBody>
      </p:sp>
      <p:sp>
        <p:nvSpPr>
          <p:cNvPr id="3" name="Content Placeholder 2"/>
          <p:cNvSpPr>
            <a:spLocks noGrp="1"/>
          </p:cNvSpPr>
          <p:nvPr>
            <p:ph idx="1"/>
          </p:nvPr>
        </p:nvSpPr>
        <p:spPr/>
        <p:txBody>
          <a:bodyPr/>
          <a:lstStyle/>
          <a:p>
            <a:r>
              <a:rPr lang="en-US" dirty="0">
                <a:solidFill>
                  <a:srgbClr val="002060"/>
                </a:solidFill>
              </a:rPr>
              <a:t>Your instructor will demonstrate how to create, run and interact with a Docker Swarm</a:t>
            </a:r>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209</a:t>
            </a:fld>
            <a:endParaRPr lang="en-US" dirty="0"/>
          </a:p>
        </p:txBody>
      </p:sp>
      <p:sp>
        <p:nvSpPr>
          <p:cNvPr id="6" name="Footer Placeholder 1">
            <a:extLst>
              <a:ext uri="{FF2B5EF4-FFF2-40B4-BE49-F238E27FC236}">
                <a16:creationId xmlns:a16="http://schemas.microsoft.com/office/drawing/2014/main" id="{8BADD318-ACB3-4E18-857A-DB9AFD3CFF83}"/>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623135088"/>
      </p:ext>
    </p:extLst>
  </p:cSld>
  <p:clrMapOvr>
    <a:masterClrMapping/>
  </p:clrMapOvr>
  <p:transition spd="slow">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Addressing Brewer's Issues -P</a:t>
            </a:r>
          </a:p>
        </p:txBody>
      </p:sp>
      <p:sp>
        <p:nvSpPr>
          <p:cNvPr id="3" name="Content Placeholder 2"/>
          <p:cNvSpPr>
            <a:spLocks noGrp="1"/>
          </p:cNvSpPr>
          <p:nvPr>
            <p:ph idx="1"/>
          </p:nvPr>
        </p:nvSpPr>
        <p:spPr/>
        <p:txBody>
          <a:bodyPr/>
          <a:lstStyle/>
          <a:p>
            <a:r>
              <a:rPr lang="en-US" dirty="0">
                <a:solidFill>
                  <a:srgbClr val="002060"/>
                </a:solidFill>
              </a:rPr>
              <a:t>Drop the need for Partition Tolerance</a:t>
            </a:r>
          </a:p>
          <a:p>
            <a:pPr lvl="1"/>
            <a:r>
              <a:rPr lang="en-US" dirty="0"/>
              <a:t>Means you have avoid partitions happening</a:t>
            </a:r>
          </a:p>
          <a:p>
            <a:pPr lvl="1"/>
            <a:r>
              <a:rPr lang="en-US" dirty="0"/>
              <a:t>So design with no ability to partition</a:t>
            </a:r>
          </a:p>
          <a:p>
            <a:pPr lvl="1"/>
            <a:r>
              <a:rPr lang="en-US" dirty="0"/>
              <a:t>For a given transaction, everything on one machine</a:t>
            </a:r>
          </a:p>
          <a:p>
            <a:pPr lvl="1"/>
            <a:r>
              <a:rPr lang="en-US" dirty="0"/>
              <a:t>Issues with scaling!</a:t>
            </a:r>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21</a:t>
            </a:fld>
            <a:endParaRPr lang="en-US" dirty="0"/>
          </a:p>
        </p:txBody>
      </p:sp>
      <p:sp>
        <p:nvSpPr>
          <p:cNvPr id="5" name="Footer Placeholder 4"/>
          <p:cNvSpPr>
            <a:spLocks noGrp="1"/>
          </p:cNvSpPr>
          <p:nvPr>
            <p:ph type="ftr" sz="quarter" idx="3"/>
          </p:nvPr>
        </p:nvSpPr>
        <p:spPr>
          <a:xfrm>
            <a:off x="1115616" y="6356350"/>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2204420921"/>
      </p:ext>
    </p:extLst>
  </p:cSld>
  <p:clrMapOvr>
    <a:masterClrMapping/>
  </p:clrMapOvr>
  <p:transition spd="slow">
    <p:wipe dir="d"/>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Session Summary</a:t>
            </a:r>
          </a:p>
        </p:txBody>
      </p:sp>
      <p:sp>
        <p:nvSpPr>
          <p:cNvPr id="5" name="Content Placeholder 4"/>
          <p:cNvSpPr>
            <a:spLocks noGrp="1"/>
          </p:cNvSpPr>
          <p:nvPr>
            <p:ph idx="1"/>
          </p:nvPr>
        </p:nvSpPr>
        <p:spPr/>
        <p:txBody>
          <a:bodyPr/>
          <a:lstStyle/>
          <a:p>
            <a:r>
              <a:rPr lang="en-US" dirty="0"/>
              <a:t>In this session we have examined</a:t>
            </a:r>
          </a:p>
          <a:p>
            <a:pPr lvl="1"/>
            <a:r>
              <a:rPr lang="en-GB" dirty="0"/>
              <a:t>Composing multiple containers to deploy a service</a:t>
            </a:r>
          </a:p>
          <a:p>
            <a:pPr lvl="1"/>
            <a:r>
              <a:rPr lang="en-GB" dirty="0"/>
              <a:t>Using Docker Swarm to manage scalable deployment</a:t>
            </a:r>
          </a:p>
        </p:txBody>
      </p:sp>
      <p:sp>
        <p:nvSpPr>
          <p:cNvPr id="6" name="Slide Number Placeholder 2"/>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210</a:t>
            </a:fld>
            <a:endParaRPr lang="en-US" sz="1200" b="1" dirty="0">
              <a:solidFill>
                <a:srgbClr val="002060"/>
              </a:solidFill>
              <a:latin typeface="+mn-lt"/>
            </a:endParaRPr>
          </a:p>
        </p:txBody>
      </p:sp>
      <p:sp>
        <p:nvSpPr>
          <p:cNvPr id="7" name="Footer Placeholder 1">
            <a:extLst>
              <a:ext uri="{FF2B5EF4-FFF2-40B4-BE49-F238E27FC236}">
                <a16:creationId xmlns:a16="http://schemas.microsoft.com/office/drawing/2014/main" id="{8231E9ED-7930-4B72-9613-B1DC72B64E8F}"/>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308310361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2348880"/>
            <a:ext cx="8291514" cy="1220537"/>
          </a:xfrm>
        </p:spPr>
        <p:txBody>
          <a:bodyPr/>
          <a:lstStyle/>
          <a:p>
            <a:r>
              <a:rPr lang="en-US" dirty="0"/>
              <a:t>Chapter 9: SAM and Reactive Systems</a:t>
            </a:r>
          </a:p>
        </p:txBody>
      </p:sp>
    </p:spTree>
    <p:extLst>
      <p:ext uri="{BB962C8B-B14F-4D97-AF65-F5344CB8AC3E}">
        <p14:creationId xmlns:p14="http://schemas.microsoft.com/office/powerpoint/2010/main" val="38790749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Session Objectives</a:t>
            </a:r>
          </a:p>
        </p:txBody>
      </p:sp>
      <p:sp>
        <p:nvSpPr>
          <p:cNvPr id="5" name="Content Placeholder 4"/>
          <p:cNvSpPr>
            <a:spLocks noGrp="1"/>
          </p:cNvSpPr>
          <p:nvPr>
            <p:ph idx="1"/>
          </p:nvPr>
        </p:nvSpPr>
        <p:spPr/>
        <p:txBody>
          <a:bodyPr/>
          <a:lstStyle/>
          <a:p>
            <a:r>
              <a:rPr lang="en-US" dirty="0"/>
              <a:t>In this session we will examine</a:t>
            </a:r>
          </a:p>
          <a:p>
            <a:pPr lvl="1"/>
            <a:r>
              <a:rPr lang="en-GB" dirty="0"/>
              <a:t>Reactive code</a:t>
            </a:r>
          </a:p>
          <a:p>
            <a:pPr lvl="1"/>
            <a:r>
              <a:rPr lang="en-GB" dirty="0"/>
              <a:t>Server less solutions</a:t>
            </a:r>
          </a:p>
        </p:txBody>
      </p:sp>
      <p:sp>
        <p:nvSpPr>
          <p:cNvPr id="6" name="Slide Number Placeholder 2"/>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212</a:t>
            </a:fld>
            <a:endParaRPr lang="en-US" sz="1200" b="1" dirty="0">
              <a:solidFill>
                <a:srgbClr val="002060"/>
              </a:solidFill>
              <a:latin typeface="+mn-lt"/>
            </a:endParaRPr>
          </a:p>
        </p:txBody>
      </p:sp>
      <p:sp>
        <p:nvSpPr>
          <p:cNvPr id="7" name="Footer Placeholder 1">
            <a:extLst>
              <a:ext uri="{FF2B5EF4-FFF2-40B4-BE49-F238E27FC236}">
                <a16:creationId xmlns:a16="http://schemas.microsoft.com/office/drawing/2014/main" id="{C5152274-4445-43E6-BBCE-B043F0F53E17}"/>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149209261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SAM and Reactive systems</a:t>
            </a:r>
            <a:endParaRPr lang="en-US" dirty="0"/>
          </a:p>
        </p:txBody>
      </p:sp>
      <p:sp>
        <p:nvSpPr>
          <p:cNvPr id="3" name="Content Placeholder 2"/>
          <p:cNvSpPr>
            <a:spLocks noGrp="1"/>
          </p:cNvSpPr>
          <p:nvPr>
            <p:ph idx="1"/>
          </p:nvPr>
        </p:nvSpPr>
        <p:spPr/>
        <p:txBody>
          <a:bodyPr>
            <a:normAutofit fontScale="92500"/>
          </a:bodyPr>
          <a:lstStyle/>
          <a:p>
            <a:r>
              <a:rPr lang="en-US" dirty="0">
                <a:solidFill>
                  <a:srgbClr val="002060"/>
                </a:solidFill>
              </a:rPr>
              <a:t>Modern systems are increasingly being written to react</a:t>
            </a:r>
          </a:p>
          <a:p>
            <a:pPr lvl="1"/>
            <a:r>
              <a:rPr lang="en-US" dirty="0"/>
              <a:t>They await an event, check a condition evoke an action</a:t>
            </a:r>
          </a:p>
          <a:p>
            <a:r>
              <a:rPr lang="en-GB" dirty="0"/>
              <a:t>Requires</a:t>
            </a:r>
          </a:p>
          <a:p>
            <a:pPr lvl="1"/>
            <a:r>
              <a:rPr lang="en-GB" dirty="0"/>
              <a:t>A mechanism to generate the trigger condition</a:t>
            </a:r>
          </a:p>
          <a:p>
            <a:pPr lvl="2"/>
            <a:r>
              <a:rPr lang="en-GB" dirty="0"/>
              <a:t>Often some form of Monitoring</a:t>
            </a:r>
          </a:p>
          <a:p>
            <a:pPr lvl="1"/>
            <a:r>
              <a:rPr lang="en-GB" dirty="0"/>
              <a:t>A service to respond to the trigger</a:t>
            </a:r>
            <a:endParaRPr lang="en-US" dirty="0"/>
          </a:p>
          <a:p>
            <a:r>
              <a:rPr lang="en-GB" dirty="0"/>
              <a:t>AWS Serverless Application Model (SAM)</a:t>
            </a:r>
          </a:p>
          <a:p>
            <a:pPr lvl="1"/>
            <a:r>
              <a:rPr lang="en-GB" dirty="0"/>
              <a:t>Allows discrete code to be activated in response to a trigger</a:t>
            </a:r>
          </a:p>
          <a:p>
            <a:pPr lvl="1"/>
            <a:r>
              <a:rPr lang="en-GB" dirty="0"/>
              <a:t>Known as a Lambda</a:t>
            </a:r>
            <a:endParaRPr lang="en-US" dirty="0"/>
          </a:p>
          <a:p>
            <a:r>
              <a:rPr lang="en-US" dirty="0">
                <a:solidFill>
                  <a:srgbClr val="002060"/>
                </a:solidFill>
              </a:rPr>
              <a:t>Lambdas are not unique to AWS</a:t>
            </a:r>
          </a:p>
          <a:p>
            <a:pPr lvl="1"/>
            <a:r>
              <a:rPr lang="en-US" dirty="0"/>
              <a:t>Available as part of the codebase in many languages</a:t>
            </a:r>
          </a:p>
          <a:p>
            <a:pPr lvl="2"/>
            <a:r>
              <a:rPr lang="en-US" dirty="0"/>
              <a:t>Java 8, Scala, ECMAScript 6 etc.</a:t>
            </a:r>
          </a:p>
          <a:p>
            <a:pPr lvl="1"/>
            <a:r>
              <a:rPr lang="en-US" dirty="0"/>
              <a:t>AWS Lambdas are not constrained by programming language capabilities</a:t>
            </a:r>
          </a:p>
          <a:p>
            <a:pPr lvl="2"/>
            <a:r>
              <a:rPr lang="en-US" dirty="0"/>
              <a:t>They are scripts invoked by a trigger condition</a:t>
            </a:r>
          </a:p>
          <a:p>
            <a:pPr marL="0" indent="0">
              <a:buNone/>
            </a:pPr>
            <a:endParaRPr lang="en-US" dirty="0"/>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213</a:t>
            </a:fld>
            <a:endParaRPr lang="en-US" dirty="0"/>
          </a:p>
        </p:txBody>
      </p:sp>
      <p:sp>
        <p:nvSpPr>
          <p:cNvPr id="6" name="Footer Placeholder 1">
            <a:extLst>
              <a:ext uri="{FF2B5EF4-FFF2-40B4-BE49-F238E27FC236}">
                <a16:creationId xmlns:a16="http://schemas.microsoft.com/office/drawing/2014/main" id="{D1F97177-DCB1-4E59-9B3A-1DF60DFEFDB0}"/>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407764591"/>
      </p:ext>
    </p:extLst>
  </p:cSld>
  <p:clrMapOvr>
    <a:masterClrMapping/>
  </p:clrMapOvr>
  <p:transition spd="slow">
    <p:wipe dir="d"/>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AWS Lambdas</a:t>
            </a:r>
            <a:endParaRPr lang="en-US" dirty="0"/>
          </a:p>
        </p:txBody>
      </p:sp>
      <p:sp>
        <p:nvSpPr>
          <p:cNvPr id="3" name="Content Placeholder 2"/>
          <p:cNvSpPr>
            <a:spLocks noGrp="1"/>
          </p:cNvSpPr>
          <p:nvPr>
            <p:ph idx="1"/>
          </p:nvPr>
        </p:nvSpPr>
        <p:spPr/>
        <p:txBody>
          <a:bodyPr/>
          <a:lstStyle/>
          <a:p>
            <a:r>
              <a:rPr lang="en-GB" dirty="0"/>
              <a:t>Code with no server!</a:t>
            </a:r>
          </a:p>
          <a:p>
            <a:pPr lvl="1"/>
            <a:r>
              <a:rPr lang="en-GB" dirty="0"/>
              <a:t>Not really – of course</a:t>
            </a:r>
          </a:p>
          <a:p>
            <a:pPr lvl="1"/>
            <a:endParaRPr lang="en-GB" dirty="0"/>
          </a:p>
          <a:p>
            <a:r>
              <a:rPr lang="en-GB" dirty="0"/>
              <a:t>How AWS Lambdas work</a:t>
            </a:r>
          </a:p>
          <a:p>
            <a:pPr lvl="1"/>
            <a:r>
              <a:rPr lang="en-GB" dirty="0"/>
              <a:t>You provide the code to execute</a:t>
            </a:r>
          </a:p>
          <a:p>
            <a:pPr lvl="1"/>
            <a:r>
              <a:rPr lang="en-GB" dirty="0"/>
              <a:t>You define the trigger conditions</a:t>
            </a:r>
          </a:p>
          <a:p>
            <a:pPr lvl="1"/>
            <a:r>
              <a:rPr lang="en-GB" dirty="0"/>
              <a:t>When the trigger occurs</a:t>
            </a:r>
          </a:p>
          <a:p>
            <a:pPr lvl="2"/>
            <a:r>
              <a:rPr lang="en-GB" dirty="0"/>
              <a:t>The code runs</a:t>
            </a:r>
          </a:p>
          <a:p>
            <a:pPr lvl="2"/>
            <a:r>
              <a:rPr lang="en-GB" dirty="0"/>
              <a:t>You pay for the execution</a:t>
            </a:r>
          </a:p>
          <a:p>
            <a:pPr lvl="1"/>
            <a:endParaRPr lang="en-GB" dirty="0"/>
          </a:p>
          <a:p>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940152" y="404664"/>
            <a:ext cx="2404492" cy="2353628"/>
          </a:xfrm>
          <a:prstGeom prst="rect">
            <a:avLst/>
          </a:prstGeom>
        </p:spPr>
      </p:pic>
      <p:sp>
        <p:nvSpPr>
          <p:cNvPr id="5" name="Footer Placeholder 1">
            <a:extLst>
              <a:ext uri="{FF2B5EF4-FFF2-40B4-BE49-F238E27FC236}">
                <a16:creationId xmlns:a16="http://schemas.microsoft.com/office/drawing/2014/main" id="{032B2277-D3C0-453C-B749-E90A2E0E30AF}"/>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
        <p:nvSpPr>
          <p:cNvPr id="6" name="Slide Number Placeholder 2">
            <a:extLst>
              <a:ext uri="{FF2B5EF4-FFF2-40B4-BE49-F238E27FC236}">
                <a16:creationId xmlns:a16="http://schemas.microsoft.com/office/drawing/2014/main" id="{48001FAE-848B-46DD-A003-75ECE016124C}"/>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214</a:t>
            </a:fld>
            <a:endParaRPr lang="en-US" sz="1200" b="1" dirty="0">
              <a:solidFill>
                <a:srgbClr val="002060"/>
              </a:solidFill>
              <a:latin typeface="+mn-lt"/>
            </a:endParaRPr>
          </a:p>
        </p:txBody>
      </p:sp>
    </p:spTree>
    <p:extLst>
      <p:ext uri="{BB962C8B-B14F-4D97-AF65-F5344CB8AC3E}">
        <p14:creationId xmlns:p14="http://schemas.microsoft.com/office/powerpoint/2010/main" val="42328880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AWS Lambda Functions</a:t>
            </a:r>
            <a:endParaRPr lang="en-US" dirty="0"/>
          </a:p>
        </p:txBody>
      </p:sp>
      <p:sp>
        <p:nvSpPr>
          <p:cNvPr id="3" name="Content Placeholder 2"/>
          <p:cNvSpPr>
            <a:spLocks noGrp="1"/>
          </p:cNvSpPr>
          <p:nvPr>
            <p:ph idx="1"/>
          </p:nvPr>
        </p:nvSpPr>
        <p:spPr/>
        <p:txBody>
          <a:bodyPr/>
          <a:lstStyle/>
          <a:p>
            <a:r>
              <a:rPr lang="en-GB" dirty="0"/>
              <a:t>May be written in</a:t>
            </a:r>
          </a:p>
          <a:p>
            <a:pPr lvl="1"/>
            <a:r>
              <a:rPr lang="en-GB" dirty="0"/>
              <a:t>JavaScript – NodeJS</a:t>
            </a:r>
          </a:p>
          <a:p>
            <a:pPr lvl="1"/>
            <a:r>
              <a:rPr lang="en-GB" dirty="0"/>
              <a:t>Java</a:t>
            </a:r>
          </a:p>
          <a:p>
            <a:pPr lvl="1"/>
            <a:r>
              <a:rPr lang="en-GB" dirty="0"/>
              <a:t>Python</a:t>
            </a:r>
          </a:p>
          <a:p>
            <a:pPr lvl="1"/>
            <a:r>
              <a:rPr lang="en-GB" dirty="0"/>
              <a:t>C#</a:t>
            </a:r>
          </a:p>
          <a:p>
            <a:r>
              <a:rPr lang="en-GB" dirty="0"/>
              <a:t>Full documentation</a:t>
            </a:r>
          </a:p>
          <a:p>
            <a:pPr lvl="1"/>
            <a:r>
              <a:rPr lang="en-US" dirty="0"/>
              <a:t>http://docs.aws.amazon.com/lambda/latest/dg/lambda-introduction-function.html</a:t>
            </a:r>
          </a:p>
          <a:p>
            <a:pPr lvl="1"/>
            <a:endParaRPr lang="en-US" dirty="0"/>
          </a:p>
        </p:txBody>
      </p:sp>
      <p:sp>
        <p:nvSpPr>
          <p:cNvPr id="4" name="Footer Placeholder 1">
            <a:extLst>
              <a:ext uri="{FF2B5EF4-FFF2-40B4-BE49-F238E27FC236}">
                <a16:creationId xmlns:a16="http://schemas.microsoft.com/office/drawing/2014/main" id="{389F4286-083B-4A7F-B35B-BC0EA16E9A51}"/>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
        <p:nvSpPr>
          <p:cNvPr id="5" name="Slide Number Placeholder 2">
            <a:extLst>
              <a:ext uri="{FF2B5EF4-FFF2-40B4-BE49-F238E27FC236}">
                <a16:creationId xmlns:a16="http://schemas.microsoft.com/office/drawing/2014/main" id="{081D062E-724F-4B66-A718-FCCD199E301B}"/>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215</a:t>
            </a:fld>
            <a:endParaRPr lang="en-US" sz="1200" b="1" dirty="0">
              <a:solidFill>
                <a:srgbClr val="002060"/>
              </a:solidFill>
              <a:latin typeface="+mn-lt"/>
            </a:endParaRPr>
          </a:p>
        </p:txBody>
      </p:sp>
    </p:spTree>
    <p:extLst>
      <p:ext uri="{BB962C8B-B14F-4D97-AF65-F5344CB8AC3E}">
        <p14:creationId xmlns:p14="http://schemas.microsoft.com/office/powerpoint/2010/main" val="9554090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Lambda code example</a:t>
            </a:r>
            <a:endParaRPr lang="en-US" dirty="0"/>
          </a:p>
        </p:txBody>
      </p:sp>
      <p:sp>
        <p:nvSpPr>
          <p:cNvPr id="3" name="Content Placeholder 2"/>
          <p:cNvSpPr>
            <a:spLocks noGrp="1"/>
          </p:cNvSpPr>
          <p:nvPr>
            <p:ph idx="1"/>
          </p:nvPr>
        </p:nvSpPr>
        <p:spPr/>
        <p:txBody>
          <a:bodyPr/>
          <a:lstStyle/>
          <a:p>
            <a:r>
              <a:rPr lang="en-GB" dirty="0"/>
              <a:t>Hello World Lambda for NodeJS runtime</a:t>
            </a:r>
            <a:endParaRPr lang="en-US" dirty="0"/>
          </a:p>
        </p:txBody>
      </p:sp>
      <p:sp>
        <p:nvSpPr>
          <p:cNvPr id="4" name="TextBox 3"/>
          <p:cNvSpPr txBox="1"/>
          <p:nvPr/>
        </p:nvSpPr>
        <p:spPr>
          <a:xfrm>
            <a:off x="971600" y="2708920"/>
            <a:ext cx="6939720" cy="1200329"/>
          </a:xfrm>
          <a:prstGeom prst="rect">
            <a:avLst/>
          </a:prstGeom>
          <a:noFill/>
          <a:ln>
            <a:solidFill>
              <a:schemeClr val="accent1">
                <a:shade val="50000"/>
              </a:schemeClr>
            </a:solidFill>
          </a:ln>
        </p:spPr>
        <p:txBody>
          <a:bodyPr wrap="none" rtlCol="0">
            <a:spAutoFit/>
          </a:bodyPr>
          <a:lstStyle/>
          <a:p>
            <a:r>
              <a:rPr lang="en-US" dirty="0">
                <a:latin typeface="Courier New" panose="02070309020205020404" pitchFamily="49" charset="0"/>
                <a:cs typeface="Courier New" panose="02070309020205020404" pitchFamily="49" charset="0"/>
              </a:rPr>
              <a:t>exports.handler = (event, context, callback) =&gt; {</a:t>
            </a:r>
          </a:p>
          <a:p>
            <a:r>
              <a:rPr lang="en-US" dirty="0">
                <a:latin typeface="Courier New" panose="02070309020205020404" pitchFamily="49" charset="0"/>
                <a:cs typeface="Courier New" panose="02070309020205020404" pitchFamily="49" charset="0"/>
              </a:rPr>
              <a:t>    // TODO implement</a:t>
            </a:r>
          </a:p>
          <a:p>
            <a:r>
              <a:rPr lang="en-US" dirty="0">
                <a:latin typeface="Courier New" panose="02070309020205020404" pitchFamily="49" charset="0"/>
                <a:cs typeface="Courier New" panose="02070309020205020404" pitchFamily="49" charset="0"/>
              </a:rPr>
              <a:t>    callback(null, 'Hello from Lambda');</a:t>
            </a:r>
          </a:p>
          <a:p>
            <a:r>
              <a:rPr lang="en-US" dirty="0">
                <a:latin typeface="Courier New" panose="02070309020205020404" pitchFamily="49" charset="0"/>
                <a:cs typeface="Courier New" panose="02070309020205020404" pitchFamily="49" charset="0"/>
              </a:rPr>
              <a:t>};</a:t>
            </a:r>
          </a:p>
        </p:txBody>
      </p:sp>
      <p:sp>
        <p:nvSpPr>
          <p:cNvPr id="5" name="Rectangular Callout 4"/>
          <p:cNvSpPr/>
          <p:nvPr/>
        </p:nvSpPr>
        <p:spPr>
          <a:xfrm>
            <a:off x="1187624" y="1786712"/>
            <a:ext cx="2642592" cy="612648"/>
          </a:xfrm>
          <a:prstGeom prst="wedgeRectCallout">
            <a:avLst>
              <a:gd name="adj1" fmla="val 65587"/>
              <a:gd name="adj2" fmla="val 115936"/>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Detail of the event that triggered the lambda</a:t>
            </a:r>
            <a:endParaRPr lang="en-US" dirty="0">
              <a:solidFill>
                <a:schemeClr val="tx1"/>
              </a:solidFill>
            </a:endParaRPr>
          </a:p>
        </p:txBody>
      </p:sp>
      <p:sp>
        <p:nvSpPr>
          <p:cNvPr id="6" name="Rectangular Callout 5"/>
          <p:cNvSpPr/>
          <p:nvPr/>
        </p:nvSpPr>
        <p:spPr>
          <a:xfrm>
            <a:off x="5339744" y="4428076"/>
            <a:ext cx="2642592" cy="612648"/>
          </a:xfrm>
          <a:prstGeom prst="wedgeRectCallout">
            <a:avLst>
              <a:gd name="adj1" fmla="val 1936"/>
              <a:gd name="adj2" fmla="val -272861"/>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The function to invoke to generate a response</a:t>
            </a:r>
            <a:endParaRPr lang="en-US" dirty="0">
              <a:solidFill>
                <a:schemeClr val="tx1"/>
              </a:solidFill>
            </a:endParaRPr>
          </a:p>
        </p:txBody>
      </p:sp>
      <p:sp>
        <p:nvSpPr>
          <p:cNvPr id="7" name="Rectangular Callout 6"/>
          <p:cNvSpPr/>
          <p:nvPr/>
        </p:nvSpPr>
        <p:spPr>
          <a:xfrm>
            <a:off x="5508104" y="1786712"/>
            <a:ext cx="2642592" cy="612648"/>
          </a:xfrm>
          <a:prstGeom prst="wedgeRectCallout">
            <a:avLst>
              <a:gd name="adj1" fmla="val -58297"/>
              <a:gd name="adj2" fmla="val 117779"/>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Information about the AWS environment</a:t>
            </a:r>
            <a:endParaRPr lang="en-US" dirty="0">
              <a:solidFill>
                <a:schemeClr val="tx1"/>
              </a:solidFill>
            </a:endParaRPr>
          </a:p>
        </p:txBody>
      </p:sp>
      <p:sp>
        <p:nvSpPr>
          <p:cNvPr id="8" name="Rectangular Callout 7"/>
          <p:cNvSpPr/>
          <p:nvPr/>
        </p:nvSpPr>
        <p:spPr>
          <a:xfrm>
            <a:off x="255880" y="4424668"/>
            <a:ext cx="2642592" cy="612648"/>
          </a:xfrm>
          <a:prstGeom prst="wedgeRectCallout">
            <a:avLst>
              <a:gd name="adj1" fmla="val 60397"/>
              <a:gd name="adj2" fmla="val -190034"/>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Error</a:t>
            </a:r>
            <a:endParaRPr lang="en-US" dirty="0">
              <a:solidFill>
                <a:schemeClr val="tx1"/>
              </a:solidFill>
            </a:endParaRPr>
          </a:p>
        </p:txBody>
      </p:sp>
      <p:sp>
        <p:nvSpPr>
          <p:cNvPr id="9" name="Rectangular Callout 8"/>
          <p:cNvSpPr/>
          <p:nvPr/>
        </p:nvSpPr>
        <p:spPr>
          <a:xfrm>
            <a:off x="2195736" y="5373180"/>
            <a:ext cx="2642592" cy="612648"/>
          </a:xfrm>
          <a:prstGeom prst="wedgeRectCallout">
            <a:avLst>
              <a:gd name="adj1" fmla="val 43096"/>
              <a:gd name="adj2" fmla="val -341775"/>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Result</a:t>
            </a:r>
            <a:endParaRPr lang="en-US" dirty="0">
              <a:solidFill>
                <a:schemeClr val="tx1"/>
              </a:solidFill>
            </a:endParaRPr>
          </a:p>
        </p:txBody>
      </p:sp>
      <p:sp>
        <p:nvSpPr>
          <p:cNvPr id="10" name="Footer Placeholder 1">
            <a:extLst>
              <a:ext uri="{FF2B5EF4-FFF2-40B4-BE49-F238E27FC236}">
                <a16:creationId xmlns:a16="http://schemas.microsoft.com/office/drawing/2014/main" id="{BAB3B98D-33F6-4721-8839-671B3DC43708}"/>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
        <p:nvSpPr>
          <p:cNvPr id="11" name="Slide Number Placeholder 2">
            <a:extLst>
              <a:ext uri="{FF2B5EF4-FFF2-40B4-BE49-F238E27FC236}">
                <a16:creationId xmlns:a16="http://schemas.microsoft.com/office/drawing/2014/main" id="{16DEA942-ED76-4F63-8268-4F8C6A91B6AE}"/>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216</a:t>
            </a:fld>
            <a:endParaRPr lang="en-US" sz="1200" b="1" dirty="0">
              <a:solidFill>
                <a:srgbClr val="002060"/>
              </a:solidFill>
              <a:latin typeface="+mn-lt"/>
            </a:endParaRPr>
          </a:p>
        </p:txBody>
      </p:sp>
    </p:spTree>
    <p:extLst>
      <p:ext uri="{BB962C8B-B14F-4D97-AF65-F5344CB8AC3E}">
        <p14:creationId xmlns:p14="http://schemas.microsoft.com/office/powerpoint/2010/main" val="235012100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Processing Received Data</a:t>
            </a:r>
            <a:endParaRPr lang="en-US" dirty="0"/>
          </a:p>
        </p:txBody>
      </p:sp>
      <p:sp>
        <p:nvSpPr>
          <p:cNvPr id="3" name="Content Placeholder 2"/>
          <p:cNvSpPr>
            <a:spLocks noGrp="1"/>
          </p:cNvSpPr>
          <p:nvPr>
            <p:ph idx="1"/>
          </p:nvPr>
        </p:nvSpPr>
        <p:spPr/>
        <p:txBody>
          <a:bodyPr/>
          <a:lstStyle/>
          <a:p>
            <a:r>
              <a:rPr lang="en-GB" dirty="0"/>
              <a:t>Data is passed into a Lambda in the event</a:t>
            </a:r>
          </a:p>
          <a:p>
            <a:pPr lvl="1"/>
            <a:r>
              <a:rPr lang="en-GB" dirty="0"/>
              <a:t>Content will depend on how the Lambda was triggered</a:t>
            </a:r>
          </a:p>
          <a:p>
            <a:r>
              <a:rPr lang="en-GB" dirty="0"/>
              <a:t>If triggered via the API Gateway  (as a REST service)</a:t>
            </a:r>
          </a:p>
          <a:p>
            <a:pPr lvl="1"/>
            <a:r>
              <a:rPr lang="en-GB" dirty="0">
                <a:latin typeface="Courier New" panose="02070309020205020404" pitchFamily="49" charset="0"/>
                <a:cs typeface="Courier New" panose="02070309020205020404" pitchFamily="49" charset="0"/>
              </a:rPr>
              <a:t>event.httpMethod </a:t>
            </a:r>
            <a:r>
              <a:rPr lang="en-GB" dirty="0"/>
              <a:t>– GET / POST / PUT etc</a:t>
            </a:r>
          </a:p>
          <a:p>
            <a:pPr lvl="1"/>
            <a:r>
              <a:rPr lang="en-GB" dirty="0">
                <a:latin typeface="Courier New" panose="02070309020205020404" pitchFamily="49" charset="0"/>
                <a:cs typeface="Courier New" panose="02070309020205020404" pitchFamily="49" charset="0"/>
              </a:rPr>
              <a:t>event.body</a:t>
            </a:r>
            <a:r>
              <a:rPr lang="en-GB" dirty="0"/>
              <a:t> = The body of the HTTP request</a:t>
            </a:r>
          </a:p>
          <a:p>
            <a:pPr lvl="1"/>
            <a:r>
              <a:rPr lang="en-US" dirty="0">
                <a:latin typeface="Courier New" panose="02070309020205020404" pitchFamily="49" charset="0"/>
                <a:cs typeface="Courier New" panose="02070309020205020404" pitchFamily="49" charset="0"/>
              </a:rPr>
              <a:t>event.queryStringParameters</a:t>
            </a:r>
            <a:r>
              <a:rPr lang="en-US" dirty="0"/>
              <a:t> = Query string arguments</a:t>
            </a:r>
          </a:p>
          <a:p>
            <a:pPr lvl="2"/>
            <a:r>
              <a:rPr lang="en-GB" dirty="0"/>
              <a:t>EG </a:t>
            </a:r>
            <a:r>
              <a:rPr lang="en-US" dirty="0">
                <a:latin typeface="Courier New" panose="02070309020205020404" pitchFamily="49" charset="0"/>
                <a:cs typeface="Courier New" panose="02070309020205020404" pitchFamily="49" charset="0"/>
              </a:rPr>
              <a:t>event.queryStringParameters.memberName</a:t>
            </a:r>
          </a:p>
          <a:p>
            <a:pPr lvl="1"/>
            <a:r>
              <a:rPr lang="en-GB" dirty="0">
                <a:latin typeface="Courier New" panose="02070309020205020404" pitchFamily="49" charset="0"/>
                <a:cs typeface="Courier New" panose="02070309020205020404" pitchFamily="49" charset="0"/>
              </a:rPr>
              <a:t>event.path	the request string</a:t>
            </a:r>
            <a:endParaRPr lang="en-US" dirty="0">
              <a:latin typeface="Courier New" panose="02070309020205020404" pitchFamily="49" charset="0"/>
              <a:cs typeface="Courier New" panose="02070309020205020404" pitchFamily="49" charset="0"/>
            </a:endParaRPr>
          </a:p>
        </p:txBody>
      </p:sp>
      <p:sp>
        <p:nvSpPr>
          <p:cNvPr id="4" name="Footer Placeholder 1">
            <a:extLst>
              <a:ext uri="{FF2B5EF4-FFF2-40B4-BE49-F238E27FC236}">
                <a16:creationId xmlns:a16="http://schemas.microsoft.com/office/drawing/2014/main" id="{7448507E-D141-42E6-AF39-6822790AB588}"/>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
        <p:nvSpPr>
          <p:cNvPr id="5" name="Slide Number Placeholder 2">
            <a:extLst>
              <a:ext uri="{FF2B5EF4-FFF2-40B4-BE49-F238E27FC236}">
                <a16:creationId xmlns:a16="http://schemas.microsoft.com/office/drawing/2014/main" id="{BBBFD533-2994-4256-AA73-40C667690CE7}"/>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217</a:t>
            </a:fld>
            <a:endParaRPr lang="en-US" sz="1200" b="1" dirty="0">
              <a:solidFill>
                <a:srgbClr val="002060"/>
              </a:solidFill>
              <a:latin typeface="+mn-lt"/>
            </a:endParaRPr>
          </a:p>
        </p:txBody>
      </p:sp>
    </p:spTree>
    <p:extLst>
      <p:ext uri="{BB962C8B-B14F-4D97-AF65-F5344CB8AC3E}">
        <p14:creationId xmlns:p14="http://schemas.microsoft.com/office/powerpoint/2010/main" val="419598808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Lambda – API Gateway</a:t>
            </a:r>
            <a:endParaRPr lang="en-US" dirty="0"/>
          </a:p>
        </p:txBody>
      </p:sp>
      <p:sp>
        <p:nvSpPr>
          <p:cNvPr id="4" name="TextBox 3"/>
          <p:cNvSpPr txBox="1"/>
          <p:nvPr/>
        </p:nvSpPr>
        <p:spPr>
          <a:xfrm>
            <a:off x="655086" y="845534"/>
            <a:ext cx="8111516" cy="5355312"/>
          </a:xfrm>
          <a:prstGeom prst="rect">
            <a:avLst/>
          </a:prstGeom>
          <a:noFill/>
          <a:ln>
            <a:solidFill>
              <a:schemeClr val="accent1">
                <a:shade val="50000"/>
              </a:schemeClr>
            </a:solidFill>
          </a:ln>
        </p:spPr>
        <p:txBody>
          <a:bodyPr wrap="none" rtlCol="0">
            <a:spAutoFit/>
          </a:bodyPr>
          <a:lstStyle/>
          <a:p>
            <a:r>
              <a:rPr lang="en-US" dirty="0"/>
              <a:t>exports.handler = (event, context, callback) =&gt; {</a:t>
            </a:r>
          </a:p>
          <a:p>
            <a:r>
              <a:rPr lang="en-US" dirty="0"/>
              <a:t>    //console.log('Received event:', JSON.stringify(event, null, 2));</a:t>
            </a:r>
          </a:p>
          <a:p>
            <a:endParaRPr lang="en-US" dirty="0"/>
          </a:p>
          <a:p>
            <a:r>
              <a:rPr lang="en-US" dirty="0"/>
              <a:t>    const done = (err, res) =&gt; callback(null, {</a:t>
            </a:r>
          </a:p>
          <a:p>
            <a:r>
              <a:rPr lang="en-US" dirty="0"/>
              <a:t>        statusCode: err ? '400' : '200',</a:t>
            </a:r>
          </a:p>
          <a:p>
            <a:r>
              <a:rPr lang="en-US" dirty="0"/>
              <a:t>        body: err ? err.message : JSON.stringify(res),</a:t>
            </a:r>
          </a:p>
          <a:p>
            <a:r>
              <a:rPr lang="en-US" dirty="0"/>
              <a:t>        headers: {</a:t>
            </a:r>
          </a:p>
          <a:p>
            <a:r>
              <a:rPr lang="en-US" dirty="0"/>
              <a:t>            'Content-Type': 'application/json',</a:t>
            </a:r>
          </a:p>
          <a:p>
            <a:r>
              <a:rPr lang="en-US" dirty="0"/>
              <a:t>        },</a:t>
            </a:r>
          </a:p>
          <a:p>
            <a:r>
              <a:rPr lang="en-US" dirty="0"/>
              <a:t>    });</a:t>
            </a:r>
          </a:p>
          <a:p>
            <a:r>
              <a:rPr lang="en-US" dirty="0"/>
              <a:t>    switch (event.httpMethod) {</a:t>
            </a:r>
          </a:p>
          <a:p>
            <a:r>
              <a:rPr lang="en-US" dirty="0"/>
              <a:t>        case 'DELETE':</a:t>
            </a:r>
          </a:p>
          <a:p>
            <a:r>
              <a:rPr lang="en-US" dirty="0"/>
              <a:t>            dynamo.deleteItem(JSON.parse(event.body), done);</a:t>
            </a:r>
          </a:p>
          <a:p>
            <a:r>
              <a:rPr lang="en-US" dirty="0"/>
              <a:t>            break;</a:t>
            </a:r>
          </a:p>
          <a:p>
            <a:r>
              <a:rPr lang="en-US" dirty="0"/>
              <a:t>        case 'GET':</a:t>
            </a:r>
          </a:p>
          <a:p>
            <a:r>
              <a:rPr lang="en-US" dirty="0"/>
              <a:t>            dynamo.scan({ TableName: event.queryStringParameters.TableName }, done);</a:t>
            </a:r>
          </a:p>
          <a:p>
            <a:r>
              <a:rPr lang="en-US" dirty="0"/>
              <a:t>            break;</a:t>
            </a:r>
          </a:p>
          <a:p>
            <a:r>
              <a:rPr lang="en-US" dirty="0"/>
              <a:t>}</a:t>
            </a:r>
          </a:p>
          <a:p>
            <a:r>
              <a:rPr lang="en-US" dirty="0"/>
              <a:t>};</a:t>
            </a:r>
          </a:p>
        </p:txBody>
      </p:sp>
      <p:sp>
        <p:nvSpPr>
          <p:cNvPr id="5" name="Footer Placeholder 1">
            <a:extLst>
              <a:ext uri="{FF2B5EF4-FFF2-40B4-BE49-F238E27FC236}">
                <a16:creationId xmlns:a16="http://schemas.microsoft.com/office/drawing/2014/main" id="{976BFC11-D587-4150-8E5E-E1F4B9480089}"/>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
        <p:nvSpPr>
          <p:cNvPr id="6" name="Slide Number Placeholder 2">
            <a:extLst>
              <a:ext uri="{FF2B5EF4-FFF2-40B4-BE49-F238E27FC236}">
                <a16:creationId xmlns:a16="http://schemas.microsoft.com/office/drawing/2014/main" id="{CF3F68D7-E3A7-41DC-BCE0-87D2805FA2C1}"/>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218</a:t>
            </a:fld>
            <a:endParaRPr lang="en-US" sz="1200" b="1" dirty="0">
              <a:solidFill>
                <a:srgbClr val="002060"/>
              </a:solidFill>
              <a:latin typeface="+mn-lt"/>
            </a:endParaRPr>
          </a:p>
        </p:txBody>
      </p:sp>
    </p:spTree>
    <p:extLst>
      <p:ext uri="{BB962C8B-B14F-4D97-AF65-F5344CB8AC3E}">
        <p14:creationId xmlns:p14="http://schemas.microsoft.com/office/powerpoint/2010/main" val="40828606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Triggering Lambdas</a:t>
            </a:r>
            <a:endParaRPr lang="en-US" dirty="0"/>
          </a:p>
        </p:txBody>
      </p:sp>
      <p:sp>
        <p:nvSpPr>
          <p:cNvPr id="3" name="Content Placeholder 2"/>
          <p:cNvSpPr>
            <a:spLocks noGrp="1"/>
          </p:cNvSpPr>
          <p:nvPr>
            <p:ph idx="1"/>
          </p:nvPr>
        </p:nvSpPr>
        <p:spPr/>
        <p:txBody>
          <a:bodyPr/>
          <a:lstStyle/>
          <a:p>
            <a:r>
              <a:rPr lang="en-GB" dirty="0"/>
              <a:t>AWS Lambdas may be triggered from several sources</a:t>
            </a:r>
          </a:p>
          <a:p>
            <a:pPr lvl="1"/>
            <a:r>
              <a:rPr lang="en-GB" dirty="0"/>
              <a:t>API Gateway</a:t>
            </a:r>
          </a:p>
          <a:p>
            <a:pPr lvl="1"/>
            <a:r>
              <a:rPr lang="en-GB" dirty="0"/>
              <a:t>AWS IoT</a:t>
            </a:r>
          </a:p>
          <a:p>
            <a:pPr lvl="1"/>
            <a:r>
              <a:rPr lang="en-GB" dirty="0"/>
              <a:t>Alexa tools</a:t>
            </a:r>
          </a:p>
          <a:p>
            <a:pPr lvl="1"/>
            <a:r>
              <a:rPr lang="en-GB" dirty="0"/>
              <a:t>CloudWatch</a:t>
            </a:r>
          </a:p>
          <a:p>
            <a:pPr lvl="1"/>
            <a:r>
              <a:rPr lang="en-GB" dirty="0"/>
              <a:t>S3</a:t>
            </a:r>
          </a:p>
          <a:p>
            <a:pPr lvl="1"/>
            <a:r>
              <a:rPr lang="en-GB" dirty="0"/>
              <a:t>SNS</a:t>
            </a:r>
          </a:p>
          <a:p>
            <a:pPr lvl="1"/>
            <a:r>
              <a:rPr lang="en-GB" dirty="0"/>
              <a:t>Many more</a:t>
            </a:r>
          </a:p>
          <a:p>
            <a:r>
              <a:rPr lang="en-GB" dirty="0"/>
              <a:t>API Gateway allows association of a REST API</a:t>
            </a:r>
          </a:p>
          <a:p>
            <a:pPr lvl="1"/>
            <a:r>
              <a:rPr lang="en-GB" dirty="0"/>
              <a:t>Defined using OpenAPI</a:t>
            </a:r>
          </a:p>
          <a:p>
            <a:pPr lvl="1"/>
            <a:r>
              <a:rPr lang="en-GB" dirty="0"/>
              <a:t>With a Lambda function</a:t>
            </a:r>
            <a:endParaRPr lang="en-US" dirty="0"/>
          </a:p>
        </p:txBody>
      </p:sp>
      <p:sp>
        <p:nvSpPr>
          <p:cNvPr id="4" name="Footer Placeholder 1">
            <a:extLst>
              <a:ext uri="{FF2B5EF4-FFF2-40B4-BE49-F238E27FC236}">
                <a16:creationId xmlns:a16="http://schemas.microsoft.com/office/drawing/2014/main" id="{FC2CFA0A-0D62-49D6-BEE2-72B08CF8F41F}"/>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
        <p:nvSpPr>
          <p:cNvPr id="5" name="Slide Number Placeholder 2">
            <a:extLst>
              <a:ext uri="{FF2B5EF4-FFF2-40B4-BE49-F238E27FC236}">
                <a16:creationId xmlns:a16="http://schemas.microsoft.com/office/drawing/2014/main" id="{A3D759AF-84A5-4AEF-ADC1-F10255BB8114}"/>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219</a:t>
            </a:fld>
            <a:endParaRPr lang="en-US" sz="1200" b="1" dirty="0">
              <a:solidFill>
                <a:srgbClr val="002060"/>
              </a:solidFill>
              <a:latin typeface="+mn-lt"/>
            </a:endParaRPr>
          </a:p>
        </p:txBody>
      </p:sp>
    </p:spTree>
    <p:extLst>
      <p:ext uri="{BB962C8B-B14F-4D97-AF65-F5344CB8AC3E}">
        <p14:creationId xmlns:p14="http://schemas.microsoft.com/office/powerpoint/2010/main" val="1920927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Addressing Brewer's Issues - A</a:t>
            </a:r>
          </a:p>
        </p:txBody>
      </p:sp>
      <p:sp>
        <p:nvSpPr>
          <p:cNvPr id="3" name="Content Placeholder 2"/>
          <p:cNvSpPr>
            <a:spLocks noGrp="1"/>
          </p:cNvSpPr>
          <p:nvPr>
            <p:ph idx="1"/>
          </p:nvPr>
        </p:nvSpPr>
        <p:spPr/>
        <p:txBody>
          <a:bodyPr/>
          <a:lstStyle/>
          <a:p>
            <a:r>
              <a:rPr lang="en-US" dirty="0">
                <a:solidFill>
                  <a:srgbClr val="002060"/>
                </a:solidFill>
              </a:rPr>
              <a:t>Drop the need for Availability</a:t>
            </a:r>
          </a:p>
          <a:p>
            <a:pPr lvl="1"/>
            <a:r>
              <a:rPr lang="en-US" dirty="0"/>
              <a:t>Means you have to be prepared to wait</a:t>
            </a:r>
          </a:p>
          <a:p>
            <a:pPr lvl="1"/>
            <a:r>
              <a:rPr lang="en-US" dirty="0"/>
              <a:t>If a partition occurs everything waits until data is consistent again</a:t>
            </a:r>
          </a:p>
          <a:p>
            <a:pPr lvl="1"/>
            <a:r>
              <a:rPr lang="en-US" dirty="0"/>
              <a:t>Services remain unavailable during this time</a:t>
            </a:r>
          </a:p>
          <a:p>
            <a:pPr lvl="1"/>
            <a:r>
              <a:rPr lang="en-US" dirty="0"/>
              <a:t>Logistical problems in bringing back availability gracefully.</a:t>
            </a:r>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22</a:t>
            </a:fld>
            <a:endParaRPr lang="en-US" dirty="0"/>
          </a:p>
        </p:txBody>
      </p:sp>
      <p:sp>
        <p:nvSpPr>
          <p:cNvPr id="5" name="Footer Placeholder 4"/>
          <p:cNvSpPr>
            <a:spLocks noGrp="1"/>
          </p:cNvSpPr>
          <p:nvPr>
            <p:ph type="ftr" sz="quarter" idx="3"/>
          </p:nvPr>
        </p:nvSpPr>
        <p:spPr>
          <a:xfrm>
            <a:off x="1115616" y="6356350"/>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3666258451"/>
      </p:ext>
    </p:extLst>
  </p:cSld>
  <p:clrMapOvr>
    <a:masterClrMapping/>
  </p:clrMapOvr>
  <p:transition spd="slow">
    <p:wipe dir="d"/>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507288" cy="1138138"/>
          </a:xfrm>
        </p:spPr>
        <p:txBody>
          <a:bodyPr/>
          <a:lstStyle/>
          <a:p>
            <a:r>
              <a:rPr lang="en-GB" dirty="0"/>
              <a:t>REST Service with API Gateway</a:t>
            </a:r>
            <a:br>
              <a:rPr lang="en-GB" dirty="0"/>
            </a:br>
            <a:r>
              <a:rPr lang="en-GB" dirty="0"/>
              <a:t>and Lambda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576" y="2636912"/>
            <a:ext cx="1612900" cy="1447800"/>
          </a:xfrm>
        </p:spPr>
      </p:pic>
      <p:sp>
        <p:nvSpPr>
          <p:cNvPr id="5" name="Rectangle 4"/>
          <p:cNvSpPr/>
          <p:nvPr/>
        </p:nvSpPr>
        <p:spPr>
          <a:xfrm>
            <a:off x="3995936" y="2348880"/>
            <a:ext cx="1800200" cy="2088232"/>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6" name="Rectangle 5"/>
          <p:cNvSpPr/>
          <p:nvPr/>
        </p:nvSpPr>
        <p:spPr>
          <a:xfrm>
            <a:off x="7308304" y="2276872"/>
            <a:ext cx="1152128" cy="2160240"/>
          </a:xfrm>
          <a:prstGeom prst="rect">
            <a:avLst/>
          </a:prstGeom>
          <a:solidFill>
            <a:schemeClr val="bg2">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7" name="TextBox 6"/>
          <p:cNvSpPr txBox="1"/>
          <p:nvPr/>
        </p:nvSpPr>
        <p:spPr>
          <a:xfrm>
            <a:off x="4214503" y="4437112"/>
            <a:ext cx="1363065" cy="369332"/>
          </a:xfrm>
          <a:prstGeom prst="rect">
            <a:avLst/>
          </a:prstGeom>
          <a:noFill/>
        </p:spPr>
        <p:txBody>
          <a:bodyPr wrap="none" rtlCol="0">
            <a:spAutoFit/>
          </a:bodyPr>
          <a:lstStyle/>
          <a:p>
            <a:r>
              <a:rPr lang="en-GB" dirty="0"/>
              <a:t>API Gateway</a:t>
            </a:r>
            <a:endParaRPr lang="en-US" dirty="0"/>
          </a:p>
        </p:txBody>
      </p:sp>
      <p:sp>
        <p:nvSpPr>
          <p:cNvPr id="8" name="TextBox 7"/>
          <p:cNvSpPr txBox="1"/>
          <p:nvPr/>
        </p:nvSpPr>
        <p:spPr>
          <a:xfrm>
            <a:off x="7418535" y="4442296"/>
            <a:ext cx="931665" cy="369332"/>
          </a:xfrm>
          <a:prstGeom prst="rect">
            <a:avLst/>
          </a:prstGeom>
          <a:noFill/>
        </p:spPr>
        <p:txBody>
          <a:bodyPr wrap="none" rtlCol="0">
            <a:spAutoFit/>
          </a:bodyPr>
          <a:lstStyle/>
          <a:p>
            <a:r>
              <a:rPr lang="en-GB" dirty="0"/>
              <a:t>Lambda</a:t>
            </a:r>
            <a:endParaRPr lang="en-US" dirty="0"/>
          </a:p>
        </p:txBody>
      </p:sp>
      <p:sp>
        <p:nvSpPr>
          <p:cNvPr id="9" name="Right Arrow 8"/>
          <p:cNvSpPr/>
          <p:nvPr/>
        </p:nvSpPr>
        <p:spPr>
          <a:xfrm>
            <a:off x="2483768" y="2780928"/>
            <a:ext cx="1512168" cy="360040"/>
          </a:xfrm>
          <a:prstGeom prst="rightArrow">
            <a:avLst/>
          </a:prstGeom>
          <a:solidFill>
            <a:srgbClr val="FF0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Right Arrow 9"/>
          <p:cNvSpPr/>
          <p:nvPr/>
        </p:nvSpPr>
        <p:spPr>
          <a:xfrm rot="10800000">
            <a:off x="2472420" y="3468824"/>
            <a:ext cx="1512168" cy="360040"/>
          </a:xfrm>
          <a:prstGeom prst="rightArrow">
            <a:avLst/>
          </a:prstGeom>
          <a:solidFill>
            <a:srgbClr val="FF0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1" name="Right Arrow 10"/>
          <p:cNvSpPr/>
          <p:nvPr/>
        </p:nvSpPr>
        <p:spPr>
          <a:xfrm rot="10800000">
            <a:off x="5784635" y="3438092"/>
            <a:ext cx="1512168" cy="360040"/>
          </a:xfrm>
          <a:prstGeom prst="rightArrow">
            <a:avLst/>
          </a:prstGeom>
          <a:solidFill>
            <a:srgbClr val="FF0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2" name="Right Arrow 11"/>
          <p:cNvSpPr/>
          <p:nvPr/>
        </p:nvSpPr>
        <p:spPr>
          <a:xfrm>
            <a:off x="5835151" y="2725688"/>
            <a:ext cx="1512168" cy="360040"/>
          </a:xfrm>
          <a:prstGeom prst="rightArrow">
            <a:avLst/>
          </a:prstGeom>
          <a:solidFill>
            <a:srgbClr val="FF0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3" name="TextBox 12"/>
          <p:cNvSpPr txBox="1"/>
          <p:nvPr/>
        </p:nvSpPr>
        <p:spPr>
          <a:xfrm>
            <a:off x="2869512" y="3172326"/>
            <a:ext cx="636072" cy="369332"/>
          </a:xfrm>
          <a:prstGeom prst="rect">
            <a:avLst/>
          </a:prstGeom>
          <a:noFill/>
        </p:spPr>
        <p:txBody>
          <a:bodyPr wrap="none" rtlCol="0">
            <a:spAutoFit/>
          </a:bodyPr>
          <a:lstStyle/>
          <a:p>
            <a:r>
              <a:rPr lang="en-GB" dirty="0"/>
              <a:t>REST</a:t>
            </a:r>
            <a:endParaRPr lang="en-US" dirty="0"/>
          </a:p>
        </p:txBody>
      </p:sp>
      <p:sp>
        <p:nvSpPr>
          <p:cNvPr id="14" name="TextBox 13"/>
          <p:cNvSpPr txBox="1"/>
          <p:nvPr/>
        </p:nvSpPr>
        <p:spPr>
          <a:xfrm>
            <a:off x="6044706" y="2373324"/>
            <a:ext cx="829394" cy="369332"/>
          </a:xfrm>
          <a:prstGeom prst="rect">
            <a:avLst/>
          </a:prstGeom>
          <a:noFill/>
        </p:spPr>
        <p:txBody>
          <a:bodyPr wrap="none" rtlCol="0">
            <a:spAutoFit/>
          </a:bodyPr>
          <a:lstStyle/>
          <a:p>
            <a:r>
              <a:rPr lang="en-GB" dirty="0"/>
              <a:t>Trigger</a:t>
            </a:r>
            <a:endParaRPr lang="en-US" dirty="0"/>
          </a:p>
        </p:txBody>
      </p:sp>
      <p:sp>
        <p:nvSpPr>
          <p:cNvPr id="15" name="TextBox 14"/>
          <p:cNvSpPr txBox="1"/>
          <p:nvPr/>
        </p:nvSpPr>
        <p:spPr>
          <a:xfrm>
            <a:off x="5878999" y="3827330"/>
            <a:ext cx="1392882" cy="646331"/>
          </a:xfrm>
          <a:prstGeom prst="rect">
            <a:avLst/>
          </a:prstGeom>
          <a:noFill/>
        </p:spPr>
        <p:txBody>
          <a:bodyPr wrap="none" rtlCol="0">
            <a:spAutoFit/>
          </a:bodyPr>
          <a:lstStyle/>
          <a:p>
            <a:r>
              <a:rPr lang="en-GB" dirty="0"/>
              <a:t>Callback</a:t>
            </a:r>
            <a:br>
              <a:rPr lang="en-GB" dirty="0"/>
            </a:br>
            <a:r>
              <a:rPr lang="en-GB" dirty="0"/>
              <a:t>Return Value</a:t>
            </a:r>
            <a:endParaRPr lang="en-US" dirty="0"/>
          </a:p>
        </p:txBody>
      </p:sp>
      <p:sp>
        <p:nvSpPr>
          <p:cNvPr id="16" name="Footer Placeholder 1">
            <a:extLst>
              <a:ext uri="{FF2B5EF4-FFF2-40B4-BE49-F238E27FC236}">
                <a16:creationId xmlns:a16="http://schemas.microsoft.com/office/drawing/2014/main" id="{50056A59-4023-428F-A53C-D71A8D2B8A78}"/>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
        <p:nvSpPr>
          <p:cNvPr id="17" name="Slide Number Placeholder 2">
            <a:extLst>
              <a:ext uri="{FF2B5EF4-FFF2-40B4-BE49-F238E27FC236}">
                <a16:creationId xmlns:a16="http://schemas.microsoft.com/office/drawing/2014/main" id="{3E681E57-F371-4EB4-A959-F5C2EF9A4B4F}"/>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220</a:t>
            </a:fld>
            <a:endParaRPr lang="en-US" sz="1200" b="1" dirty="0">
              <a:solidFill>
                <a:srgbClr val="002060"/>
              </a:solidFill>
              <a:latin typeface="+mn-lt"/>
            </a:endParaRPr>
          </a:p>
        </p:txBody>
      </p:sp>
    </p:spTree>
    <p:extLst>
      <p:ext uri="{BB962C8B-B14F-4D97-AF65-F5344CB8AC3E}">
        <p14:creationId xmlns:p14="http://schemas.microsoft.com/office/powerpoint/2010/main" val="285099278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Lambdas</a:t>
            </a:r>
          </a:p>
        </p:txBody>
      </p:sp>
      <p:sp>
        <p:nvSpPr>
          <p:cNvPr id="3" name="Content Placeholder 2"/>
          <p:cNvSpPr>
            <a:spLocks noGrp="1"/>
          </p:cNvSpPr>
          <p:nvPr>
            <p:ph idx="1"/>
          </p:nvPr>
        </p:nvSpPr>
        <p:spPr/>
        <p:txBody>
          <a:bodyPr/>
          <a:lstStyle/>
          <a:p>
            <a:r>
              <a:rPr lang="en-US" dirty="0">
                <a:solidFill>
                  <a:srgbClr val="002060"/>
                </a:solidFill>
              </a:rPr>
              <a:t>Your instructor will demonstrate the capabilities of AWS Lambdas</a:t>
            </a:r>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221</a:t>
            </a:fld>
            <a:endParaRPr lang="en-US" dirty="0"/>
          </a:p>
        </p:txBody>
      </p:sp>
      <p:sp>
        <p:nvSpPr>
          <p:cNvPr id="6" name="Footer Placeholder 1">
            <a:extLst>
              <a:ext uri="{FF2B5EF4-FFF2-40B4-BE49-F238E27FC236}">
                <a16:creationId xmlns:a16="http://schemas.microsoft.com/office/drawing/2014/main" id="{E576F8BA-E9A7-41DD-A3E6-3B6415A6D27E}"/>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3193811277"/>
      </p:ext>
    </p:extLst>
  </p:cSld>
  <p:clrMapOvr>
    <a:masterClrMapping/>
  </p:clrMapOvr>
  <p:transition spd="slow">
    <p:wipe dir="d"/>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Session Objectives</a:t>
            </a:r>
          </a:p>
        </p:txBody>
      </p:sp>
      <p:sp>
        <p:nvSpPr>
          <p:cNvPr id="5" name="Content Placeholder 4"/>
          <p:cNvSpPr>
            <a:spLocks noGrp="1"/>
          </p:cNvSpPr>
          <p:nvPr>
            <p:ph idx="1"/>
          </p:nvPr>
        </p:nvSpPr>
        <p:spPr/>
        <p:txBody>
          <a:bodyPr/>
          <a:lstStyle/>
          <a:p>
            <a:r>
              <a:rPr lang="en-US" dirty="0"/>
              <a:t>In this session we have examined</a:t>
            </a:r>
          </a:p>
          <a:p>
            <a:pPr lvl="1"/>
            <a:r>
              <a:rPr lang="en-GB" dirty="0"/>
              <a:t>Reactive code</a:t>
            </a:r>
          </a:p>
          <a:p>
            <a:pPr lvl="1"/>
            <a:r>
              <a:rPr lang="en-GB" dirty="0"/>
              <a:t>Server less solutions</a:t>
            </a:r>
          </a:p>
        </p:txBody>
      </p:sp>
      <p:sp>
        <p:nvSpPr>
          <p:cNvPr id="6" name="Slide Number Placeholder 2"/>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222</a:t>
            </a:fld>
            <a:endParaRPr lang="en-US" sz="1200" b="1" dirty="0">
              <a:solidFill>
                <a:srgbClr val="002060"/>
              </a:solidFill>
              <a:latin typeface="+mn-lt"/>
            </a:endParaRPr>
          </a:p>
        </p:txBody>
      </p:sp>
      <p:sp>
        <p:nvSpPr>
          <p:cNvPr id="7" name="Footer Placeholder 1">
            <a:extLst>
              <a:ext uri="{FF2B5EF4-FFF2-40B4-BE49-F238E27FC236}">
                <a16:creationId xmlns:a16="http://schemas.microsoft.com/office/drawing/2014/main" id="{F7441BBE-EC4C-4947-8150-EA5E08EE8C8D}"/>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65242588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2204864"/>
            <a:ext cx="8291514" cy="1220537"/>
          </a:xfrm>
        </p:spPr>
        <p:txBody>
          <a:bodyPr/>
          <a:lstStyle/>
          <a:p>
            <a:r>
              <a:rPr lang="en-US" dirty="0"/>
              <a:t>Chapter 10: Course Summary</a:t>
            </a:r>
          </a:p>
        </p:txBody>
      </p:sp>
    </p:spTree>
    <p:extLst>
      <p:ext uri="{BB962C8B-B14F-4D97-AF65-F5344CB8AC3E}">
        <p14:creationId xmlns:p14="http://schemas.microsoft.com/office/powerpoint/2010/main" val="145406222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199" y="264247"/>
            <a:ext cx="8291513" cy="716481"/>
          </a:xfrm>
        </p:spPr>
        <p:txBody>
          <a:bodyPr/>
          <a:lstStyle/>
          <a:p>
            <a:r>
              <a:rPr lang="en-GB" dirty="0"/>
              <a:t>Closing Thoughts</a:t>
            </a:r>
            <a:endParaRPr lang="en-US" dirty="0"/>
          </a:p>
        </p:txBody>
      </p:sp>
      <p:sp>
        <p:nvSpPr>
          <p:cNvPr id="4" name="Content Placeholder 3"/>
          <p:cNvSpPr>
            <a:spLocks noGrp="1"/>
          </p:cNvSpPr>
          <p:nvPr>
            <p:ph idx="1"/>
          </p:nvPr>
        </p:nvSpPr>
        <p:spPr>
          <a:xfrm>
            <a:off x="457200" y="980728"/>
            <a:ext cx="8229600" cy="5191472"/>
          </a:xfrm>
        </p:spPr>
        <p:txBody>
          <a:bodyPr/>
          <a:lstStyle/>
          <a:p>
            <a:r>
              <a:rPr lang="en-GB" dirty="0"/>
              <a:t>When should microservices be used?</a:t>
            </a:r>
          </a:p>
          <a:p>
            <a:pPr lvl="1"/>
            <a:r>
              <a:rPr lang="en-GB" dirty="0"/>
              <a:t>(What problems do they solve)</a:t>
            </a:r>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r>
              <a:rPr lang="en-GB" dirty="0"/>
              <a:t>When should microservices NOT be used?</a:t>
            </a:r>
            <a:endParaRPr lang="en-US" dirty="0"/>
          </a:p>
        </p:txBody>
      </p:sp>
      <p:sp>
        <p:nvSpPr>
          <p:cNvPr id="5" name="Footer Placeholder 1">
            <a:extLst>
              <a:ext uri="{FF2B5EF4-FFF2-40B4-BE49-F238E27FC236}">
                <a16:creationId xmlns:a16="http://schemas.microsoft.com/office/drawing/2014/main" id="{9F8CDAF9-F89B-4EC7-8DAB-90D0B40B1F13}"/>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
        <p:nvSpPr>
          <p:cNvPr id="6" name="Slide Number Placeholder 2">
            <a:extLst>
              <a:ext uri="{FF2B5EF4-FFF2-40B4-BE49-F238E27FC236}">
                <a16:creationId xmlns:a16="http://schemas.microsoft.com/office/drawing/2014/main" id="{1E15ED20-3088-4E62-81A5-F391981C4C5F}"/>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224</a:t>
            </a:fld>
            <a:endParaRPr lang="en-US" sz="1200" b="1" dirty="0">
              <a:solidFill>
                <a:srgbClr val="002060"/>
              </a:solidFill>
              <a:latin typeface="+mn-lt"/>
            </a:endParaRPr>
          </a:p>
        </p:txBody>
      </p:sp>
    </p:spTree>
    <p:extLst>
      <p:ext uri="{BB962C8B-B14F-4D97-AF65-F5344CB8AC3E}">
        <p14:creationId xmlns:p14="http://schemas.microsoft.com/office/powerpoint/2010/main" val="310955043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4"/>
          <p:cNvSpPr txBox="1">
            <a:spLocks/>
          </p:cNvSpPr>
          <p:nvPr/>
        </p:nvSpPr>
        <p:spPr bwMode="auto">
          <a:xfrm>
            <a:off x="596043" y="1196752"/>
            <a:ext cx="82296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1" fontAlgn="base" hangingPunct="1">
              <a:spcBef>
                <a:spcPct val="20000"/>
              </a:spcBef>
              <a:spcAft>
                <a:spcPct val="0"/>
              </a:spcAft>
              <a:buFont typeface="Arial" pitchFamily="34" charset="0"/>
              <a:buNone/>
              <a:defRPr sz="2400" b="1" i="1" kern="1200">
                <a:solidFill>
                  <a:srgbClr val="002060"/>
                </a:solidFill>
                <a:latin typeface="+mn-lt"/>
                <a:ea typeface="+mn-ea"/>
                <a:cs typeface="+mn-cs"/>
              </a:defRPr>
            </a:lvl1pPr>
            <a:lvl2pPr marL="457200" indent="0" algn="l" rtl="0" eaLnBrk="1" fontAlgn="base" hangingPunct="1">
              <a:spcBef>
                <a:spcPct val="20000"/>
              </a:spcBef>
              <a:spcAft>
                <a:spcPct val="0"/>
              </a:spcAft>
              <a:buFont typeface="Arial" pitchFamily="34" charset="0"/>
              <a:buNone/>
              <a:defRPr sz="2000" i="1" kern="1200">
                <a:solidFill>
                  <a:srgbClr val="002060"/>
                </a:solidFill>
                <a:latin typeface="+mn-lt"/>
                <a:ea typeface="+mn-ea"/>
                <a:cs typeface="+mn-cs"/>
              </a:defRPr>
            </a:lvl2pPr>
            <a:lvl3pPr marL="914400" indent="0" algn="l" rtl="0" eaLnBrk="1" fontAlgn="base" hangingPunct="1">
              <a:spcBef>
                <a:spcPct val="20000"/>
              </a:spcBef>
              <a:spcAft>
                <a:spcPct val="0"/>
              </a:spcAft>
              <a:buFont typeface="Arial" pitchFamily="34" charset="0"/>
              <a:buNone/>
              <a:defRPr sz="2000" i="1" kern="1200">
                <a:solidFill>
                  <a:srgbClr val="002060"/>
                </a:solidFill>
                <a:latin typeface="+mn-lt"/>
                <a:ea typeface="+mn-ea"/>
                <a:cs typeface="+mn-cs"/>
              </a:defRPr>
            </a:lvl3pPr>
            <a:lvl4pPr marL="1371600" indent="0" algn="l" rtl="0" eaLnBrk="1" fontAlgn="base" hangingPunct="1">
              <a:spcBef>
                <a:spcPct val="20000"/>
              </a:spcBef>
              <a:spcAft>
                <a:spcPct val="0"/>
              </a:spcAft>
              <a:buFont typeface="Arial" pitchFamily="34" charset="0"/>
              <a:buNone/>
              <a:defRPr sz="2000" i="1" kern="1200">
                <a:solidFill>
                  <a:srgbClr val="002060"/>
                </a:solidFill>
                <a:latin typeface="+mn-lt"/>
                <a:ea typeface="+mn-ea"/>
                <a:cs typeface="+mn-cs"/>
              </a:defRPr>
            </a:lvl4pPr>
            <a:lvl5pPr marL="1828800" indent="0" algn="l" rtl="0" eaLnBrk="1" fontAlgn="base" hangingPunct="1">
              <a:spcBef>
                <a:spcPct val="20000"/>
              </a:spcBef>
              <a:spcAft>
                <a:spcPct val="0"/>
              </a:spcAft>
              <a:buFont typeface="Arial" pitchFamily="34" charset="0"/>
              <a:buNone/>
              <a:defRPr sz="2000" i="1"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In this course we have:</a:t>
            </a:r>
          </a:p>
          <a:p>
            <a:pPr lvl="1"/>
            <a:r>
              <a:rPr lang="en-US" dirty="0"/>
              <a:t>Examined the challenges of distributed systems</a:t>
            </a:r>
          </a:p>
          <a:p>
            <a:pPr lvl="1"/>
            <a:r>
              <a:rPr lang="en-US" dirty="0"/>
              <a:t>Identified the suitability of Microservices</a:t>
            </a:r>
          </a:p>
          <a:p>
            <a:pPr lvl="1"/>
            <a:r>
              <a:rPr lang="en-US" dirty="0"/>
              <a:t>Applied design patterns to Microservice architecture</a:t>
            </a:r>
          </a:p>
          <a:p>
            <a:pPr lvl="1"/>
            <a:r>
              <a:rPr lang="en-US" dirty="0"/>
              <a:t>Evaluated NoSQL database models</a:t>
            </a:r>
          </a:p>
          <a:p>
            <a:pPr lvl="1"/>
            <a:r>
              <a:rPr lang="en-US" dirty="0"/>
              <a:t>Simplified service deployment with containerisation</a:t>
            </a:r>
          </a:p>
          <a:p>
            <a:pPr lvl="1"/>
            <a:r>
              <a:rPr lang="en-US" dirty="0"/>
              <a:t>Explored server less services</a:t>
            </a:r>
            <a:endParaRPr lang="en-GB" dirty="0"/>
          </a:p>
        </p:txBody>
      </p:sp>
      <p:sp>
        <p:nvSpPr>
          <p:cNvPr id="6" name="Title 3"/>
          <p:cNvSpPr txBox="1">
            <a:spLocks/>
          </p:cNvSpPr>
          <p:nvPr/>
        </p:nvSpPr>
        <p:spPr bwMode="auto">
          <a:xfrm>
            <a:off x="457199" y="264247"/>
            <a:ext cx="8507289"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kern="1200">
                <a:solidFill>
                  <a:srgbClr val="002060"/>
                </a:solidFill>
                <a:latin typeface="+mj-lt"/>
                <a:ea typeface="+mj-ea"/>
                <a:cs typeface="+mj-cs"/>
              </a:defRPr>
            </a:lvl1pPr>
            <a:lvl2pPr algn="ctr" rtl="0" eaLnBrk="1" fontAlgn="base" hangingPunct="1">
              <a:spcBef>
                <a:spcPct val="0"/>
              </a:spcBef>
              <a:spcAft>
                <a:spcPct val="0"/>
              </a:spcAft>
              <a:defRPr sz="4400">
                <a:solidFill>
                  <a:schemeClr val="accent1"/>
                </a:solidFill>
                <a:latin typeface="Tahoma" pitchFamily="34" charset="0"/>
              </a:defRPr>
            </a:lvl2pPr>
            <a:lvl3pPr algn="ctr" rtl="0" eaLnBrk="1" fontAlgn="base" hangingPunct="1">
              <a:spcBef>
                <a:spcPct val="0"/>
              </a:spcBef>
              <a:spcAft>
                <a:spcPct val="0"/>
              </a:spcAft>
              <a:defRPr sz="4400">
                <a:solidFill>
                  <a:schemeClr val="accent1"/>
                </a:solidFill>
                <a:latin typeface="Tahoma" pitchFamily="34" charset="0"/>
              </a:defRPr>
            </a:lvl3pPr>
            <a:lvl4pPr algn="ctr" rtl="0" eaLnBrk="1" fontAlgn="base" hangingPunct="1">
              <a:spcBef>
                <a:spcPct val="0"/>
              </a:spcBef>
              <a:spcAft>
                <a:spcPct val="0"/>
              </a:spcAft>
              <a:defRPr sz="4400">
                <a:solidFill>
                  <a:schemeClr val="accent1"/>
                </a:solidFill>
                <a:latin typeface="Tahoma" pitchFamily="34" charset="0"/>
              </a:defRPr>
            </a:lvl4pPr>
            <a:lvl5pPr algn="ctr" rtl="0" eaLnBrk="1" fontAlgn="base" hangingPunct="1">
              <a:spcBef>
                <a:spcPct val="0"/>
              </a:spcBef>
              <a:spcAft>
                <a:spcPct val="0"/>
              </a:spcAft>
              <a:defRPr sz="4400">
                <a:solidFill>
                  <a:schemeClr val="accent1"/>
                </a:solidFill>
                <a:latin typeface="Tahoma"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Course Summary</a:t>
            </a:r>
          </a:p>
        </p:txBody>
      </p:sp>
    </p:spTree>
    <p:extLst>
      <p:ext uri="{BB962C8B-B14F-4D97-AF65-F5344CB8AC3E}">
        <p14:creationId xmlns:p14="http://schemas.microsoft.com/office/powerpoint/2010/main" val="2864179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Addressing Brewer's Issues - C</a:t>
            </a:r>
          </a:p>
        </p:txBody>
      </p:sp>
      <p:sp>
        <p:nvSpPr>
          <p:cNvPr id="3" name="Content Placeholder 2"/>
          <p:cNvSpPr>
            <a:spLocks noGrp="1"/>
          </p:cNvSpPr>
          <p:nvPr>
            <p:ph idx="1"/>
          </p:nvPr>
        </p:nvSpPr>
        <p:spPr/>
        <p:txBody>
          <a:bodyPr/>
          <a:lstStyle/>
          <a:p>
            <a:r>
              <a:rPr lang="en-US" dirty="0">
                <a:solidFill>
                  <a:srgbClr val="002060"/>
                </a:solidFill>
              </a:rPr>
              <a:t>Drop the need for Consistency</a:t>
            </a:r>
          </a:p>
          <a:p>
            <a:pPr lvl="1"/>
            <a:r>
              <a:rPr lang="en-US" dirty="0"/>
              <a:t>Means you have to be prepared for inconsistency</a:t>
            </a:r>
          </a:p>
          <a:p>
            <a:pPr lvl="1"/>
            <a:r>
              <a:rPr lang="en-US" dirty="0"/>
              <a:t>Accept that everything will become 'Eventually Consistent'</a:t>
            </a:r>
          </a:p>
          <a:p>
            <a:pPr lvl="1"/>
            <a:r>
              <a:rPr lang="en-US" dirty="0"/>
              <a:t>May mean business problems in notifying 'customers'</a:t>
            </a:r>
          </a:p>
          <a:p>
            <a:pPr lvl="1"/>
            <a:r>
              <a:rPr lang="en-US" dirty="0"/>
              <a:t>Order goes to back order?</a:t>
            </a:r>
          </a:p>
          <a:p>
            <a:r>
              <a:rPr lang="en-GB" dirty="0"/>
              <a:t>Think of Facebook or Twitter</a:t>
            </a:r>
          </a:p>
          <a:p>
            <a:pPr lvl="1"/>
            <a:r>
              <a:rPr lang="en-GB" dirty="0"/>
              <a:t>All posts / tweets arrive to all users</a:t>
            </a:r>
          </a:p>
          <a:p>
            <a:pPr lvl="2"/>
            <a:r>
              <a:rPr lang="en-GB" dirty="0"/>
              <a:t>Eventually!</a:t>
            </a:r>
            <a:endParaRPr lang="en-US" dirty="0"/>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23</a:t>
            </a:fld>
            <a:endParaRPr lang="en-US" dirty="0"/>
          </a:p>
        </p:txBody>
      </p:sp>
      <p:sp>
        <p:nvSpPr>
          <p:cNvPr id="5" name="Footer Placeholder 4"/>
          <p:cNvSpPr>
            <a:spLocks noGrp="1"/>
          </p:cNvSpPr>
          <p:nvPr>
            <p:ph type="ftr" sz="quarter" idx="3"/>
          </p:nvPr>
        </p:nvSpPr>
        <p:spPr>
          <a:xfrm>
            <a:off x="1115616" y="6356350"/>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3375372548"/>
      </p:ext>
    </p:extLst>
  </p:cSld>
  <p:clrMapOvr>
    <a:masterClrMapping/>
  </p:clrMapOvr>
  <p:transition spd="slow">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Addressing Brewer's Issues - Web</a:t>
            </a:r>
          </a:p>
        </p:txBody>
      </p:sp>
      <p:sp>
        <p:nvSpPr>
          <p:cNvPr id="3" name="Content Placeholder 2"/>
          <p:cNvSpPr>
            <a:spLocks noGrp="1"/>
          </p:cNvSpPr>
          <p:nvPr>
            <p:ph idx="1"/>
          </p:nvPr>
        </p:nvSpPr>
        <p:spPr/>
        <p:txBody>
          <a:bodyPr/>
          <a:lstStyle/>
          <a:p>
            <a:r>
              <a:rPr lang="en-US" dirty="0">
                <a:solidFill>
                  <a:srgbClr val="002060"/>
                </a:solidFill>
              </a:rPr>
              <a:t>We can't avoid Partition Tolerance</a:t>
            </a:r>
          </a:p>
          <a:p>
            <a:pPr lvl="1"/>
            <a:r>
              <a:rPr lang="en-US" dirty="0"/>
              <a:t>The nature of the infrastructure means it may occur</a:t>
            </a:r>
          </a:p>
          <a:p>
            <a:pPr lvl="1"/>
            <a:endParaRPr lang="en-US" dirty="0"/>
          </a:p>
          <a:p>
            <a:r>
              <a:rPr lang="en-US" dirty="0">
                <a:solidFill>
                  <a:srgbClr val="002060"/>
                </a:solidFill>
              </a:rPr>
              <a:t>We can only have two from CAP according to Brewer's</a:t>
            </a:r>
          </a:p>
          <a:p>
            <a:pPr lvl="1"/>
            <a:r>
              <a:rPr lang="en-US" dirty="0"/>
              <a:t>Hence we now have to decide on Availability or Consistency</a:t>
            </a:r>
          </a:p>
          <a:p>
            <a:pPr lvl="1"/>
            <a:r>
              <a:rPr lang="en-US" dirty="0"/>
              <a:t>Which would you go for?</a:t>
            </a:r>
          </a:p>
          <a:p>
            <a:pPr lvl="1"/>
            <a:r>
              <a:rPr lang="en-US" dirty="0"/>
              <a:t>Why?</a:t>
            </a:r>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24</a:t>
            </a:fld>
            <a:endParaRPr lang="en-US" dirty="0"/>
          </a:p>
        </p:txBody>
      </p:sp>
      <p:sp>
        <p:nvSpPr>
          <p:cNvPr id="5" name="Footer Placeholder 4"/>
          <p:cNvSpPr>
            <a:spLocks noGrp="1"/>
          </p:cNvSpPr>
          <p:nvPr>
            <p:ph type="ftr" sz="quarter" idx="3"/>
          </p:nvPr>
        </p:nvSpPr>
        <p:spPr>
          <a:xfrm>
            <a:off x="1115616" y="6356349"/>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1849818484"/>
      </p:ext>
    </p:extLst>
  </p:cSld>
  <p:clrMapOvr>
    <a:masterClrMapping/>
  </p:clrMapOvr>
  <p:transition spd="slow">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Brewer's Theorem</a:t>
            </a:r>
          </a:p>
        </p:txBody>
      </p:sp>
      <p:sp>
        <p:nvSpPr>
          <p:cNvPr id="3" name="Content Placeholder 2"/>
          <p:cNvSpPr>
            <a:spLocks noGrp="1"/>
          </p:cNvSpPr>
          <p:nvPr>
            <p:ph idx="1"/>
          </p:nvPr>
        </p:nvSpPr>
        <p:spPr/>
        <p:txBody>
          <a:bodyPr/>
          <a:lstStyle/>
          <a:p>
            <a:r>
              <a:rPr lang="en-US" dirty="0">
                <a:solidFill>
                  <a:srgbClr val="002060"/>
                </a:solidFill>
              </a:rPr>
              <a:t>Draw a series of diagrams that show how Brewer's theorem is manifested in a standard web based application. It is likely that your diagram will need to include various nodes </a:t>
            </a:r>
            <a:r>
              <a:rPr lang="mr-IN" dirty="0">
                <a:solidFill>
                  <a:srgbClr val="002060"/>
                </a:solidFill>
              </a:rPr>
              <a:t>–</a:t>
            </a:r>
            <a:r>
              <a:rPr lang="en-US" dirty="0">
                <a:solidFill>
                  <a:srgbClr val="002060"/>
                </a:solidFill>
              </a:rPr>
              <a:t> probably more than one of each - and network portions.</a:t>
            </a:r>
          </a:p>
        </p:txBody>
      </p:sp>
      <p:sp>
        <p:nvSpPr>
          <p:cNvPr id="4" name="Slide Number Placeholder 3"/>
          <p:cNvSpPr>
            <a:spLocks noGrp="1"/>
          </p:cNvSpPr>
          <p:nvPr>
            <p:ph type="sldNum" sz="quarter" idx="4"/>
          </p:nvPr>
        </p:nvSpPr>
        <p:spPr/>
        <p:txBody>
          <a:bodyPr/>
          <a:lstStyle/>
          <a:p>
            <a:fld id="{33D6E5A2-EC83-451F-A719-9AC1370DD5CF}" type="slidenum">
              <a:rPr lang="en-US" smtClean="0"/>
              <a:pPr/>
              <a:t>25</a:t>
            </a:fld>
            <a:endParaRPr lang="en-US" dirty="0"/>
          </a:p>
        </p:txBody>
      </p:sp>
      <p:sp>
        <p:nvSpPr>
          <p:cNvPr id="6" name="Footer Placeholder 5"/>
          <p:cNvSpPr>
            <a:spLocks noGrp="1"/>
          </p:cNvSpPr>
          <p:nvPr>
            <p:ph type="ftr" sz="quarter" idx="3"/>
          </p:nvPr>
        </p:nvSpPr>
        <p:spPr>
          <a:xfrm>
            <a:off x="1115616" y="6437792"/>
            <a:ext cx="4786279" cy="365125"/>
          </a:xfrm>
        </p:spPr>
        <p:txBody>
          <a:bodyPr/>
          <a:lstStyle/>
          <a:p>
            <a:pPr algn="l"/>
            <a:r>
              <a:rPr lang="en-GB" b="1" dirty="0"/>
              <a:t>Copyright KPL KnowledgeSolutions Ltd – All rights reserved</a:t>
            </a:r>
          </a:p>
          <a:p>
            <a:endParaRPr lang="en-GB" dirty="0"/>
          </a:p>
        </p:txBody>
      </p:sp>
      <p:pic>
        <p:nvPicPr>
          <p:cNvPr id="7" name="Picture 6"/>
          <p:cNvPicPr>
            <a:picLocks noChangeAspect="1"/>
          </p:cNvPicPr>
          <p:nvPr/>
        </p:nvPicPr>
        <p:blipFill>
          <a:blip r:embed="rId3"/>
          <a:stretch>
            <a:fillRect/>
          </a:stretch>
        </p:blipFill>
        <p:spPr>
          <a:xfrm>
            <a:off x="7723499" y="178682"/>
            <a:ext cx="933450" cy="942975"/>
          </a:xfrm>
          <a:prstGeom prst="rect">
            <a:avLst/>
          </a:prstGeom>
        </p:spPr>
      </p:pic>
    </p:spTree>
    <p:extLst>
      <p:ext uri="{BB962C8B-B14F-4D97-AF65-F5344CB8AC3E}">
        <p14:creationId xmlns:p14="http://schemas.microsoft.com/office/powerpoint/2010/main" val="590296961"/>
      </p:ext>
    </p:extLst>
  </p:cSld>
  <p:clrMapOvr>
    <a:masterClrMapping/>
  </p:clrMapOvr>
  <p:transition spd="slow">
    <p:wipe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Session Summary</a:t>
            </a:r>
          </a:p>
        </p:txBody>
      </p:sp>
      <p:sp>
        <p:nvSpPr>
          <p:cNvPr id="5" name="Content Placeholder 4"/>
          <p:cNvSpPr>
            <a:spLocks noGrp="1"/>
          </p:cNvSpPr>
          <p:nvPr>
            <p:ph idx="1"/>
          </p:nvPr>
        </p:nvSpPr>
        <p:spPr/>
        <p:txBody>
          <a:bodyPr/>
          <a:lstStyle/>
          <a:p>
            <a:r>
              <a:rPr lang="en-US" dirty="0"/>
              <a:t>In this session we examined:</a:t>
            </a:r>
            <a:endParaRPr lang="en-GB" dirty="0"/>
          </a:p>
          <a:p>
            <a:pPr lvl="1"/>
            <a:r>
              <a:rPr lang="en-GB" dirty="0"/>
              <a:t>The challenges created by highly distributed system</a:t>
            </a:r>
          </a:p>
          <a:p>
            <a:pPr lvl="1"/>
            <a:r>
              <a:rPr lang="en-GB" dirty="0"/>
              <a:t>Brewer's theorem</a:t>
            </a:r>
          </a:p>
        </p:txBody>
      </p:sp>
      <p:sp>
        <p:nvSpPr>
          <p:cNvPr id="2" name="Footer Placeholder 1"/>
          <p:cNvSpPr>
            <a:spLocks noGrp="1"/>
          </p:cNvSpPr>
          <p:nvPr>
            <p:ph type="ftr" sz="quarter" idx="3"/>
          </p:nvPr>
        </p:nvSpPr>
        <p:spPr>
          <a:xfrm>
            <a:off x="1115616" y="6343601"/>
            <a:ext cx="4786279" cy="365125"/>
          </a:xfrm>
        </p:spPr>
        <p:txBody>
          <a:bodyPr/>
          <a:lstStyle/>
          <a:p>
            <a:pPr algn="l"/>
            <a:r>
              <a:rPr lang="en-GB" b="1" dirty="0"/>
              <a:t>Copyright KPL KnowledgeSolutions Ltd – All rights reserved</a:t>
            </a:r>
            <a:endParaRPr lang="en-GB" dirty="0"/>
          </a:p>
        </p:txBody>
      </p:sp>
      <p:sp>
        <p:nvSpPr>
          <p:cNvPr id="6" name="Slide Number Placeholder 2"/>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26</a:t>
            </a:fld>
            <a:endParaRPr lang="en-US" sz="1200" b="1" dirty="0">
              <a:solidFill>
                <a:srgbClr val="002060"/>
              </a:solidFill>
              <a:latin typeface="+mn-lt"/>
            </a:endParaRPr>
          </a:p>
        </p:txBody>
      </p:sp>
    </p:spTree>
    <p:extLst>
      <p:ext uri="{BB962C8B-B14F-4D97-AF65-F5344CB8AC3E}">
        <p14:creationId xmlns:p14="http://schemas.microsoft.com/office/powerpoint/2010/main" val="2592734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1" name="Rectangle 2"/>
          <p:cNvSpPr>
            <a:spLocks noGrp="1" noChangeArrowheads="1"/>
          </p:cNvSpPr>
          <p:nvPr>
            <p:ph type="title"/>
          </p:nvPr>
        </p:nvSpPr>
        <p:spPr>
          <a:xfrm>
            <a:off x="426243" y="2208463"/>
            <a:ext cx="8291514" cy="1220537"/>
          </a:xfrm>
        </p:spPr>
        <p:txBody>
          <a:bodyPr/>
          <a:lstStyle/>
          <a:p>
            <a:br>
              <a:rPr lang="en-GB" dirty="0"/>
            </a:br>
            <a:br>
              <a:rPr lang="en-GB" dirty="0"/>
            </a:br>
            <a:r>
              <a:rPr lang="en-GB" dirty="0"/>
              <a:t>Chapter 3: Microservices Basics</a:t>
            </a:r>
            <a:br>
              <a:rPr lang="en-GB" dirty="0"/>
            </a:br>
            <a:br>
              <a:rPr lang="en-GB" dirty="0"/>
            </a:br>
            <a:endParaRPr lang="en-GB" dirty="0"/>
          </a:p>
        </p:txBody>
      </p:sp>
    </p:spTree>
    <p:extLst>
      <p:ext uri="{BB962C8B-B14F-4D97-AF65-F5344CB8AC3E}">
        <p14:creationId xmlns:p14="http://schemas.microsoft.com/office/powerpoint/2010/main" val="107157297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Session Objectives</a:t>
            </a:r>
          </a:p>
        </p:txBody>
      </p:sp>
      <p:sp>
        <p:nvSpPr>
          <p:cNvPr id="5" name="Content Placeholder 4"/>
          <p:cNvSpPr>
            <a:spLocks noGrp="1"/>
          </p:cNvSpPr>
          <p:nvPr>
            <p:ph idx="1"/>
          </p:nvPr>
        </p:nvSpPr>
        <p:spPr/>
        <p:txBody>
          <a:bodyPr/>
          <a:lstStyle/>
          <a:p>
            <a:r>
              <a:rPr lang="en-US" dirty="0"/>
              <a:t>In this session we will examine</a:t>
            </a:r>
            <a:endParaRPr lang="en-GB" dirty="0"/>
          </a:p>
          <a:p>
            <a:pPr lvl="1"/>
            <a:r>
              <a:rPr lang="en-GB" dirty="0"/>
              <a:t>The benefits of microservices</a:t>
            </a:r>
          </a:p>
          <a:p>
            <a:pPr lvl="1"/>
            <a:r>
              <a:rPr lang="en-GB" dirty="0"/>
              <a:t>Microservice design principles</a:t>
            </a:r>
          </a:p>
          <a:p>
            <a:pPr lvl="1"/>
            <a:r>
              <a:rPr lang="en-GB" dirty="0"/>
              <a:t>The impact of network performance on microservices</a:t>
            </a:r>
          </a:p>
          <a:p>
            <a:pPr lvl="1"/>
            <a:r>
              <a:rPr lang="en-GB" dirty="0"/>
              <a:t>Development and deployment management</a:t>
            </a:r>
          </a:p>
        </p:txBody>
      </p:sp>
      <p:sp>
        <p:nvSpPr>
          <p:cNvPr id="2" name="Footer Placeholder 1"/>
          <p:cNvSpPr>
            <a:spLocks noGrp="1"/>
          </p:cNvSpPr>
          <p:nvPr>
            <p:ph type="ftr" sz="quarter" idx="3"/>
          </p:nvPr>
        </p:nvSpPr>
        <p:spPr>
          <a:xfrm>
            <a:off x="1115616" y="6356153"/>
            <a:ext cx="4786279" cy="365125"/>
          </a:xfrm>
        </p:spPr>
        <p:txBody>
          <a:bodyPr/>
          <a:lstStyle/>
          <a:p>
            <a:pPr algn="l"/>
            <a:r>
              <a:rPr lang="en-GB" b="1" dirty="0"/>
              <a:t>Copyright KPL KnowledgeSolutions Ltd – All rights reserved</a:t>
            </a:r>
            <a:endParaRPr lang="en-GB" dirty="0"/>
          </a:p>
        </p:txBody>
      </p:sp>
      <p:sp>
        <p:nvSpPr>
          <p:cNvPr id="6" name="Slide Number Placeholder 2"/>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28</a:t>
            </a:fld>
            <a:endParaRPr lang="en-US" sz="1200" b="1" dirty="0">
              <a:solidFill>
                <a:srgbClr val="002060"/>
              </a:solidFill>
              <a:latin typeface="+mn-lt"/>
            </a:endParaRPr>
          </a:p>
        </p:txBody>
      </p:sp>
    </p:spTree>
    <p:extLst>
      <p:ext uri="{BB962C8B-B14F-4D97-AF65-F5344CB8AC3E}">
        <p14:creationId xmlns:p14="http://schemas.microsoft.com/office/powerpoint/2010/main" val="4183730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Microservice Basics</a:t>
            </a:r>
          </a:p>
        </p:txBody>
      </p:sp>
      <p:sp>
        <p:nvSpPr>
          <p:cNvPr id="5" name="Content Placeholder 4"/>
          <p:cNvSpPr>
            <a:spLocks noGrp="1"/>
          </p:cNvSpPr>
          <p:nvPr>
            <p:ph idx="1"/>
          </p:nvPr>
        </p:nvSpPr>
        <p:spPr>
          <a:xfrm>
            <a:off x="2627784" y="1916832"/>
            <a:ext cx="4680520" cy="2836912"/>
          </a:xfrm>
        </p:spPr>
        <p:txBody>
          <a:bodyPr/>
          <a:lstStyle/>
          <a:p>
            <a:pPr>
              <a:buFont typeface="Wingdings" panose="05000000000000000000" pitchFamily="2" charset="2"/>
              <a:buChar char="Ø"/>
            </a:pPr>
            <a:r>
              <a:rPr lang="en-GB" dirty="0"/>
              <a:t>Why Microservices</a:t>
            </a:r>
          </a:p>
          <a:p>
            <a:r>
              <a:rPr lang="en-GB" dirty="0"/>
              <a:t>Microservice Principles</a:t>
            </a:r>
          </a:p>
          <a:p>
            <a:r>
              <a:rPr lang="en-GB" dirty="0"/>
              <a:t>Network Performance</a:t>
            </a:r>
          </a:p>
          <a:p>
            <a:r>
              <a:rPr lang="en-GB" dirty="0"/>
              <a:t>Selecting Services</a:t>
            </a:r>
          </a:p>
          <a:p>
            <a:r>
              <a:rPr lang="en-GB" dirty="0"/>
              <a:t>Building and Managing Services</a:t>
            </a:r>
          </a:p>
        </p:txBody>
      </p:sp>
      <p:sp>
        <p:nvSpPr>
          <p:cNvPr id="3" name="Slide Number Placeholder 2"/>
          <p:cNvSpPr>
            <a:spLocks noGrp="1"/>
          </p:cNvSpPr>
          <p:nvPr>
            <p:ph type="sldNum" sz="quarter" idx="4"/>
          </p:nvPr>
        </p:nvSpPr>
        <p:spPr/>
        <p:txBody>
          <a:bodyPr/>
          <a:lstStyle/>
          <a:p>
            <a:fld id="{33D6E5A2-EC83-451F-A719-9AC1370DD5CF}" type="slidenum">
              <a:rPr lang="en-US" smtClean="0"/>
              <a:pPr/>
              <a:t>29</a:t>
            </a:fld>
            <a:endParaRPr lang="en-US" dirty="0"/>
          </a:p>
        </p:txBody>
      </p:sp>
      <p:sp>
        <p:nvSpPr>
          <p:cNvPr id="2" name="Footer Placeholder 1"/>
          <p:cNvSpPr>
            <a:spLocks noGrp="1"/>
          </p:cNvSpPr>
          <p:nvPr>
            <p:ph type="ftr" sz="quarter" idx="3"/>
          </p:nvPr>
        </p:nvSpPr>
        <p:spPr>
          <a:xfrm>
            <a:off x="1115616" y="6356350"/>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4184320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0"/>
            <a:ext cx="8820472" cy="762000"/>
          </a:xfrm>
        </p:spPr>
        <p:txBody>
          <a:bodyPr/>
          <a:lstStyle/>
          <a:p>
            <a:r>
              <a:rPr lang="en-US" dirty="0"/>
              <a:t>About You</a:t>
            </a:r>
          </a:p>
        </p:txBody>
      </p:sp>
      <p:sp>
        <p:nvSpPr>
          <p:cNvPr id="4" name="Slide Number Placeholder 3"/>
          <p:cNvSpPr>
            <a:spLocks noGrp="1"/>
          </p:cNvSpPr>
          <p:nvPr>
            <p:ph type="sldNum" sz="quarter" idx="11"/>
          </p:nvPr>
        </p:nvSpPr>
        <p:spPr/>
        <p:txBody>
          <a:bodyPr/>
          <a:lstStyle/>
          <a:p>
            <a:fld id="{33D6E5A2-EC83-451F-A719-9AC1370DD5CF}" type="slidenum">
              <a:rPr lang="en-US" smtClean="0"/>
              <a:pPr/>
              <a:t>3</a:t>
            </a:fld>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545333431"/>
              </p:ext>
            </p:extLst>
          </p:nvPr>
        </p:nvGraphicFramePr>
        <p:xfrm>
          <a:off x="457200" y="762000"/>
          <a:ext cx="8229600" cy="5199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5909530"/>
      </p:ext>
    </p:extLst>
  </p:cSld>
  <p:clrMapOvr>
    <a:masterClrMapping/>
  </p:clrMapOvr>
  <p:transition spd="slow">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Microservices?</a:t>
            </a:r>
          </a:p>
        </p:txBody>
      </p:sp>
      <p:sp>
        <p:nvSpPr>
          <p:cNvPr id="3" name="Content Placeholder 2"/>
          <p:cNvSpPr>
            <a:spLocks noGrp="1"/>
          </p:cNvSpPr>
          <p:nvPr>
            <p:ph idx="1"/>
          </p:nvPr>
        </p:nvSpPr>
        <p:spPr/>
        <p:txBody>
          <a:bodyPr/>
          <a:lstStyle/>
          <a:p>
            <a:endParaRPr lang="en-US" dirty="0">
              <a:solidFill>
                <a:srgbClr val="002060"/>
              </a:solidFill>
            </a:endParaRPr>
          </a:p>
          <a:p>
            <a:pPr marL="0" indent="0">
              <a:buNone/>
            </a:pPr>
            <a:r>
              <a:rPr lang="en-US" dirty="0">
                <a:solidFill>
                  <a:srgbClr val="002060"/>
                </a:solidFill>
              </a:rPr>
              <a:t>	</a:t>
            </a:r>
            <a:r>
              <a:rPr lang="en-US" b="0" dirty="0">
                <a:solidFill>
                  <a:srgbClr val="002060"/>
                </a:solidFill>
              </a:rPr>
              <a:t>"Small, </a:t>
            </a:r>
            <a:r>
              <a:rPr lang="en-US" dirty="0">
                <a:solidFill>
                  <a:srgbClr val="002060"/>
                </a:solidFill>
              </a:rPr>
              <a:t>independently releasable</a:t>
            </a:r>
            <a:r>
              <a:rPr lang="en-US" b="0" dirty="0">
                <a:solidFill>
                  <a:srgbClr val="002060"/>
                </a:solidFill>
              </a:rPr>
              <a:t>, </a:t>
            </a:r>
            <a:r>
              <a:rPr lang="en-US" dirty="0">
                <a:solidFill>
                  <a:srgbClr val="002060"/>
                </a:solidFill>
              </a:rPr>
              <a:t>autonomous</a:t>
            </a:r>
            <a:r>
              <a:rPr lang="en-US" b="0" dirty="0">
                <a:solidFill>
                  <a:srgbClr val="002060"/>
                </a:solidFill>
              </a:rPr>
              <a:t> services 	that </a:t>
            </a:r>
            <a:r>
              <a:rPr lang="en-US" dirty="0">
                <a:solidFill>
                  <a:srgbClr val="002060"/>
                </a:solidFill>
              </a:rPr>
              <a:t>work together </a:t>
            </a:r>
            <a:r>
              <a:rPr lang="en-US" b="0" dirty="0">
                <a:solidFill>
                  <a:srgbClr val="002060"/>
                </a:solidFill>
              </a:rPr>
              <a:t>modelled around a </a:t>
            </a:r>
            <a:r>
              <a:rPr lang="en-US" dirty="0">
                <a:solidFill>
                  <a:srgbClr val="002060"/>
                </a:solidFill>
              </a:rPr>
              <a:t>business</a:t>
            </a:r>
            <a:r>
              <a:rPr lang="en-US" b="0" dirty="0">
                <a:solidFill>
                  <a:srgbClr val="002060"/>
                </a:solidFill>
              </a:rPr>
              <a:t> 	</a:t>
            </a:r>
            <a:r>
              <a:rPr lang="en-US" dirty="0">
                <a:solidFill>
                  <a:srgbClr val="002060"/>
                </a:solidFill>
              </a:rPr>
              <a:t>domain</a:t>
            </a:r>
            <a:r>
              <a:rPr lang="en-US" b="0" dirty="0">
                <a:solidFill>
                  <a:srgbClr val="002060"/>
                </a:solidFill>
              </a:rPr>
              <a:t>"</a:t>
            </a:r>
          </a:p>
          <a:p>
            <a:pPr marL="0" indent="0">
              <a:buNone/>
            </a:pPr>
            <a:r>
              <a:rPr lang="en-US" b="0" dirty="0">
                <a:solidFill>
                  <a:srgbClr val="002060"/>
                </a:solidFill>
              </a:rPr>
              <a:t>		</a:t>
            </a:r>
            <a:r>
              <a:rPr lang="en-US" b="0" i="1" dirty="0">
                <a:solidFill>
                  <a:srgbClr val="002060"/>
                </a:solidFill>
              </a:rPr>
              <a:t>- Thoughtworks</a:t>
            </a:r>
          </a:p>
        </p:txBody>
      </p:sp>
      <p:sp>
        <p:nvSpPr>
          <p:cNvPr id="4" name="Slide Number Placeholder 3"/>
          <p:cNvSpPr>
            <a:spLocks noGrp="1"/>
          </p:cNvSpPr>
          <p:nvPr>
            <p:ph type="sldNum" sz="quarter" idx="4"/>
          </p:nvPr>
        </p:nvSpPr>
        <p:spPr/>
        <p:txBody>
          <a:bodyPr/>
          <a:lstStyle/>
          <a:p>
            <a:fld id="{33D6E5A2-EC83-451F-A719-9AC1370DD5CF}" type="slidenum">
              <a:rPr lang="en-US" smtClean="0"/>
              <a:pPr/>
              <a:t>30</a:t>
            </a:fld>
            <a:endParaRPr lang="en-US" dirty="0"/>
          </a:p>
        </p:txBody>
      </p:sp>
      <p:sp>
        <p:nvSpPr>
          <p:cNvPr id="7" name="TextBox 6"/>
          <p:cNvSpPr txBox="1"/>
          <p:nvPr/>
        </p:nvSpPr>
        <p:spPr>
          <a:xfrm>
            <a:off x="1115616" y="6400412"/>
            <a:ext cx="6120680" cy="276999"/>
          </a:xfrm>
          <a:prstGeom prst="rect">
            <a:avLst/>
          </a:prstGeom>
          <a:noFill/>
        </p:spPr>
        <p:txBody>
          <a:bodyPr wrap="square" rtlCol="0">
            <a:spAutoFit/>
          </a:bodyPr>
          <a:lstStyle/>
          <a:p>
            <a:pPr lvl="0"/>
            <a:r>
              <a:rPr lang="en-GB" sz="1200" b="1" dirty="0">
                <a:solidFill>
                  <a:srgbClr val="002060"/>
                </a:solidFill>
              </a:rPr>
              <a:t>Copyright KPL KnowledgeSolutions Ltd – All rights reserved</a:t>
            </a:r>
          </a:p>
        </p:txBody>
      </p:sp>
    </p:spTree>
    <p:extLst>
      <p:ext uri="{BB962C8B-B14F-4D97-AF65-F5344CB8AC3E}">
        <p14:creationId xmlns:p14="http://schemas.microsoft.com/office/powerpoint/2010/main" val="2602994773"/>
      </p:ext>
    </p:extLst>
  </p:cSld>
  <p:clrMapOvr>
    <a:masterClrMapping/>
  </p:clrMapOvr>
  <p:transition spd="slow">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2"/>
          <p:cNvSpPr txBox="1">
            <a:spLocks/>
          </p:cNvSpPr>
          <p:nvPr/>
        </p:nvSpPr>
        <p:spPr bwMode="auto">
          <a:xfrm>
            <a:off x="457200" y="1628800"/>
            <a:ext cx="8229600" cy="45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Font typeface="Arial" pitchFamily="34" charset="0"/>
              <a:buChar char="•"/>
              <a:defRPr sz="2400" b="1" kern="1200">
                <a:solidFill>
                  <a:srgbClr val="002060"/>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000" kern="1200">
                <a:solidFill>
                  <a:srgbClr val="002060"/>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000" kern="1200">
                <a:solidFill>
                  <a:srgbClr val="002060"/>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rgbClr val="002060"/>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Describes options for improving performance in a distributed system</a:t>
            </a:r>
          </a:p>
        </p:txBody>
      </p:sp>
      <p:sp>
        <p:nvSpPr>
          <p:cNvPr id="2" name="Title 1"/>
          <p:cNvSpPr>
            <a:spLocks noGrp="1"/>
          </p:cNvSpPr>
          <p:nvPr>
            <p:ph type="title"/>
          </p:nvPr>
        </p:nvSpPr>
        <p:spPr/>
        <p:txBody>
          <a:bodyPr/>
          <a:lstStyle/>
          <a:p>
            <a:r>
              <a:rPr lang="en-GB" dirty="0"/>
              <a:t>The Scale Cube</a:t>
            </a:r>
            <a:endParaRPr lang="en-US" dirty="0"/>
          </a:p>
        </p:txBody>
      </p:sp>
      <p:pic>
        <p:nvPicPr>
          <p:cNvPr id="6" name="Content Placeholder 5"/>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6388400" y="4279039"/>
            <a:ext cx="2160240" cy="1867761"/>
          </a:xfrm>
        </p:spPr>
      </p:pic>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cxnSp>
        <p:nvCxnSpPr>
          <p:cNvPr id="10" name="Straight Arrow Connector 9"/>
          <p:cNvCxnSpPr/>
          <p:nvPr/>
        </p:nvCxnSpPr>
        <p:spPr>
          <a:xfrm flipV="1">
            <a:off x="1475656" y="2799475"/>
            <a:ext cx="0" cy="2716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475656" y="5515985"/>
            <a:ext cx="30552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475656" y="4363857"/>
            <a:ext cx="2304256" cy="1152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907704" y="2996952"/>
            <a:ext cx="2975173" cy="369332"/>
          </a:xfrm>
          <a:prstGeom prst="rect">
            <a:avLst/>
          </a:prstGeom>
          <a:noFill/>
        </p:spPr>
        <p:txBody>
          <a:bodyPr wrap="none" rtlCol="0">
            <a:spAutoFit/>
          </a:bodyPr>
          <a:lstStyle/>
          <a:p>
            <a:r>
              <a:rPr lang="en-GB" dirty="0"/>
              <a:t>Y – Functional Decomposition</a:t>
            </a:r>
            <a:endParaRPr lang="en-US" dirty="0"/>
          </a:p>
        </p:txBody>
      </p:sp>
      <p:sp>
        <p:nvSpPr>
          <p:cNvPr id="16" name="TextBox 15"/>
          <p:cNvSpPr txBox="1"/>
          <p:nvPr/>
        </p:nvSpPr>
        <p:spPr>
          <a:xfrm>
            <a:off x="1632181" y="5667069"/>
            <a:ext cx="2613601" cy="369332"/>
          </a:xfrm>
          <a:prstGeom prst="rect">
            <a:avLst/>
          </a:prstGeom>
          <a:noFill/>
        </p:spPr>
        <p:txBody>
          <a:bodyPr wrap="none" rtlCol="0">
            <a:spAutoFit/>
          </a:bodyPr>
          <a:lstStyle/>
          <a:p>
            <a:r>
              <a:rPr lang="en-GB" dirty="0"/>
              <a:t>X – Horizontal Duplication</a:t>
            </a:r>
            <a:endParaRPr lang="en-US" dirty="0"/>
          </a:p>
        </p:txBody>
      </p:sp>
      <p:sp>
        <p:nvSpPr>
          <p:cNvPr id="17" name="TextBox 16"/>
          <p:cNvSpPr txBox="1"/>
          <p:nvPr/>
        </p:nvSpPr>
        <p:spPr>
          <a:xfrm rot="19885486">
            <a:off x="3254648" y="4397944"/>
            <a:ext cx="1795428" cy="369332"/>
          </a:xfrm>
          <a:prstGeom prst="rect">
            <a:avLst/>
          </a:prstGeom>
          <a:noFill/>
        </p:spPr>
        <p:txBody>
          <a:bodyPr wrap="none" rtlCol="0">
            <a:spAutoFit/>
          </a:bodyPr>
          <a:lstStyle/>
          <a:p>
            <a:r>
              <a:rPr lang="en-GB" dirty="0"/>
              <a:t>Z Data Partioning</a:t>
            </a:r>
            <a:endParaRPr lang="en-US" dirty="0"/>
          </a:p>
        </p:txBody>
      </p:sp>
      <p:sp>
        <p:nvSpPr>
          <p:cNvPr id="13" name="Footer Placeholder 2">
            <a:extLst>
              <a:ext uri="{FF2B5EF4-FFF2-40B4-BE49-F238E27FC236}">
                <a16:creationId xmlns:a16="http://schemas.microsoft.com/office/drawing/2014/main" id="{252B15A1-DFFB-4D5C-A008-95AD878B00EB}"/>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728252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Scale Cube</a:t>
            </a:r>
            <a:endParaRPr lang="en-US" dirty="0"/>
          </a:p>
        </p:txBody>
      </p:sp>
      <p:sp>
        <p:nvSpPr>
          <p:cNvPr id="3" name="Content Placeholder 2"/>
          <p:cNvSpPr>
            <a:spLocks noGrp="1"/>
          </p:cNvSpPr>
          <p:nvPr>
            <p:ph idx="1"/>
          </p:nvPr>
        </p:nvSpPr>
        <p:spPr/>
        <p:txBody>
          <a:bodyPr/>
          <a:lstStyle/>
          <a:p>
            <a:r>
              <a:rPr lang="en-GB" dirty="0"/>
              <a:t>Horizontal Duplication</a:t>
            </a:r>
          </a:p>
          <a:p>
            <a:pPr lvl="1"/>
            <a:r>
              <a:rPr lang="en-GB" dirty="0"/>
              <a:t>Keep adding more machines</a:t>
            </a:r>
          </a:p>
          <a:p>
            <a:pPr lvl="1"/>
            <a:r>
              <a:rPr lang="en-GB" dirty="0"/>
              <a:t>Behind a load balancer</a:t>
            </a:r>
          </a:p>
          <a:p>
            <a:pPr lvl="1"/>
            <a:r>
              <a:rPr lang="en-GB" dirty="0"/>
              <a:t>All instances potentially access all the data</a:t>
            </a:r>
          </a:p>
          <a:p>
            <a:r>
              <a:rPr lang="en-GB" dirty="0"/>
              <a:t>Data Partioning</a:t>
            </a:r>
          </a:p>
          <a:p>
            <a:pPr lvl="1"/>
            <a:r>
              <a:rPr lang="en-GB" dirty="0"/>
              <a:t>Each server responsible for access to a subset of data</a:t>
            </a:r>
            <a:endParaRPr lang="en-US" dirty="0"/>
          </a:p>
          <a:p>
            <a:r>
              <a:rPr lang="en-GB" dirty="0"/>
              <a:t>Functional Decomposition</a:t>
            </a:r>
          </a:p>
          <a:p>
            <a:pPr lvl="1"/>
            <a:r>
              <a:rPr lang="en-GB" dirty="0"/>
              <a:t>Break the system up into services</a:t>
            </a:r>
          </a:p>
          <a:p>
            <a:pPr lvl="2"/>
            <a:r>
              <a:rPr lang="en-GB" dirty="0"/>
              <a:t>Which can then be multiply deployed</a:t>
            </a:r>
          </a:p>
          <a:p>
            <a:pPr lvl="1"/>
            <a:r>
              <a:rPr lang="en-GB" dirty="0"/>
              <a:t>Microservices</a:t>
            </a:r>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6" name="Footer Placeholder 2">
            <a:extLst>
              <a:ext uri="{FF2B5EF4-FFF2-40B4-BE49-F238E27FC236}">
                <a16:creationId xmlns:a16="http://schemas.microsoft.com/office/drawing/2014/main" id="{5810263A-D13F-462A-8876-D477FDC72D0B}"/>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019664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Microservices?</a:t>
            </a:r>
          </a:p>
        </p:txBody>
      </p:sp>
      <p:sp>
        <p:nvSpPr>
          <p:cNvPr id="3" name="Content Placeholder 2"/>
          <p:cNvSpPr>
            <a:spLocks noGrp="1"/>
          </p:cNvSpPr>
          <p:nvPr>
            <p:ph idx="1"/>
          </p:nvPr>
        </p:nvSpPr>
        <p:spPr/>
        <p:txBody>
          <a:bodyPr/>
          <a:lstStyle/>
          <a:p>
            <a:r>
              <a:rPr lang="en-US" dirty="0">
                <a:solidFill>
                  <a:srgbClr val="002060"/>
                </a:solidFill>
              </a:rPr>
              <a:t>In essence microservices are simply opinionated SOA</a:t>
            </a:r>
          </a:p>
          <a:p>
            <a:pPr lvl="1"/>
            <a:r>
              <a:rPr lang="en-US" dirty="0"/>
              <a:t>The style of service as well as message protocols are defined</a:t>
            </a:r>
          </a:p>
          <a:p>
            <a:pPr marL="457200" lvl="1" indent="0">
              <a:buNone/>
            </a:pPr>
            <a:endParaRPr lang="en-US" dirty="0"/>
          </a:p>
          <a:p>
            <a:r>
              <a:rPr lang="en-US" dirty="0">
                <a:solidFill>
                  <a:srgbClr val="002060"/>
                </a:solidFill>
              </a:rPr>
              <a:t>The big gain is choices of how you build a system</a:t>
            </a:r>
          </a:p>
          <a:p>
            <a:pPr lvl="1"/>
            <a:r>
              <a:rPr lang="en-US" dirty="0"/>
              <a:t>Now or in the future</a:t>
            </a:r>
          </a:p>
          <a:p>
            <a:pPr lvl="1"/>
            <a:r>
              <a:rPr lang="en-US" dirty="0"/>
              <a:t>A toolbox of Lego bricks, each self-contained</a:t>
            </a:r>
          </a:p>
          <a:p>
            <a:pPr marL="457200" lvl="1" indent="0">
              <a:buNone/>
            </a:pPr>
            <a:endParaRPr lang="en-US" dirty="0"/>
          </a:p>
          <a:p>
            <a:r>
              <a:rPr lang="en-US" dirty="0">
                <a:solidFill>
                  <a:srgbClr val="002060"/>
                </a:solidFill>
              </a:rPr>
              <a:t>The price is complexity of your system</a:t>
            </a:r>
          </a:p>
          <a:p>
            <a:pPr lvl="1"/>
            <a:r>
              <a:rPr lang="en-US" dirty="0"/>
              <a:t>Particularly when tracing messages through system</a:t>
            </a:r>
          </a:p>
        </p:txBody>
      </p:sp>
      <p:sp>
        <p:nvSpPr>
          <p:cNvPr id="4" name="Slide Number Placeholder 3"/>
          <p:cNvSpPr>
            <a:spLocks noGrp="1"/>
          </p:cNvSpPr>
          <p:nvPr>
            <p:ph type="sldNum" sz="quarter" idx="4"/>
          </p:nvPr>
        </p:nvSpPr>
        <p:spPr/>
        <p:txBody>
          <a:bodyPr/>
          <a:lstStyle/>
          <a:p>
            <a:fld id="{33D6E5A2-EC83-451F-A719-9AC1370DD5CF}" type="slidenum">
              <a:rPr lang="en-US" smtClean="0"/>
              <a:pPr/>
              <a:t>33</a:t>
            </a:fld>
            <a:endParaRPr lang="en-US" dirty="0"/>
          </a:p>
        </p:txBody>
      </p:sp>
      <p:sp>
        <p:nvSpPr>
          <p:cNvPr id="6" name="Footer Placeholder 2">
            <a:extLst>
              <a:ext uri="{FF2B5EF4-FFF2-40B4-BE49-F238E27FC236}">
                <a16:creationId xmlns:a16="http://schemas.microsoft.com/office/drawing/2014/main" id="{26CB9374-E9B6-44F5-A44B-DF81DC928C93}"/>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70778645"/>
      </p:ext>
    </p:extLst>
  </p:cSld>
  <p:clrMapOvr>
    <a:masterClrMapping/>
  </p:clrMapOvr>
  <p:transition spd="slow">
    <p:wipe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Applications are Composed from Microservices </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5" name="Oval 4"/>
          <p:cNvSpPr/>
          <p:nvPr/>
        </p:nvSpPr>
        <p:spPr>
          <a:xfrm>
            <a:off x="1549066" y="4478784"/>
            <a:ext cx="936104" cy="936104"/>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 name="Oval 5"/>
          <p:cNvSpPr/>
          <p:nvPr/>
        </p:nvSpPr>
        <p:spPr>
          <a:xfrm>
            <a:off x="2564094" y="3237880"/>
            <a:ext cx="936104" cy="936104"/>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Oval 6"/>
          <p:cNvSpPr/>
          <p:nvPr/>
        </p:nvSpPr>
        <p:spPr>
          <a:xfrm>
            <a:off x="3083249" y="4478784"/>
            <a:ext cx="936104" cy="936104"/>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Oval 7"/>
          <p:cNvSpPr/>
          <p:nvPr/>
        </p:nvSpPr>
        <p:spPr>
          <a:xfrm>
            <a:off x="4451401" y="4478784"/>
            <a:ext cx="936104" cy="936104"/>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 name="Oval 8"/>
          <p:cNvSpPr/>
          <p:nvPr/>
        </p:nvSpPr>
        <p:spPr>
          <a:xfrm>
            <a:off x="4072886" y="3237880"/>
            <a:ext cx="936104" cy="936104"/>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 name="Oval 9"/>
          <p:cNvSpPr/>
          <p:nvPr/>
        </p:nvSpPr>
        <p:spPr>
          <a:xfrm>
            <a:off x="1296152" y="3214842"/>
            <a:ext cx="936104" cy="936104"/>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Oval 10"/>
          <p:cNvSpPr/>
          <p:nvPr/>
        </p:nvSpPr>
        <p:spPr>
          <a:xfrm>
            <a:off x="5819553" y="4478784"/>
            <a:ext cx="936104" cy="936104"/>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Oval 11"/>
          <p:cNvSpPr/>
          <p:nvPr/>
        </p:nvSpPr>
        <p:spPr>
          <a:xfrm>
            <a:off x="5672666" y="3214842"/>
            <a:ext cx="936104" cy="936104"/>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 name="Freeform 12"/>
          <p:cNvSpPr/>
          <p:nvPr/>
        </p:nvSpPr>
        <p:spPr>
          <a:xfrm>
            <a:off x="755576" y="2636912"/>
            <a:ext cx="4924845" cy="3285067"/>
          </a:xfrm>
          <a:custGeom>
            <a:avLst/>
            <a:gdLst>
              <a:gd name="connsiteX0" fmla="*/ 1322419 w 4924845"/>
              <a:gd name="connsiteY0" fmla="*/ 0 h 3285067"/>
              <a:gd name="connsiteX1" fmla="*/ 1322419 w 4924845"/>
              <a:gd name="connsiteY1" fmla="*/ 0 h 3285067"/>
              <a:gd name="connsiteX2" fmla="*/ 1514330 w 4924845"/>
              <a:gd name="connsiteY2" fmla="*/ 22578 h 3285067"/>
              <a:gd name="connsiteX3" fmla="*/ 1548197 w 4924845"/>
              <a:gd name="connsiteY3" fmla="*/ 33867 h 3285067"/>
              <a:gd name="connsiteX4" fmla="*/ 1604641 w 4924845"/>
              <a:gd name="connsiteY4" fmla="*/ 45156 h 3285067"/>
              <a:gd name="connsiteX5" fmla="*/ 1852997 w 4924845"/>
              <a:gd name="connsiteY5" fmla="*/ 79022 h 3285067"/>
              <a:gd name="connsiteX6" fmla="*/ 2044908 w 4924845"/>
              <a:gd name="connsiteY6" fmla="*/ 135467 h 3285067"/>
              <a:gd name="connsiteX7" fmla="*/ 2090063 w 4924845"/>
              <a:gd name="connsiteY7" fmla="*/ 158044 h 3285067"/>
              <a:gd name="connsiteX8" fmla="*/ 2519041 w 4924845"/>
              <a:gd name="connsiteY8" fmla="*/ 191911 h 3285067"/>
              <a:gd name="connsiteX9" fmla="*/ 2902863 w 4924845"/>
              <a:gd name="connsiteY9" fmla="*/ 214489 h 3285067"/>
              <a:gd name="connsiteX10" fmla="*/ 3015752 w 4924845"/>
              <a:gd name="connsiteY10" fmla="*/ 237067 h 3285067"/>
              <a:gd name="connsiteX11" fmla="*/ 3049619 w 4924845"/>
              <a:gd name="connsiteY11" fmla="*/ 259644 h 3285067"/>
              <a:gd name="connsiteX12" fmla="*/ 3162508 w 4924845"/>
              <a:gd name="connsiteY12" fmla="*/ 270933 h 3285067"/>
              <a:gd name="connsiteX13" fmla="*/ 3230241 w 4924845"/>
              <a:gd name="connsiteY13" fmla="*/ 282222 h 3285067"/>
              <a:gd name="connsiteX14" fmla="*/ 3399574 w 4924845"/>
              <a:gd name="connsiteY14" fmla="*/ 293511 h 3285067"/>
              <a:gd name="connsiteX15" fmla="*/ 3591485 w 4924845"/>
              <a:gd name="connsiteY15" fmla="*/ 316089 h 3285067"/>
              <a:gd name="connsiteX16" fmla="*/ 3726952 w 4924845"/>
              <a:gd name="connsiteY16" fmla="*/ 338667 h 3285067"/>
              <a:gd name="connsiteX17" fmla="*/ 3794685 w 4924845"/>
              <a:gd name="connsiteY17" fmla="*/ 349956 h 3285067"/>
              <a:gd name="connsiteX18" fmla="*/ 3862419 w 4924845"/>
              <a:gd name="connsiteY18" fmla="*/ 361244 h 3285067"/>
              <a:gd name="connsiteX19" fmla="*/ 3941441 w 4924845"/>
              <a:gd name="connsiteY19" fmla="*/ 383822 h 3285067"/>
              <a:gd name="connsiteX20" fmla="*/ 4009174 w 4924845"/>
              <a:gd name="connsiteY20" fmla="*/ 406400 h 3285067"/>
              <a:gd name="connsiteX21" fmla="*/ 4076908 w 4924845"/>
              <a:gd name="connsiteY21" fmla="*/ 428978 h 3285067"/>
              <a:gd name="connsiteX22" fmla="*/ 4110774 w 4924845"/>
              <a:gd name="connsiteY22" fmla="*/ 440267 h 3285067"/>
              <a:gd name="connsiteX23" fmla="*/ 4189797 w 4924845"/>
              <a:gd name="connsiteY23" fmla="*/ 451556 h 3285067"/>
              <a:gd name="connsiteX24" fmla="*/ 4268819 w 4924845"/>
              <a:gd name="connsiteY24" fmla="*/ 496711 h 3285067"/>
              <a:gd name="connsiteX25" fmla="*/ 4280108 w 4924845"/>
              <a:gd name="connsiteY25" fmla="*/ 530578 h 3285067"/>
              <a:gd name="connsiteX26" fmla="*/ 4359130 w 4924845"/>
              <a:gd name="connsiteY26" fmla="*/ 620889 h 3285067"/>
              <a:gd name="connsiteX27" fmla="*/ 4460730 w 4924845"/>
              <a:gd name="connsiteY27" fmla="*/ 699911 h 3285067"/>
              <a:gd name="connsiteX28" fmla="*/ 4472019 w 4924845"/>
              <a:gd name="connsiteY28" fmla="*/ 733778 h 3285067"/>
              <a:gd name="connsiteX29" fmla="*/ 4517174 w 4924845"/>
              <a:gd name="connsiteY29" fmla="*/ 801511 h 3285067"/>
              <a:gd name="connsiteX30" fmla="*/ 4562330 w 4924845"/>
              <a:gd name="connsiteY30" fmla="*/ 914400 h 3285067"/>
              <a:gd name="connsiteX31" fmla="*/ 4596197 w 4924845"/>
              <a:gd name="connsiteY31" fmla="*/ 948267 h 3285067"/>
              <a:gd name="connsiteX32" fmla="*/ 4607485 w 4924845"/>
              <a:gd name="connsiteY32" fmla="*/ 982133 h 3285067"/>
              <a:gd name="connsiteX33" fmla="*/ 4652641 w 4924845"/>
              <a:gd name="connsiteY33" fmla="*/ 1095022 h 3285067"/>
              <a:gd name="connsiteX34" fmla="*/ 4663930 w 4924845"/>
              <a:gd name="connsiteY34" fmla="*/ 1128889 h 3285067"/>
              <a:gd name="connsiteX35" fmla="*/ 4675219 w 4924845"/>
              <a:gd name="connsiteY35" fmla="*/ 1174044 h 3285067"/>
              <a:gd name="connsiteX36" fmla="*/ 4697797 w 4924845"/>
              <a:gd name="connsiteY36" fmla="*/ 1207911 h 3285067"/>
              <a:gd name="connsiteX37" fmla="*/ 4776819 w 4924845"/>
              <a:gd name="connsiteY37" fmla="*/ 1467556 h 3285067"/>
              <a:gd name="connsiteX38" fmla="*/ 4788108 w 4924845"/>
              <a:gd name="connsiteY38" fmla="*/ 1512711 h 3285067"/>
              <a:gd name="connsiteX39" fmla="*/ 4810685 w 4924845"/>
              <a:gd name="connsiteY39" fmla="*/ 1580444 h 3285067"/>
              <a:gd name="connsiteX40" fmla="*/ 4833263 w 4924845"/>
              <a:gd name="connsiteY40" fmla="*/ 1670756 h 3285067"/>
              <a:gd name="connsiteX41" fmla="*/ 4855841 w 4924845"/>
              <a:gd name="connsiteY41" fmla="*/ 1715911 h 3285067"/>
              <a:gd name="connsiteX42" fmla="*/ 4889708 w 4924845"/>
              <a:gd name="connsiteY42" fmla="*/ 1862667 h 3285067"/>
              <a:gd name="connsiteX43" fmla="*/ 4912285 w 4924845"/>
              <a:gd name="connsiteY43" fmla="*/ 1919111 h 3285067"/>
              <a:gd name="connsiteX44" fmla="*/ 4912285 w 4924845"/>
              <a:gd name="connsiteY44" fmla="*/ 2472267 h 3285067"/>
              <a:gd name="connsiteX45" fmla="*/ 4900997 w 4924845"/>
              <a:gd name="connsiteY45" fmla="*/ 2517422 h 3285067"/>
              <a:gd name="connsiteX46" fmla="*/ 4844552 w 4924845"/>
              <a:gd name="connsiteY46" fmla="*/ 2641600 h 3285067"/>
              <a:gd name="connsiteX47" fmla="*/ 4821974 w 4924845"/>
              <a:gd name="connsiteY47" fmla="*/ 2675467 h 3285067"/>
              <a:gd name="connsiteX48" fmla="*/ 4776819 w 4924845"/>
              <a:gd name="connsiteY48" fmla="*/ 2731911 h 3285067"/>
              <a:gd name="connsiteX49" fmla="*/ 4754241 w 4924845"/>
              <a:gd name="connsiteY49" fmla="*/ 2788356 h 3285067"/>
              <a:gd name="connsiteX50" fmla="*/ 4652641 w 4924845"/>
              <a:gd name="connsiteY50" fmla="*/ 2901244 h 3285067"/>
              <a:gd name="connsiteX51" fmla="*/ 4472019 w 4924845"/>
              <a:gd name="connsiteY51" fmla="*/ 3081867 h 3285067"/>
              <a:gd name="connsiteX52" fmla="*/ 4415574 w 4924845"/>
              <a:gd name="connsiteY52" fmla="*/ 3104444 h 3285067"/>
              <a:gd name="connsiteX53" fmla="*/ 4268819 w 4924845"/>
              <a:gd name="connsiteY53" fmla="*/ 3127022 h 3285067"/>
              <a:gd name="connsiteX54" fmla="*/ 4234952 w 4924845"/>
              <a:gd name="connsiteY54" fmla="*/ 3138311 h 3285067"/>
              <a:gd name="connsiteX55" fmla="*/ 4144641 w 4924845"/>
              <a:gd name="connsiteY55" fmla="*/ 3172178 h 3285067"/>
              <a:gd name="connsiteX56" fmla="*/ 4054330 w 4924845"/>
              <a:gd name="connsiteY56" fmla="*/ 3183467 h 3285067"/>
              <a:gd name="connsiteX57" fmla="*/ 3839841 w 4924845"/>
              <a:gd name="connsiteY57" fmla="*/ 3206044 h 3285067"/>
              <a:gd name="connsiteX58" fmla="*/ 3659219 w 4924845"/>
              <a:gd name="connsiteY58" fmla="*/ 3239911 h 3285067"/>
              <a:gd name="connsiteX59" fmla="*/ 3376997 w 4924845"/>
              <a:gd name="connsiteY59" fmla="*/ 3262489 h 3285067"/>
              <a:gd name="connsiteX60" fmla="*/ 3185085 w 4924845"/>
              <a:gd name="connsiteY60" fmla="*/ 3285067 h 3285067"/>
              <a:gd name="connsiteX61" fmla="*/ 2123930 w 4924845"/>
              <a:gd name="connsiteY61" fmla="*/ 3273778 h 3285067"/>
              <a:gd name="connsiteX62" fmla="*/ 1999752 w 4924845"/>
              <a:gd name="connsiteY62" fmla="*/ 3262489 h 3285067"/>
              <a:gd name="connsiteX63" fmla="*/ 1807841 w 4924845"/>
              <a:gd name="connsiteY63" fmla="*/ 3251200 h 3285067"/>
              <a:gd name="connsiteX64" fmla="*/ 1638508 w 4924845"/>
              <a:gd name="connsiteY64" fmla="*/ 3228622 h 3285067"/>
              <a:gd name="connsiteX65" fmla="*/ 1446597 w 4924845"/>
              <a:gd name="connsiteY65" fmla="*/ 3206044 h 3285067"/>
              <a:gd name="connsiteX66" fmla="*/ 1412730 w 4924845"/>
              <a:gd name="connsiteY66" fmla="*/ 3194756 h 3285067"/>
              <a:gd name="connsiteX67" fmla="*/ 1299841 w 4924845"/>
              <a:gd name="connsiteY67" fmla="*/ 3172178 h 3285067"/>
              <a:gd name="connsiteX68" fmla="*/ 1232108 w 4924845"/>
              <a:gd name="connsiteY68" fmla="*/ 3149600 h 3285067"/>
              <a:gd name="connsiteX69" fmla="*/ 1175663 w 4924845"/>
              <a:gd name="connsiteY69" fmla="*/ 3138311 h 3285067"/>
              <a:gd name="connsiteX70" fmla="*/ 1141797 w 4924845"/>
              <a:gd name="connsiteY70" fmla="*/ 3127022 h 3285067"/>
              <a:gd name="connsiteX71" fmla="*/ 1051485 w 4924845"/>
              <a:gd name="connsiteY71" fmla="*/ 3104444 h 3285067"/>
              <a:gd name="connsiteX72" fmla="*/ 983752 w 4924845"/>
              <a:gd name="connsiteY72" fmla="*/ 3059289 h 3285067"/>
              <a:gd name="connsiteX73" fmla="*/ 938597 w 4924845"/>
              <a:gd name="connsiteY73" fmla="*/ 3036711 h 3285067"/>
              <a:gd name="connsiteX74" fmla="*/ 859574 w 4924845"/>
              <a:gd name="connsiteY74" fmla="*/ 2980267 h 3285067"/>
              <a:gd name="connsiteX75" fmla="*/ 825708 w 4924845"/>
              <a:gd name="connsiteY75" fmla="*/ 2968978 h 3285067"/>
              <a:gd name="connsiteX76" fmla="*/ 735397 w 4924845"/>
              <a:gd name="connsiteY76" fmla="*/ 2901244 h 3285067"/>
              <a:gd name="connsiteX77" fmla="*/ 701530 w 4924845"/>
              <a:gd name="connsiteY77" fmla="*/ 2867378 h 3285067"/>
              <a:gd name="connsiteX78" fmla="*/ 622508 w 4924845"/>
              <a:gd name="connsiteY78" fmla="*/ 2822222 h 3285067"/>
              <a:gd name="connsiteX79" fmla="*/ 588641 w 4924845"/>
              <a:gd name="connsiteY79" fmla="*/ 2799644 h 3285067"/>
              <a:gd name="connsiteX80" fmla="*/ 509619 w 4924845"/>
              <a:gd name="connsiteY80" fmla="*/ 2754489 h 3285067"/>
              <a:gd name="connsiteX81" fmla="*/ 396730 w 4924845"/>
              <a:gd name="connsiteY81" fmla="*/ 2607733 h 3285067"/>
              <a:gd name="connsiteX82" fmla="*/ 317708 w 4924845"/>
              <a:gd name="connsiteY82" fmla="*/ 2506133 h 3285067"/>
              <a:gd name="connsiteX83" fmla="*/ 238685 w 4924845"/>
              <a:gd name="connsiteY83" fmla="*/ 2404533 h 3285067"/>
              <a:gd name="connsiteX84" fmla="*/ 204819 w 4924845"/>
              <a:gd name="connsiteY84" fmla="*/ 2314222 h 3285067"/>
              <a:gd name="connsiteX85" fmla="*/ 159663 w 4924845"/>
              <a:gd name="connsiteY85" fmla="*/ 2223911 h 3285067"/>
              <a:gd name="connsiteX86" fmla="*/ 103219 w 4924845"/>
              <a:gd name="connsiteY86" fmla="*/ 2043289 h 3285067"/>
              <a:gd name="connsiteX87" fmla="*/ 80641 w 4924845"/>
              <a:gd name="connsiteY87" fmla="*/ 1964267 h 3285067"/>
              <a:gd name="connsiteX88" fmla="*/ 69352 w 4924845"/>
              <a:gd name="connsiteY88" fmla="*/ 1930400 h 3285067"/>
              <a:gd name="connsiteX89" fmla="*/ 35485 w 4924845"/>
              <a:gd name="connsiteY89" fmla="*/ 1772356 h 3285067"/>
              <a:gd name="connsiteX90" fmla="*/ 12908 w 4924845"/>
              <a:gd name="connsiteY90" fmla="*/ 1614311 h 3285067"/>
              <a:gd name="connsiteX91" fmla="*/ 12908 w 4924845"/>
              <a:gd name="connsiteY91" fmla="*/ 1219200 h 3285067"/>
              <a:gd name="connsiteX92" fmla="*/ 24197 w 4924845"/>
              <a:gd name="connsiteY92" fmla="*/ 1117600 h 3285067"/>
              <a:gd name="connsiteX93" fmla="*/ 46774 w 4924845"/>
              <a:gd name="connsiteY93" fmla="*/ 993422 h 3285067"/>
              <a:gd name="connsiteX94" fmla="*/ 69352 w 4924845"/>
              <a:gd name="connsiteY94" fmla="*/ 936978 h 3285067"/>
              <a:gd name="connsiteX95" fmla="*/ 80641 w 4924845"/>
              <a:gd name="connsiteY95" fmla="*/ 903111 h 3285067"/>
              <a:gd name="connsiteX96" fmla="*/ 114508 w 4924845"/>
              <a:gd name="connsiteY96" fmla="*/ 824089 h 3285067"/>
              <a:gd name="connsiteX97" fmla="*/ 159663 w 4924845"/>
              <a:gd name="connsiteY97" fmla="*/ 733778 h 3285067"/>
              <a:gd name="connsiteX98" fmla="*/ 204819 w 4924845"/>
              <a:gd name="connsiteY98" fmla="*/ 688622 h 3285067"/>
              <a:gd name="connsiteX99" fmla="*/ 283841 w 4924845"/>
              <a:gd name="connsiteY99" fmla="*/ 575733 h 3285067"/>
              <a:gd name="connsiteX100" fmla="*/ 408019 w 4924845"/>
              <a:gd name="connsiteY100" fmla="*/ 406400 h 3285067"/>
              <a:gd name="connsiteX101" fmla="*/ 441885 w 4924845"/>
              <a:gd name="connsiteY101" fmla="*/ 361244 h 3285067"/>
              <a:gd name="connsiteX102" fmla="*/ 543485 w 4924845"/>
              <a:gd name="connsiteY102" fmla="*/ 293511 h 3285067"/>
              <a:gd name="connsiteX103" fmla="*/ 622508 w 4924845"/>
              <a:gd name="connsiteY103" fmla="*/ 225778 h 3285067"/>
              <a:gd name="connsiteX104" fmla="*/ 701530 w 4924845"/>
              <a:gd name="connsiteY104" fmla="*/ 180622 h 3285067"/>
              <a:gd name="connsiteX105" fmla="*/ 780552 w 4924845"/>
              <a:gd name="connsiteY105" fmla="*/ 146756 h 3285067"/>
              <a:gd name="connsiteX106" fmla="*/ 836997 w 4924845"/>
              <a:gd name="connsiteY106" fmla="*/ 135467 h 3285067"/>
              <a:gd name="connsiteX107" fmla="*/ 995041 w 4924845"/>
              <a:gd name="connsiteY107" fmla="*/ 90311 h 3285067"/>
              <a:gd name="connsiteX108" fmla="*/ 1153085 w 4924845"/>
              <a:gd name="connsiteY108" fmla="*/ 33867 h 3285067"/>
              <a:gd name="connsiteX109" fmla="*/ 1243397 w 4924845"/>
              <a:gd name="connsiteY109" fmla="*/ 11289 h 3285067"/>
              <a:gd name="connsiteX110" fmla="*/ 1322419 w 4924845"/>
              <a:gd name="connsiteY110" fmla="*/ 0 h 328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4924845" h="3285067">
                <a:moveTo>
                  <a:pt x="1322419" y="0"/>
                </a:moveTo>
                <a:lnTo>
                  <a:pt x="1322419" y="0"/>
                </a:lnTo>
                <a:lnTo>
                  <a:pt x="1514330" y="22578"/>
                </a:lnTo>
                <a:cubicBezTo>
                  <a:pt x="1526038" y="24707"/>
                  <a:pt x="1536653" y="30981"/>
                  <a:pt x="1548197" y="33867"/>
                </a:cubicBezTo>
                <a:cubicBezTo>
                  <a:pt x="1566811" y="38521"/>
                  <a:pt x="1585689" y="42164"/>
                  <a:pt x="1604641" y="45156"/>
                </a:cubicBezTo>
                <a:cubicBezTo>
                  <a:pt x="1706722" y="61274"/>
                  <a:pt x="1758906" y="67261"/>
                  <a:pt x="1852997" y="79022"/>
                </a:cubicBezTo>
                <a:cubicBezTo>
                  <a:pt x="1916967" y="97837"/>
                  <a:pt x="1981650" y="114381"/>
                  <a:pt x="2044908" y="135467"/>
                </a:cubicBezTo>
                <a:cubicBezTo>
                  <a:pt x="2060873" y="140789"/>
                  <a:pt x="2073506" y="155034"/>
                  <a:pt x="2090063" y="158044"/>
                </a:cubicBezTo>
                <a:cubicBezTo>
                  <a:pt x="2221366" y="181917"/>
                  <a:pt x="2387503" y="184988"/>
                  <a:pt x="2519041" y="191911"/>
                </a:cubicBezTo>
                <a:lnTo>
                  <a:pt x="2902863" y="214489"/>
                </a:lnTo>
                <a:cubicBezTo>
                  <a:pt x="2940493" y="222015"/>
                  <a:pt x="2979074" y="225782"/>
                  <a:pt x="3015752" y="237067"/>
                </a:cubicBezTo>
                <a:cubicBezTo>
                  <a:pt x="3028720" y="241057"/>
                  <a:pt x="3036399" y="256593"/>
                  <a:pt x="3049619" y="259644"/>
                </a:cubicBezTo>
                <a:cubicBezTo>
                  <a:pt x="3086468" y="268147"/>
                  <a:pt x="3124983" y="266242"/>
                  <a:pt x="3162508" y="270933"/>
                </a:cubicBezTo>
                <a:cubicBezTo>
                  <a:pt x="3185220" y="273772"/>
                  <a:pt x="3207455" y="280052"/>
                  <a:pt x="3230241" y="282222"/>
                </a:cubicBezTo>
                <a:cubicBezTo>
                  <a:pt x="3286556" y="287585"/>
                  <a:pt x="3343130" y="289748"/>
                  <a:pt x="3399574" y="293511"/>
                </a:cubicBezTo>
                <a:cubicBezTo>
                  <a:pt x="3491267" y="324075"/>
                  <a:pt x="3387303" y="292529"/>
                  <a:pt x="3591485" y="316089"/>
                </a:cubicBezTo>
                <a:cubicBezTo>
                  <a:pt x="3636962" y="321336"/>
                  <a:pt x="3681796" y="331141"/>
                  <a:pt x="3726952" y="338667"/>
                </a:cubicBezTo>
                <a:lnTo>
                  <a:pt x="3794685" y="349956"/>
                </a:lnTo>
                <a:lnTo>
                  <a:pt x="3862419" y="361244"/>
                </a:lnTo>
                <a:cubicBezTo>
                  <a:pt x="3976222" y="399179"/>
                  <a:pt x="3799705" y="341301"/>
                  <a:pt x="3941441" y="383822"/>
                </a:cubicBezTo>
                <a:cubicBezTo>
                  <a:pt x="3964236" y="390661"/>
                  <a:pt x="3986596" y="398874"/>
                  <a:pt x="4009174" y="406400"/>
                </a:cubicBezTo>
                <a:lnTo>
                  <a:pt x="4076908" y="428978"/>
                </a:lnTo>
                <a:cubicBezTo>
                  <a:pt x="4088197" y="432741"/>
                  <a:pt x="4098994" y="438584"/>
                  <a:pt x="4110774" y="440267"/>
                </a:cubicBezTo>
                <a:lnTo>
                  <a:pt x="4189797" y="451556"/>
                </a:lnTo>
                <a:cubicBezTo>
                  <a:pt x="4200909" y="457112"/>
                  <a:pt x="4258181" y="483413"/>
                  <a:pt x="4268819" y="496711"/>
                </a:cubicBezTo>
                <a:cubicBezTo>
                  <a:pt x="4276253" y="506003"/>
                  <a:pt x="4273801" y="520487"/>
                  <a:pt x="4280108" y="530578"/>
                </a:cubicBezTo>
                <a:cubicBezTo>
                  <a:pt x="4293368" y="551794"/>
                  <a:pt x="4335968" y="601587"/>
                  <a:pt x="4359130" y="620889"/>
                </a:cubicBezTo>
                <a:cubicBezTo>
                  <a:pt x="4392090" y="648356"/>
                  <a:pt x="4460730" y="699911"/>
                  <a:pt x="4460730" y="699911"/>
                </a:cubicBezTo>
                <a:cubicBezTo>
                  <a:pt x="4464493" y="711200"/>
                  <a:pt x="4466240" y="723376"/>
                  <a:pt x="4472019" y="733778"/>
                </a:cubicBezTo>
                <a:cubicBezTo>
                  <a:pt x="4485197" y="757498"/>
                  <a:pt x="4508593" y="775769"/>
                  <a:pt x="4517174" y="801511"/>
                </a:cubicBezTo>
                <a:cubicBezTo>
                  <a:pt x="4527455" y="832354"/>
                  <a:pt x="4541567" y="885332"/>
                  <a:pt x="4562330" y="914400"/>
                </a:cubicBezTo>
                <a:cubicBezTo>
                  <a:pt x="4571610" y="927391"/>
                  <a:pt x="4584908" y="936978"/>
                  <a:pt x="4596197" y="948267"/>
                </a:cubicBezTo>
                <a:cubicBezTo>
                  <a:pt x="4599960" y="959556"/>
                  <a:pt x="4603213" y="971027"/>
                  <a:pt x="4607485" y="982133"/>
                </a:cubicBezTo>
                <a:cubicBezTo>
                  <a:pt x="4622034" y="1019960"/>
                  <a:pt x="4639825" y="1056573"/>
                  <a:pt x="4652641" y="1095022"/>
                </a:cubicBezTo>
                <a:cubicBezTo>
                  <a:pt x="4656404" y="1106311"/>
                  <a:pt x="4660661" y="1117447"/>
                  <a:pt x="4663930" y="1128889"/>
                </a:cubicBezTo>
                <a:cubicBezTo>
                  <a:pt x="4668192" y="1143807"/>
                  <a:pt x="4669107" y="1159784"/>
                  <a:pt x="4675219" y="1174044"/>
                </a:cubicBezTo>
                <a:cubicBezTo>
                  <a:pt x="4680564" y="1186515"/>
                  <a:pt x="4690271" y="1196622"/>
                  <a:pt x="4697797" y="1207911"/>
                </a:cubicBezTo>
                <a:cubicBezTo>
                  <a:pt x="4795142" y="1572958"/>
                  <a:pt x="4698276" y="1231928"/>
                  <a:pt x="4776819" y="1467556"/>
                </a:cubicBezTo>
                <a:cubicBezTo>
                  <a:pt x="4781725" y="1482275"/>
                  <a:pt x="4783650" y="1497850"/>
                  <a:pt x="4788108" y="1512711"/>
                </a:cubicBezTo>
                <a:cubicBezTo>
                  <a:pt x="4794946" y="1535506"/>
                  <a:pt x="4806018" y="1557107"/>
                  <a:pt x="4810685" y="1580444"/>
                </a:cubicBezTo>
                <a:cubicBezTo>
                  <a:pt x="4817311" y="1613573"/>
                  <a:pt x="4820246" y="1640383"/>
                  <a:pt x="4833263" y="1670756"/>
                </a:cubicBezTo>
                <a:cubicBezTo>
                  <a:pt x="4839892" y="1686224"/>
                  <a:pt x="4850090" y="1700096"/>
                  <a:pt x="4855841" y="1715911"/>
                </a:cubicBezTo>
                <a:cubicBezTo>
                  <a:pt x="4909196" y="1862636"/>
                  <a:pt x="4853454" y="1729731"/>
                  <a:pt x="4889708" y="1862667"/>
                </a:cubicBezTo>
                <a:cubicBezTo>
                  <a:pt x="4895040" y="1882217"/>
                  <a:pt x="4904759" y="1900296"/>
                  <a:pt x="4912285" y="1919111"/>
                </a:cubicBezTo>
                <a:cubicBezTo>
                  <a:pt x="4927070" y="2185232"/>
                  <a:pt x="4930886" y="2146746"/>
                  <a:pt x="4912285" y="2472267"/>
                </a:cubicBezTo>
                <a:cubicBezTo>
                  <a:pt x="4911400" y="2487757"/>
                  <a:pt x="4905259" y="2502504"/>
                  <a:pt x="4900997" y="2517422"/>
                </a:cubicBezTo>
                <a:cubicBezTo>
                  <a:pt x="4889010" y="2559378"/>
                  <a:pt x="4866901" y="2608077"/>
                  <a:pt x="4844552" y="2641600"/>
                </a:cubicBezTo>
                <a:cubicBezTo>
                  <a:pt x="4837026" y="2652889"/>
                  <a:pt x="4830115" y="2664613"/>
                  <a:pt x="4821974" y="2675467"/>
                </a:cubicBezTo>
                <a:cubicBezTo>
                  <a:pt x="4807517" y="2694743"/>
                  <a:pt x="4789215" y="2711250"/>
                  <a:pt x="4776819" y="2731911"/>
                </a:cubicBezTo>
                <a:cubicBezTo>
                  <a:pt x="4766393" y="2749288"/>
                  <a:pt x="4765120" y="2771260"/>
                  <a:pt x="4754241" y="2788356"/>
                </a:cubicBezTo>
                <a:cubicBezTo>
                  <a:pt x="4714548" y="2850730"/>
                  <a:pt x="4696576" y="2851033"/>
                  <a:pt x="4652641" y="2901244"/>
                </a:cubicBezTo>
                <a:cubicBezTo>
                  <a:pt x="4603067" y="2957900"/>
                  <a:pt x="4551411" y="3050112"/>
                  <a:pt x="4472019" y="3081867"/>
                </a:cubicBezTo>
                <a:cubicBezTo>
                  <a:pt x="4453204" y="3089393"/>
                  <a:pt x="4434798" y="3098036"/>
                  <a:pt x="4415574" y="3104444"/>
                </a:cubicBezTo>
                <a:cubicBezTo>
                  <a:pt x="4366688" y="3120739"/>
                  <a:pt x="4321430" y="3121176"/>
                  <a:pt x="4268819" y="3127022"/>
                </a:cubicBezTo>
                <a:cubicBezTo>
                  <a:pt x="4257530" y="3130785"/>
                  <a:pt x="4246135" y="3134244"/>
                  <a:pt x="4234952" y="3138311"/>
                </a:cubicBezTo>
                <a:cubicBezTo>
                  <a:pt x="4204737" y="3149298"/>
                  <a:pt x="4175832" y="3164380"/>
                  <a:pt x="4144641" y="3172178"/>
                </a:cubicBezTo>
                <a:cubicBezTo>
                  <a:pt x="4115209" y="3179536"/>
                  <a:pt x="4084402" y="3179457"/>
                  <a:pt x="4054330" y="3183467"/>
                </a:cubicBezTo>
                <a:cubicBezTo>
                  <a:pt x="3906859" y="3203130"/>
                  <a:pt x="4042001" y="3189199"/>
                  <a:pt x="3839841" y="3206044"/>
                </a:cubicBezTo>
                <a:cubicBezTo>
                  <a:pt x="3736231" y="3240581"/>
                  <a:pt x="3795789" y="3226254"/>
                  <a:pt x="3659219" y="3239911"/>
                </a:cubicBezTo>
                <a:cubicBezTo>
                  <a:pt x="3532801" y="3271515"/>
                  <a:pt x="3652569" y="3244710"/>
                  <a:pt x="3376997" y="3262489"/>
                </a:cubicBezTo>
                <a:cubicBezTo>
                  <a:pt x="3300757" y="3267408"/>
                  <a:pt x="3257130" y="3274775"/>
                  <a:pt x="3185085" y="3285067"/>
                </a:cubicBezTo>
                <a:lnTo>
                  <a:pt x="2123930" y="3273778"/>
                </a:lnTo>
                <a:cubicBezTo>
                  <a:pt x="2082374" y="3272986"/>
                  <a:pt x="2041210" y="3265450"/>
                  <a:pt x="1999752" y="3262489"/>
                </a:cubicBezTo>
                <a:cubicBezTo>
                  <a:pt x="1935834" y="3257923"/>
                  <a:pt x="1871811" y="3254963"/>
                  <a:pt x="1807841" y="3251200"/>
                </a:cubicBezTo>
                <a:cubicBezTo>
                  <a:pt x="1720418" y="3236629"/>
                  <a:pt x="1742132" y="3238985"/>
                  <a:pt x="1638508" y="3228622"/>
                </a:cubicBezTo>
                <a:cubicBezTo>
                  <a:pt x="1570337" y="3221805"/>
                  <a:pt x="1511931" y="3220562"/>
                  <a:pt x="1446597" y="3206044"/>
                </a:cubicBezTo>
                <a:cubicBezTo>
                  <a:pt x="1434981" y="3203463"/>
                  <a:pt x="1424346" y="3197337"/>
                  <a:pt x="1412730" y="3194756"/>
                </a:cubicBezTo>
                <a:cubicBezTo>
                  <a:pt x="1334279" y="3177323"/>
                  <a:pt x="1364094" y="3191454"/>
                  <a:pt x="1299841" y="3172178"/>
                </a:cubicBezTo>
                <a:cubicBezTo>
                  <a:pt x="1277046" y="3165339"/>
                  <a:pt x="1255445" y="3154267"/>
                  <a:pt x="1232108" y="3149600"/>
                </a:cubicBezTo>
                <a:cubicBezTo>
                  <a:pt x="1213293" y="3145837"/>
                  <a:pt x="1194278" y="3142965"/>
                  <a:pt x="1175663" y="3138311"/>
                </a:cubicBezTo>
                <a:cubicBezTo>
                  <a:pt x="1164119" y="3135425"/>
                  <a:pt x="1153341" y="3129908"/>
                  <a:pt x="1141797" y="3127022"/>
                </a:cubicBezTo>
                <a:cubicBezTo>
                  <a:pt x="1123599" y="3122472"/>
                  <a:pt x="1072599" y="3116174"/>
                  <a:pt x="1051485" y="3104444"/>
                </a:cubicBezTo>
                <a:cubicBezTo>
                  <a:pt x="1027765" y="3091266"/>
                  <a:pt x="1008022" y="3071424"/>
                  <a:pt x="983752" y="3059289"/>
                </a:cubicBezTo>
                <a:cubicBezTo>
                  <a:pt x="968700" y="3051763"/>
                  <a:pt x="952867" y="3045630"/>
                  <a:pt x="938597" y="3036711"/>
                </a:cubicBezTo>
                <a:cubicBezTo>
                  <a:pt x="918132" y="3023920"/>
                  <a:pt x="883465" y="2992212"/>
                  <a:pt x="859574" y="2980267"/>
                </a:cubicBezTo>
                <a:cubicBezTo>
                  <a:pt x="848931" y="2974946"/>
                  <a:pt x="836997" y="2972741"/>
                  <a:pt x="825708" y="2968978"/>
                </a:cubicBezTo>
                <a:cubicBezTo>
                  <a:pt x="795604" y="2946400"/>
                  <a:pt x="762006" y="2927852"/>
                  <a:pt x="735397" y="2901244"/>
                </a:cubicBezTo>
                <a:cubicBezTo>
                  <a:pt x="724108" y="2889955"/>
                  <a:pt x="714609" y="2876533"/>
                  <a:pt x="701530" y="2867378"/>
                </a:cubicBezTo>
                <a:cubicBezTo>
                  <a:pt x="676676" y="2849980"/>
                  <a:pt x="648523" y="2837831"/>
                  <a:pt x="622508" y="2822222"/>
                </a:cubicBezTo>
                <a:cubicBezTo>
                  <a:pt x="610874" y="2815241"/>
                  <a:pt x="600275" y="2806624"/>
                  <a:pt x="588641" y="2799644"/>
                </a:cubicBezTo>
                <a:cubicBezTo>
                  <a:pt x="562626" y="2784035"/>
                  <a:pt x="534473" y="2771887"/>
                  <a:pt x="509619" y="2754489"/>
                </a:cubicBezTo>
                <a:cubicBezTo>
                  <a:pt x="470663" y="2727220"/>
                  <a:pt x="406104" y="2621273"/>
                  <a:pt x="396730" y="2607733"/>
                </a:cubicBezTo>
                <a:cubicBezTo>
                  <a:pt x="339019" y="2524373"/>
                  <a:pt x="423627" y="2638532"/>
                  <a:pt x="317708" y="2506133"/>
                </a:cubicBezTo>
                <a:cubicBezTo>
                  <a:pt x="290906" y="2472630"/>
                  <a:pt x="238685" y="2404533"/>
                  <a:pt x="238685" y="2404533"/>
                </a:cubicBezTo>
                <a:cubicBezTo>
                  <a:pt x="227329" y="2370463"/>
                  <a:pt x="221019" y="2349323"/>
                  <a:pt x="204819" y="2314222"/>
                </a:cubicBezTo>
                <a:cubicBezTo>
                  <a:pt x="190715" y="2283663"/>
                  <a:pt x="172724" y="2254930"/>
                  <a:pt x="159663" y="2223911"/>
                </a:cubicBezTo>
                <a:cubicBezTo>
                  <a:pt x="91737" y="2062586"/>
                  <a:pt x="130209" y="2151249"/>
                  <a:pt x="103219" y="2043289"/>
                </a:cubicBezTo>
                <a:cubicBezTo>
                  <a:pt x="96575" y="2016712"/>
                  <a:pt x="88513" y="1990506"/>
                  <a:pt x="80641" y="1964267"/>
                </a:cubicBezTo>
                <a:cubicBezTo>
                  <a:pt x="77222" y="1952869"/>
                  <a:pt x="72483" y="1941880"/>
                  <a:pt x="69352" y="1930400"/>
                </a:cubicBezTo>
                <a:cubicBezTo>
                  <a:pt x="54656" y="1876516"/>
                  <a:pt x="41966" y="1827447"/>
                  <a:pt x="35485" y="1772356"/>
                </a:cubicBezTo>
                <a:cubicBezTo>
                  <a:pt x="17498" y="1619462"/>
                  <a:pt x="38950" y="1692437"/>
                  <a:pt x="12908" y="1614311"/>
                </a:cubicBezTo>
                <a:cubicBezTo>
                  <a:pt x="-4932" y="1418075"/>
                  <a:pt x="-3662" y="1492603"/>
                  <a:pt x="12908" y="1219200"/>
                </a:cubicBezTo>
                <a:cubicBezTo>
                  <a:pt x="14969" y="1185187"/>
                  <a:pt x="19971" y="1151412"/>
                  <a:pt x="24197" y="1117600"/>
                </a:cubicBezTo>
                <a:cubicBezTo>
                  <a:pt x="28898" y="1079989"/>
                  <a:pt x="34152" y="1031288"/>
                  <a:pt x="46774" y="993422"/>
                </a:cubicBezTo>
                <a:cubicBezTo>
                  <a:pt x="53182" y="974198"/>
                  <a:pt x="62237" y="955952"/>
                  <a:pt x="69352" y="936978"/>
                </a:cubicBezTo>
                <a:cubicBezTo>
                  <a:pt x="73530" y="925836"/>
                  <a:pt x="76222" y="914160"/>
                  <a:pt x="80641" y="903111"/>
                </a:cubicBezTo>
                <a:cubicBezTo>
                  <a:pt x="91284" y="876503"/>
                  <a:pt x="103865" y="850697"/>
                  <a:pt x="114508" y="824089"/>
                </a:cubicBezTo>
                <a:cubicBezTo>
                  <a:pt x="133437" y="776766"/>
                  <a:pt x="118381" y="786855"/>
                  <a:pt x="159663" y="733778"/>
                </a:cubicBezTo>
                <a:cubicBezTo>
                  <a:pt x="172732" y="716975"/>
                  <a:pt x="191668" y="705360"/>
                  <a:pt x="204819" y="688622"/>
                </a:cubicBezTo>
                <a:cubicBezTo>
                  <a:pt x="233197" y="652504"/>
                  <a:pt x="257696" y="613499"/>
                  <a:pt x="283841" y="575733"/>
                </a:cubicBezTo>
                <a:cubicBezTo>
                  <a:pt x="364661" y="458993"/>
                  <a:pt x="186234" y="702116"/>
                  <a:pt x="408019" y="406400"/>
                </a:cubicBezTo>
                <a:cubicBezTo>
                  <a:pt x="419308" y="391348"/>
                  <a:pt x="425751" y="370924"/>
                  <a:pt x="441885" y="361244"/>
                </a:cubicBezTo>
                <a:cubicBezTo>
                  <a:pt x="491618" y="331405"/>
                  <a:pt x="500366" y="328790"/>
                  <a:pt x="543485" y="293511"/>
                </a:cubicBezTo>
                <a:cubicBezTo>
                  <a:pt x="570336" y="271542"/>
                  <a:pt x="594277" y="245943"/>
                  <a:pt x="622508" y="225778"/>
                </a:cubicBezTo>
                <a:cubicBezTo>
                  <a:pt x="647195" y="208144"/>
                  <a:pt x="674897" y="195150"/>
                  <a:pt x="701530" y="180622"/>
                </a:cubicBezTo>
                <a:cubicBezTo>
                  <a:pt x="728874" y="165707"/>
                  <a:pt x="750841" y="154184"/>
                  <a:pt x="780552" y="146756"/>
                </a:cubicBezTo>
                <a:cubicBezTo>
                  <a:pt x="799167" y="142103"/>
                  <a:pt x="818301" y="139782"/>
                  <a:pt x="836997" y="135467"/>
                </a:cubicBezTo>
                <a:cubicBezTo>
                  <a:pt x="909270" y="118788"/>
                  <a:pt x="929413" y="113750"/>
                  <a:pt x="995041" y="90311"/>
                </a:cubicBezTo>
                <a:cubicBezTo>
                  <a:pt x="1023199" y="80254"/>
                  <a:pt x="1117353" y="42800"/>
                  <a:pt x="1153085" y="33867"/>
                </a:cubicBezTo>
                <a:cubicBezTo>
                  <a:pt x="1183189" y="26341"/>
                  <a:pt x="1212367" y="11289"/>
                  <a:pt x="1243397" y="11289"/>
                </a:cubicBezTo>
                <a:lnTo>
                  <a:pt x="1322419" y="0"/>
                </a:lnTo>
                <a:close/>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Freeform 14"/>
          <p:cNvSpPr/>
          <p:nvPr/>
        </p:nvSpPr>
        <p:spPr>
          <a:xfrm>
            <a:off x="2902084" y="2919134"/>
            <a:ext cx="4921955" cy="3002845"/>
          </a:xfrm>
          <a:custGeom>
            <a:avLst/>
            <a:gdLst>
              <a:gd name="connsiteX0" fmla="*/ 3826933 w 4921955"/>
              <a:gd name="connsiteY0" fmla="*/ 101600 h 3002845"/>
              <a:gd name="connsiteX1" fmla="*/ 3826933 w 4921955"/>
              <a:gd name="connsiteY1" fmla="*/ 101600 h 3002845"/>
              <a:gd name="connsiteX2" fmla="*/ 3725333 w 4921955"/>
              <a:gd name="connsiteY2" fmla="*/ 79022 h 3002845"/>
              <a:gd name="connsiteX3" fmla="*/ 3499555 w 4921955"/>
              <a:gd name="connsiteY3" fmla="*/ 101600 h 3002845"/>
              <a:gd name="connsiteX4" fmla="*/ 3364089 w 4921955"/>
              <a:gd name="connsiteY4" fmla="*/ 112889 h 3002845"/>
              <a:gd name="connsiteX5" fmla="*/ 3149600 w 4921955"/>
              <a:gd name="connsiteY5" fmla="*/ 146756 h 3002845"/>
              <a:gd name="connsiteX6" fmla="*/ 3093155 w 4921955"/>
              <a:gd name="connsiteY6" fmla="*/ 158045 h 3002845"/>
              <a:gd name="connsiteX7" fmla="*/ 3014133 w 4921955"/>
              <a:gd name="connsiteY7" fmla="*/ 180622 h 3002845"/>
              <a:gd name="connsiteX8" fmla="*/ 2878666 w 4921955"/>
              <a:gd name="connsiteY8" fmla="*/ 214489 h 3002845"/>
              <a:gd name="connsiteX9" fmla="*/ 2844800 w 4921955"/>
              <a:gd name="connsiteY9" fmla="*/ 225778 h 3002845"/>
              <a:gd name="connsiteX10" fmla="*/ 2777066 w 4921955"/>
              <a:gd name="connsiteY10" fmla="*/ 259645 h 3002845"/>
              <a:gd name="connsiteX11" fmla="*/ 2743200 w 4921955"/>
              <a:gd name="connsiteY11" fmla="*/ 282222 h 3002845"/>
              <a:gd name="connsiteX12" fmla="*/ 2664177 w 4921955"/>
              <a:gd name="connsiteY12" fmla="*/ 327378 h 3002845"/>
              <a:gd name="connsiteX13" fmla="*/ 2641600 w 4921955"/>
              <a:gd name="connsiteY13" fmla="*/ 372534 h 3002845"/>
              <a:gd name="connsiteX14" fmla="*/ 2619022 w 4921955"/>
              <a:gd name="connsiteY14" fmla="*/ 406400 h 3002845"/>
              <a:gd name="connsiteX15" fmla="*/ 2573866 w 4921955"/>
              <a:gd name="connsiteY15" fmla="*/ 508000 h 3002845"/>
              <a:gd name="connsiteX16" fmla="*/ 2551289 w 4921955"/>
              <a:gd name="connsiteY16" fmla="*/ 620889 h 3002845"/>
              <a:gd name="connsiteX17" fmla="*/ 2517422 w 4921955"/>
              <a:gd name="connsiteY17" fmla="*/ 778934 h 3002845"/>
              <a:gd name="connsiteX18" fmla="*/ 2494844 w 4921955"/>
              <a:gd name="connsiteY18" fmla="*/ 880534 h 3002845"/>
              <a:gd name="connsiteX19" fmla="*/ 2483555 w 4921955"/>
              <a:gd name="connsiteY19" fmla="*/ 914400 h 3002845"/>
              <a:gd name="connsiteX20" fmla="*/ 2438400 w 4921955"/>
              <a:gd name="connsiteY20" fmla="*/ 1061156 h 3002845"/>
              <a:gd name="connsiteX21" fmla="*/ 2427111 w 4921955"/>
              <a:gd name="connsiteY21" fmla="*/ 1095022 h 3002845"/>
              <a:gd name="connsiteX22" fmla="*/ 2359377 w 4921955"/>
              <a:gd name="connsiteY22" fmla="*/ 1140178 h 3002845"/>
              <a:gd name="connsiteX23" fmla="*/ 2291644 w 4921955"/>
              <a:gd name="connsiteY23" fmla="*/ 1162756 h 3002845"/>
              <a:gd name="connsiteX24" fmla="*/ 2156177 w 4921955"/>
              <a:gd name="connsiteY24" fmla="*/ 1253067 h 3002845"/>
              <a:gd name="connsiteX25" fmla="*/ 2122311 w 4921955"/>
              <a:gd name="connsiteY25" fmla="*/ 1275645 h 3002845"/>
              <a:gd name="connsiteX26" fmla="*/ 2088444 w 4921955"/>
              <a:gd name="connsiteY26" fmla="*/ 1286934 h 3002845"/>
              <a:gd name="connsiteX27" fmla="*/ 2009422 w 4921955"/>
              <a:gd name="connsiteY27" fmla="*/ 1332089 h 3002845"/>
              <a:gd name="connsiteX28" fmla="*/ 1941689 w 4921955"/>
              <a:gd name="connsiteY28" fmla="*/ 1354667 h 3002845"/>
              <a:gd name="connsiteX29" fmla="*/ 1907822 w 4921955"/>
              <a:gd name="connsiteY29" fmla="*/ 1365956 h 3002845"/>
              <a:gd name="connsiteX30" fmla="*/ 1873955 w 4921955"/>
              <a:gd name="connsiteY30" fmla="*/ 1377245 h 3002845"/>
              <a:gd name="connsiteX31" fmla="*/ 1761066 w 4921955"/>
              <a:gd name="connsiteY31" fmla="*/ 1399822 h 3002845"/>
              <a:gd name="connsiteX32" fmla="*/ 1715911 w 4921955"/>
              <a:gd name="connsiteY32" fmla="*/ 1411111 h 3002845"/>
              <a:gd name="connsiteX33" fmla="*/ 1569155 w 4921955"/>
              <a:gd name="connsiteY33" fmla="*/ 1422400 h 3002845"/>
              <a:gd name="connsiteX34" fmla="*/ 587022 w 4921955"/>
              <a:gd name="connsiteY34" fmla="*/ 1411111 h 3002845"/>
              <a:gd name="connsiteX35" fmla="*/ 338666 w 4921955"/>
              <a:gd name="connsiteY35" fmla="*/ 1411111 h 3002845"/>
              <a:gd name="connsiteX36" fmla="*/ 270933 w 4921955"/>
              <a:gd name="connsiteY36" fmla="*/ 1433689 h 3002845"/>
              <a:gd name="connsiteX37" fmla="*/ 237066 w 4921955"/>
              <a:gd name="connsiteY37" fmla="*/ 1444978 h 3002845"/>
              <a:gd name="connsiteX38" fmla="*/ 203200 w 4921955"/>
              <a:gd name="connsiteY38" fmla="*/ 1478845 h 3002845"/>
              <a:gd name="connsiteX39" fmla="*/ 169333 w 4921955"/>
              <a:gd name="connsiteY39" fmla="*/ 1501422 h 3002845"/>
              <a:gd name="connsiteX40" fmla="*/ 146755 w 4921955"/>
              <a:gd name="connsiteY40" fmla="*/ 1535289 h 3002845"/>
              <a:gd name="connsiteX41" fmla="*/ 56444 w 4921955"/>
              <a:gd name="connsiteY41" fmla="*/ 1648178 h 3002845"/>
              <a:gd name="connsiteX42" fmla="*/ 33866 w 4921955"/>
              <a:gd name="connsiteY42" fmla="*/ 1715911 h 3002845"/>
              <a:gd name="connsiteX43" fmla="*/ 22577 w 4921955"/>
              <a:gd name="connsiteY43" fmla="*/ 1749778 h 3002845"/>
              <a:gd name="connsiteX44" fmla="*/ 11289 w 4921955"/>
              <a:gd name="connsiteY44" fmla="*/ 2178756 h 3002845"/>
              <a:gd name="connsiteX45" fmla="*/ 0 w 4921955"/>
              <a:gd name="connsiteY45" fmla="*/ 2404534 h 3002845"/>
              <a:gd name="connsiteX46" fmla="*/ 11289 w 4921955"/>
              <a:gd name="connsiteY46" fmla="*/ 2438400 h 3002845"/>
              <a:gd name="connsiteX47" fmla="*/ 56444 w 4921955"/>
              <a:gd name="connsiteY47" fmla="*/ 2506134 h 3002845"/>
              <a:gd name="connsiteX48" fmla="*/ 79022 w 4921955"/>
              <a:gd name="connsiteY48" fmla="*/ 2540000 h 3002845"/>
              <a:gd name="connsiteX49" fmla="*/ 112889 w 4921955"/>
              <a:gd name="connsiteY49" fmla="*/ 2562578 h 3002845"/>
              <a:gd name="connsiteX50" fmla="*/ 191911 w 4921955"/>
              <a:gd name="connsiteY50" fmla="*/ 2619022 h 3002845"/>
              <a:gd name="connsiteX51" fmla="*/ 237066 w 4921955"/>
              <a:gd name="connsiteY51" fmla="*/ 2641600 h 3002845"/>
              <a:gd name="connsiteX52" fmla="*/ 270933 w 4921955"/>
              <a:gd name="connsiteY52" fmla="*/ 2664178 h 3002845"/>
              <a:gd name="connsiteX53" fmla="*/ 338666 w 4921955"/>
              <a:gd name="connsiteY53" fmla="*/ 2686756 h 3002845"/>
              <a:gd name="connsiteX54" fmla="*/ 372533 w 4921955"/>
              <a:gd name="connsiteY54" fmla="*/ 2709334 h 3002845"/>
              <a:gd name="connsiteX55" fmla="*/ 417689 w 4921955"/>
              <a:gd name="connsiteY55" fmla="*/ 2720622 h 3002845"/>
              <a:gd name="connsiteX56" fmla="*/ 541866 w 4921955"/>
              <a:gd name="connsiteY56" fmla="*/ 2754489 h 3002845"/>
              <a:gd name="connsiteX57" fmla="*/ 609600 w 4921955"/>
              <a:gd name="connsiteY57" fmla="*/ 2765778 h 3002845"/>
              <a:gd name="connsiteX58" fmla="*/ 688622 w 4921955"/>
              <a:gd name="connsiteY58" fmla="*/ 2799645 h 3002845"/>
              <a:gd name="connsiteX59" fmla="*/ 756355 w 4921955"/>
              <a:gd name="connsiteY59" fmla="*/ 2822222 h 3002845"/>
              <a:gd name="connsiteX60" fmla="*/ 801511 w 4921955"/>
              <a:gd name="connsiteY60" fmla="*/ 2833511 h 3002845"/>
              <a:gd name="connsiteX61" fmla="*/ 925689 w 4921955"/>
              <a:gd name="connsiteY61" fmla="*/ 2856089 h 3002845"/>
              <a:gd name="connsiteX62" fmla="*/ 1038577 w 4921955"/>
              <a:gd name="connsiteY62" fmla="*/ 2889956 h 3002845"/>
              <a:gd name="connsiteX63" fmla="*/ 1196622 w 4921955"/>
              <a:gd name="connsiteY63" fmla="*/ 2912534 h 3002845"/>
              <a:gd name="connsiteX64" fmla="*/ 1343377 w 4921955"/>
              <a:gd name="connsiteY64" fmla="*/ 2935111 h 3002845"/>
              <a:gd name="connsiteX65" fmla="*/ 1411111 w 4921955"/>
              <a:gd name="connsiteY65" fmla="*/ 2946400 h 3002845"/>
              <a:gd name="connsiteX66" fmla="*/ 1456266 w 4921955"/>
              <a:gd name="connsiteY66" fmla="*/ 2957689 h 3002845"/>
              <a:gd name="connsiteX67" fmla="*/ 1636889 w 4921955"/>
              <a:gd name="connsiteY67" fmla="*/ 2968978 h 3002845"/>
              <a:gd name="connsiteX68" fmla="*/ 1885244 w 4921955"/>
              <a:gd name="connsiteY68" fmla="*/ 2991556 h 3002845"/>
              <a:gd name="connsiteX69" fmla="*/ 2020711 w 4921955"/>
              <a:gd name="connsiteY69" fmla="*/ 3002845 h 3002845"/>
              <a:gd name="connsiteX70" fmla="*/ 2246489 w 4921955"/>
              <a:gd name="connsiteY70" fmla="*/ 2991556 h 3002845"/>
              <a:gd name="connsiteX71" fmla="*/ 2709333 w 4921955"/>
              <a:gd name="connsiteY71" fmla="*/ 2980267 h 3002845"/>
              <a:gd name="connsiteX72" fmla="*/ 3025422 w 4921955"/>
              <a:gd name="connsiteY72" fmla="*/ 2968978 h 3002845"/>
              <a:gd name="connsiteX73" fmla="*/ 3127022 w 4921955"/>
              <a:gd name="connsiteY73" fmla="*/ 2946400 h 3002845"/>
              <a:gd name="connsiteX74" fmla="*/ 3228622 w 4921955"/>
              <a:gd name="connsiteY74" fmla="*/ 2935111 h 3002845"/>
              <a:gd name="connsiteX75" fmla="*/ 3330222 w 4921955"/>
              <a:gd name="connsiteY75" fmla="*/ 2912534 h 3002845"/>
              <a:gd name="connsiteX76" fmla="*/ 3397955 w 4921955"/>
              <a:gd name="connsiteY76" fmla="*/ 2901245 h 3002845"/>
              <a:gd name="connsiteX77" fmla="*/ 3635022 w 4921955"/>
              <a:gd name="connsiteY77" fmla="*/ 2878667 h 3002845"/>
              <a:gd name="connsiteX78" fmla="*/ 3714044 w 4921955"/>
              <a:gd name="connsiteY78" fmla="*/ 2856089 h 3002845"/>
              <a:gd name="connsiteX79" fmla="*/ 3804355 w 4921955"/>
              <a:gd name="connsiteY79" fmla="*/ 2833511 h 3002845"/>
              <a:gd name="connsiteX80" fmla="*/ 3849511 w 4921955"/>
              <a:gd name="connsiteY80" fmla="*/ 2799645 h 3002845"/>
              <a:gd name="connsiteX81" fmla="*/ 3894666 w 4921955"/>
              <a:gd name="connsiteY81" fmla="*/ 2777067 h 3002845"/>
              <a:gd name="connsiteX82" fmla="*/ 3951111 w 4921955"/>
              <a:gd name="connsiteY82" fmla="*/ 2731911 h 3002845"/>
              <a:gd name="connsiteX83" fmla="*/ 3984977 w 4921955"/>
              <a:gd name="connsiteY83" fmla="*/ 2709334 h 3002845"/>
              <a:gd name="connsiteX84" fmla="*/ 4109155 w 4921955"/>
              <a:gd name="connsiteY84" fmla="*/ 2630311 h 3002845"/>
              <a:gd name="connsiteX85" fmla="*/ 4244622 w 4921955"/>
              <a:gd name="connsiteY85" fmla="*/ 2540000 h 3002845"/>
              <a:gd name="connsiteX86" fmla="*/ 4289777 w 4921955"/>
              <a:gd name="connsiteY86" fmla="*/ 2517422 h 3002845"/>
              <a:gd name="connsiteX87" fmla="*/ 4368800 w 4921955"/>
              <a:gd name="connsiteY87" fmla="*/ 2460978 h 3002845"/>
              <a:gd name="connsiteX88" fmla="*/ 4413955 w 4921955"/>
              <a:gd name="connsiteY88" fmla="*/ 2438400 h 3002845"/>
              <a:gd name="connsiteX89" fmla="*/ 4549422 w 4921955"/>
              <a:gd name="connsiteY89" fmla="*/ 2336800 h 3002845"/>
              <a:gd name="connsiteX90" fmla="*/ 4583289 w 4921955"/>
              <a:gd name="connsiteY90" fmla="*/ 2314222 h 3002845"/>
              <a:gd name="connsiteX91" fmla="*/ 4617155 w 4921955"/>
              <a:gd name="connsiteY91" fmla="*/ 2257778 h 3002845"/>
              <a:gd name="connsiteX92" fmla="*/ 4718755 w 4921955"/>
              <a:gd name="connsiteY92" fmla="*/ 2111022 h 3002845"/>
              <a:gd name="connsiteX93" fmla="*/ 4730044 w 4921955"/>
              <a:gd name="connsiteY93" fmla="*/ 2077156 h 3002845"/>
              <a:gd name="connsiteX94" fmla="*/ 4786489 w 4921955"/>
              <a:gd name="connsiteY94" fmla="*/ 2009422 h 3002845"/>
              <a:gd name="connsiteX95" fmla="*/ 4820355 w 4921955"/>
              <a:gd name="connsiteY95" fmla="*/ 1930400 h 3002845"/>
              <a:gd name="connsiteX96" fmla="*/ 4831644 w 4921955"/>
              <a:gd name="connsiteY96" fmla="*/ 1896534 h 3002845"/>
              <a:gd name="connsiteX97" fmla="*/ 4854222 w 4921955"/>
              <a:gd name="connsiteY97" fmla="*/ 1817511 h 3002845"/>
              <a:gd name="connsiteX98" fmla="*/ 4865511 w 4921955"/>
              <a:gd name="connsiteY98" fmla="*/ 1783645 h 3002845"/>
              <a:gd name="connsiteX99" fmla="*/ 4899377 w 4921955"/>
              <a:gd name="connsiteY99" fmla="*/ 1670756 h 3002845"/>
              <a:gd name="connsiteX100" fmla="*/ 4910666 w 4921955"/>
              <a:gd name="connsiteY100" fmla="*/ 1524000 h 3002845"/>
              <a:gd name="connsiteX101" fmla="*/ 4921955 w 4921955"/>
              <a:gd name="connsiteY101" fmla="*/ 1411111 h 3002845"/>
              <a:gd name="connsiteX102" fmla="*/ 4910666 w 4921955"/>
              <a:gd name="connsiteY102" fmla="*/ 1241778 h 3002845"/>
              <a:gd name="connsiteX103" fmla="*/ 4899377 w 4921955"/>
              <a:gd name="connsiteY103" fmla="*/ 1106311 h 3002845"/>
              <a:gd name="connsiteX104" fmla="*/ 4865511 w 4921955"/>
              <a:gd name="connsiteY104" fmla="*/ 982134 h 3002845"/>
              <a:gd name="connsiteX105" fmla="*/ 4854222 w 4921955"/>
              <a:gd name="connsiteY105" fmla="*/ 914400 h 3002845"/>
              <a:gd name="connsiteX106" fmla="*/ 4842933 w 4921955"/>
              <a:gd name="connsiteY106" fmla="*/ 880534 h 3002845"/>
              <a:gd name="connsiteX107" fmla="*/ 4820355 w 4921955"/>
              <a:gd name="connsiteY107" fmla="*/ 801511 h 3002845"/>
              <a:gd name="connsiteX108" fmla="*/ 4786489 w 4921955"/>
              <a:gd name="connsiteY108" fmla="*/ 711200 h 3002845"/>
              <a:gd name="connsiteX109" fmla="*/ 4696177 w 4921955"/>
              <a:gd name="connsiteY109" fmla="*/ 496711 h 3002845"/>
              <a:gd name="connsiteX110" fmla="*/ 4605866 w 4921955"/>
              <a:gd name="connsiteY110" fmla="*/ 361245 h 3002845"/>
              <a:gd name="connsiteX111" fmla="*/ 4504266 w 4921955"/>
              <a:gd name="connsiteY111" fmla="*/ 259645 h 3002845"/>
              <a:gd name="connsiteX112" fmla="*/ 4380089 w 4921955"/>
              <a:gd name="connsiteY112" fmla="*/ 180622 h 3002845"/>
              <a:gd name="connsiteX113" fmla="*/ 4244622 w 4921955"/>
              <a:gd name="connsiteY113" fmla="*/ 90311 h 3002845"/>
              <a:gd name="connsiteX114" fmla="*/ 4176889 w 4921955"/>
              <a:gd name="connsiteY114" fmla="*/ 67734 h 3002845"/>
              <a:gd name="connsiteX115" fmla="*/ 4143022 w 4921955"/>
              <a:gd name="connsiteY115" fmla="*/ 56445 h 3002845"/>
              <a:gd name="connsiteX116" fmla="*/ 4109155 w 4921955"/>
              <a:gd name="connsiteY116" fmla="*/ 45156 h 3002845"/>
              <a:gd name="connsiteX117" fmla="*/ 4075289 w 4921955"/>
              <a:gd name="connsiteY117" fmla="*/ 22578 h 3002845"/>
              <a:gd name="connsiteX118" fmla="*/ 4018844 w 4921955"/>
              <a:gd name="connsiteY118" fmla="*/ 11289 h 3002845"/>
              <a:gd name="connsiteX119" fmla="*/ 3984977 w 4921955"/>
              <a:gd name="connsiteY119" fmla="*/ 0 h 3002845"/>
              <a:gd name="connsiteX120" fmla="*/ 3759200 w 4921955"/>
              <a:gd name="connsiteY120" fmla="*/ 33867 h 3002845"/>
              <a:gd name="connsiteX121" fmla="*/ 3725333 w 4921955"/>
              <a:gd name="connsiteY121" fmla="*/ 45156 h 3002845"/>
              <a:gd name="connsiteX122" fmla="*/ 3657600 w 4921955"/>
              <a:gd name="connsiteY122" fmla="*/ 56445 h 3002845"/>
              <a:gd name="connsiteX123" fmla="*/ 3623733 w 4921955"/>
              <a:gd name="connsiteY123" fmla="*/ 67734 h 3002845"/>
              <a:gd name="connsiteX124" fmla="*/ 3409244 w 4921955"/>
              <a:gd name="connsiteY124" fmla="*/ 101600 h 300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4921955" h="3002845">
                <a:moveTo>
                  <a:pt x="3826933" y="101600"/>
                </a:moveTo>
                <a:lnTo>
                  <a:pt x="3826933" y="101600"/>
                </a:lnTo>
                <a:cubicBezTo>
                  <a:pt x="3793066" y="94074"/>
                  <a:pt x="3759990" y="80597"/>
                  <a:pt x="3725333" y="79022"/>
                </a:cubicBezTo>
                <a:cubicBezTo>
                  <a:pt x="3634065" y="74873"/>
                  <a:pt x="3582667" y="92851"/>
                  <a:pt x="3499555" y="101600"/>
                </a:cubicBezTo>
                <a:cubicBezTo>
                  <a:pt x="3454492" y="106344"/>
                  <a:pt x="3409244" y="109126"/>
                  <a:pt x="3364089" y="112889"/>
                </a:cubicBezTo>
                <a:cubicBezTo>
                  <a:pt x="3130359" y="159635"/>
                  <a:pt x="3366972" y="115703"/>
                  <a:pt x="3149600" y="146756"/>
                </a:cubicBezTo>
                <a:cubicBezTo>
                  <a:pt x="3130605" y="149470"/>
                  <a:pt x="3111770" y="153391"/>
                  <a:pt x="3093155" y="158045"/>
                </a:cubicBezTo>
                <a:cubicBezTo>
                  <a:pt x="3007069" y="179567"/>
                  <a:pt x="3119730" y="159503"/>
                  <a:pt x="3014133" y="180622"/>
                </a:cubicBezTo>
                <a:cubicBezTo>
                  <a:pt x="2900133" y="203421"/>
                  <a:pt x="2991813" y="176773"/>
                  <a:pt x="2878666" y="214489"/>
                </a:cubicBezTo>
                <a:cubicBezTo>
                  <a:pt x="2867377" y="218252"/>
                  <a:pt x="2854701" y="219177"/>
                  <a:pt x="2844800" y="225778"/>
                </a:cubicBezTo>
                <a:cubicBezTo>
                  <a:pt x="2747747" y="290480"/>
                  <a:pt x="2870539" y="212909"/>
                  <a:pt x="2777066" y="259645"/>
                </a:cubicBezTo>
                <a:cubicBezTo>
                  <a:pt x="2764931" y="265712"/>
                  <a:pt x="2754980" y="275491"/>
                  <a:pt x="2743200" y="282222"/>
                </a:cubicBezTo>
                <a:cubicBezTo>
                  <a:pt x="2642946" y="339510"/>
                  <a:pt x="2746684" y="272373"/>
                  <a:pt x="2664177" y="327378"/>
                </a:cubicBezTo>
                <a:cubicBezTo>
                  <a:pt x="2656651" y="342430"/>
                  <a:pt x="2649949" y="357923"/>
                  <a:pt x="2641600" y="372534"/>
                </a:cubicBezTo>
                <a:cubicBezTo>
                  <a:pt x="2634869" y="384314"/>
                  <a:pt x="2624532" y="394002"/>
                  <a:pt x="2619022" y="406400"/>
                </a:cubicBezTo>
                <a:cubicBezTo>
                  <a:pt x="2565285" y="527307"/>
                  <a:pt x="2624963" y="431357"/>
                  <a:pt x="2573866" y="508000"/>
                </a:cubicBezTo>
                <a:cubicBezTo>
                  <a:pt x="2551262" y="575813"/>
                  <a:pt x="2570747" y="510625"/>
                  <a:pt x="2551289" y="620889"/>
                </a:cubicBezTo>
                <a:cubicBezTo>
                  <a:pt x="2518483" y="806796"/>
                  <a:pt x="2540923" y="673178"/>
                  <a:pt x="2517422" y="778934"/>
                </a:cubicBezTo>
                <a:cubicBezTo>
                  <a:pt x="2505784" y="831306"/>
                  <a:pt x="2508609" y="832359"/>
                  <a:pt x="2494844" y="880534"/>
                </a:cubicBezTo>
                <a:cubicBezTo>
                  <a:pt x="2491575" y="891975"/>
                  <a:pt x="2486974" y="903003"/>
                  <a:pt x="2483555" y="914400"/>
                </a:cubicBezTo>
                <a:cubicBezTo>
                  <a:pt x="2439882" y="1059973"/>
                  <a:pt x="2482286" y="929496"/>
                  <a:pt x="2438400" y="1061156"/>
                </a:cubicBezTo>
                <a:cubicBezTo>
                  <a:pt x="2434637" y="1072445"/>
                  <a:pt x="2437012" y="1088421"/>
                  <a:pt x="2427111" y="1095022"/>
                </a:cubicBezTo>
                <a:cubicBezTo>
                  <a:pt x="2404533" y="1110074"/>
                  <a:pt x="2385120" y="1131597"/>
                  <a:pt x="2359377" y="1140178"/>
                </a:cubicBezTo>
                <a:cubicBezTo>
                  <a:pt x="2336799" y="1147704"/>
                  <a:pt x="2311446" y="1149555"/>
                  <a:pt x="2291644" y="1162756"/>
                </a:cubicBezTo>
                <a:lnTo>
                  <a:pt x="2156177" y="1253067"/>
                </a:lnTo>
                <a:cubicBezTo>
                  <a:pt x="2144888" y="1260593"/>
                  <a:pt x="2135182" y="1271355"/>
                  <a:pt x="2122311" y="1275645"/>
                </a:cubicBezTo>
                <a:cubicBezTo>
                  <a:pt x="2111022" y="1279408"/>
                  <a:pt x="2099087" y="1281612"/>
                  <a:pt x="2088444" y="1286934"/>
                </a:cubicBezTo>
                <a:cubicBezTo>
                  <a:pt x="2006983" y="1327663"/>
                  <a:pt x="2108377" y="1292506"/>
                  <a:pt x="2009422" y="1332089"/>
                </a:cubicBezTo>
                <a:cubicBezTo>
                  <a:pt x="1987325" y="1340928"/>
                  <a:pt x="1964267" y="1347141"/>
                  <a:pt x="1941689" y="1354667"/>
                </a:cubicBezTo>
                <a:lnTo>
                  <a:pt x="1907822" y="1365956"/>
                </a:lnTo>
                <a:cubicBezTo>
                  <a:pt x="1896533" y="1369719"/>
                  <a:pt x="1885624" y="1374911"/>
                  <a:pt x="1873955" y="1377245"/>
                </a:cubicBezTo>
                <a:cubicBezTo>
                  <a:pt x="1836325" y="1384771"/>
                  <a:pt x="1798295" y="1390515"/>
                  <a:pt x="1761066" y="1399822"/>
                </a:cubicBezTo>
                <a:cubicBezTo>
                  <a:pt x="1746014" y="1403585"/>
                  <a:pt x="1731320" y="1409298"/>
                  <a:pt x="1715911" y="1411111"/>
                </a:cubicBezTo>
                <a:cubicBezTo>
                  <a:pt x="1667184" y="1416844"/>
                  <a:pt x="1618074" y="1418637"/>
                  <a:pt x="1569155" y="1422400"/>
                </a:cubicBezTo>
                <a:lnTo>
                  <a:pt x="587022" y="1411111"/>
                </a:lnTo>
                <a:cubicBezTo>
                  <a:pt x="239917" y="1403646"/>
                  <a:pt x="1121604" y="1362177"/>
                  <a:pt x="338666" y="1411111"/>
                </a:cubicBezTo>
                <a:lnTo>
                  <a:pt x="270933" y="1433689"/>
                </a:lnTo>
                <a:lnTo>
                  <a:pt x="237066" y="1444978"/>
                </a:lnTo>
                <a:cubicBezTo>
                  <a:pt x="225777" y="1456267"/>
                  <a:pt x="215465" y="1468625"/>
                  <a:pt x="203200" y="1478845"/>
                </a:cubicBezTo>
                <a:cubicBezTo>
                  <a:pt x="192777" y="1487531"/>
                  <a:pt x="178927" y="1491828"/>
                  <a:pt x="169333" y="1501422"/>
                </a:cubicBezTo>
                <a:cubicBezTo>
                  <a:pt x="159739" y="1511016"/>
                  <a:pt x="155585" y="1524988"/>
                  <a:pt x="146755" y="1535289"/>
                </a:cubicBezTo>
                <a:cubicBezTo>
                  <a:pt x="113125" y="1574524"/>
                  <a:pt x="74257" y="1594741"/>
                  <a:pt x="56444" y="1648178"/>
                </a:cubicBezTo>
                <a:lnTo>
                  <a:pt x="33866" y="1715911"/>
                </a:lnTo>
                <a:lnTo>
                  <a:pt x="22577" y="1749778"/>
                </a:lnTo>
                <a:cubicBezTo>
                  <a:pt x="18814" y="1892771"/>
                  <a:pt x="16218" y="2035799"/>
                  <a:pt x="11289" y="2178756"/>
                </a:cubicBezTo>
                <a:cubicBezTo>
                  <a:pt x="8692" y="2254065"/>
                  <a:pt x="0" y="2329181"/>
                  <a:pt x="0" y="2404534"/>
                </a:cubicBezTo>
                <a:cubicBezTo>
                  <a:pt x="0" y="2416433"/>
                  <a:pt x="5510" y="2427998"/>
                  <a:pt x="11289" y="2438400"/>
                </a:cubicBezTo>
                <a:cubicBezTo>
                  <a:pt x="24467" y="2462120"/>
                  <a:pt x="41392" y="2483556"/>
                  <a:pt x="56444" y="2506134"/>
                </a:cubicBezTo>
                <a:cubicBezTo>
                  <a:pt x="63970" y="2517423"/>
                  <a:pt x="67733" y="2532474"/>
                  <a:pt x="79022" y="2540000"/>
                </a:cubicBezTo>
                <a:cubicBezTo>
                  <a:pt x="90311" y="2547526"/>
                  <a:pt x="101849" y="2554692"/>
                  <a:pt x="112889" y="2562578"/>
                </a:cubicBezTo>
                <a:cubicBezTo>
                  <a:pt x="137135" y="2579897"/>
                  <a:pt x="165294" y="2603812"/>
                  <a:pt x="191911" y="2619022"/>
                </a:cubicBezTo>
                <a:cubicBezTo>
                  <a:pt x="206522" y="2627371"/>
                  <a:pt x="222455" y="2633251"/>
                  <a:pt x="237066" y="2641600"/>
                </a:cubicBezTo>
                <a:cubicBezTo>
                  <a:pt x="248846" y="2648332"/>
                  <a:pt x="258535" y="2658668"/>
                  <a:pt x="270933" y="2664178"/>
                </a:cubicBezTo>
                <a:cubicBezTo>
                  <a:pt x="292681" y="2673844"/>
                  <a:pt x="318864" y="2673555"/>
                  <a:pt x="338666" y="2686756"/>
                </a:cubicBezTo>
                <a:cubicBezTo>
                  <a:pt x="349955" y="2694282"/>
                  <a:pt x="360062" y="2703990"/>
                  <a:pt x="372533" y="2709334"/>
                </a:cubicBezTo>
                <a:cubicBezTo>
                  <a:pt x="386794" y="2715446"/>
                  <a:pt x="402771" y="2716360"/>
                  <a:pt x="417689" y="2720622"/>
                </a:cubicBezTo>
                <a:cubicBezTo>
                  <a:pt x="503685" y="2745191"/>
                  <a:pt x="380836" y="2719982"/>
                  <a:pt x="541866" y="2754489"/>
                </a:cubicBezTo>
                <a:cubicBezTo>
                  <a:pt x="564247" y="2759285"/>
                  <a:pt x="587022" y="2762015"/>
                  <a:pt x="609600" y="2765778"/>
                </a:cubicBezTo>
                <a:cubicBezTo>
                  <a:pt x="663328" y="2801598"/>
                  <a:pt x="622353" y="2779765"/>
                  <a:pt x="688622" y="2799645"/>
                </a:cubicBezTo>
                <a:cubicBezTo>
                  <a:pt x="711417" y="2806483"/>
                  <a:pt x="733560" y="2815384"/>
                  <a:pt x="756355" y="2822222"/>
                </a:cubicBezTo>
                <a:cubicBezTo>
                  <a:pt x="771216" y="2826680"/>
                  <a:pt x="786365" y="2830145"/>
                  <a:pt x="801511" y="2833511"/>
                </a:cubicBezTo>
                <a:cubicBezTo>
                  <a:pt x="848848" y="2844030"/>
                  <a:pt x="876669" y="2847919"/>
                  <a:pt x="925689" y="2856089"/>
                </a:cubicBezTo>
                <a:cubicBezTo>
                  <a:pt x="959349" y="2867309"/>
                  <a:pt x="1008420" y="2884212"/>
                  <a:pt x="1038577" y="2889956"/>
                </a:cubicBezTo>
                <a:cubicBezTo>
                  <a:pt x="1090854" y="2899914"/>
                  <a:pt x="1144994" y="2899628"/>
                  <a:pt x="1196622" y="2912534"/>
                </a:cubicBezTo>
                <a:cubicBezTo>
                  <a:pt x="1284985" y="2934623"/>
                  <a:pt x="1204065" y="2916536"/>
                  <a:pt x="1343377" y="2935111"/>
                </a:cubicBezTo>
                <a:cubicBezTo>
                  <a:pt x="1366066" y="2938136"/>
                  <a:pt x="1388666" y="2941911"/>
                  <a:pt x="1411111" y="2946400"/>
                </a:cubicBezTo>
                <a:cubicBezTo>
                  <a:pt x="1426325" y="2949443"/>
                  <a:pt x="1440828" y="2956145"/>
                  <a:pt x="1456266" y="2957689"/>
                </a:cubicBezTo>
                <a:cubicBezTo>
                  <a:pt x="1516292" y="2963692"/>
                  <a:pt x="1576717" y="2964680"/>
                  <a:pt x="1636889" y="2968978"/>
                </a:cubicBezTo>
                <a:cubicBezTo>
                  <a:pt x="1792555" y="2980097"/>
                  <a:pt x="1741863" y="2978521"/>
                  <a:pt x="1885244" y="2991556"/>
                </a:cubicBezTo>
                <a:lnTo>
                  <a:pt x="2020711" y="3002845"/>
                </a:lnTo>
                <a:lnTo>
                  <a:pt x="2246489" y="2991556"/>
                </a:lnTo>
                <a:lnTo>
                  <a:pt x="2709333" y="2980267"/>
                </a:lnTo>
                <a:lnTo>
                  <a:pt x="3025422" y="2968978"/>
                </a:lnTo>
                <a:cubicBezTo>
                  <a:pt x="3058291" y="2960761"/>
                  <a:pt x="3093579" y="2951178"/>
                  <a:pt x="3127022" y="2946400"/>
                </a:cubicBezTo>
                <a:cubicBezTo>
                  <a:pt x="3160755" y="2941581"/>
                  <a:pt x="3194889" y="2939930"/>
                  <a:pt x="3228622" y="2935111"/>
                </a:cubicBezTo>
                <a:cubicBezTo>
                  <a:pt x="3297604" y="2925256"/>
                  <a:pt x="3268615" y="2924855"/>
                  <a:pt x="3330222" y="2912534"/>
                </a:cubicBezTo>
                <a:cubicBezTo>
                  <a:pt x="3352667" y="2908045"/>
                  <a:pt x="3375296" y="2904482"/>
                  <a:pt x="3397955" y="2901245"/>
                </a:cubicBezTo>
                <a:cubicBezTo>
                  <a:pt x="3499306" y="2886766"/>
                  <a:pt x="3518897" y="2887600"/>
                  <a:pt x="3635022" y="2878667"/>
                </a:cubicBezTo>
                <a:cubicBezTo>
                  <a:pt x="3716224" y="2851600"/>
                  <a:pt x="3614819" y="2884439"/>
                  <a:pt x="3714044" y="2856089"/>
                </a:cubicBezTo>
                <a:cubicBezTo>
                  <a:pt x="3795039" y="2832947"/>
                  <a:pt x="3689602" y="2856462"/>
                  <a:pt x="3804355" y="2833511"/>
                </a:cubicBezTo>
                <a:cubicBezTo>
                  <a:pt x="3819407" y="2822222"/>
                  <a:pt x="3833556" y="2809617"/>
                  <a:pt x="3849511" y="2799645"/>
                </a:cubicBezTo>
                <a:cubicBezTo>
                  <a:pt x="3863781" y="2790726"/>
                  <a:pt x="3880664" y="2786402"/>
                  <a:pt x="3894666" y="2777067"/>
                </a:cubicBezTo>
                <a:cubicBezTo>
                  <a:pt x="3914714" y="2763701"/>
                  <a:pt x="3931835" y="2746368"/>
                  <a:pt x="3951111" y="2731911"/>
                </a:cubicBezTo>
                <a:cubicBezTo>
                  <a:pt x="3961965" y="2723771"/>
                  <a:pt x="3974005" y="2717314"/>
                  <a:pt x="3984977" y="2709334"/>
                </a:cubicBezTo>
                <a:cubicBezTo>
                  <a:pt x="4090569" y="2632540"/>
                  <a:pt x="4037769" y="2654107"/>
                  <a:pt x="4109155" y="2630311"/>
                </a:cubicBezTo>
                <a:cubicBezTo>
                  <a:pt x="4168629" y="2585707"/>
                  <a:pt x="4164926" y="2586490"/>
                  <a:pt x="4244622" y="2540000"/>
                </a:cubicBezTo>
                <a:cubicBezTo>
                  <a:pt x="4259158" y="2531521"/>
                  <a:pt x="4275507" y="2526341"/>
                  <a:pt x="4289777" y="2517422"/>
                </a:cubicBezTo>
                <a:cubicBezTo>
                  <a:pt x="4354384" y="2477043"/>
                  <a:pt x="4313079" y="2492819"/>
                  <a:pt x="4368800" y="2460978"/>
                </a:cubicBezTo>
                <a:cubicBezTo>
                  <a:pt x="4383411" y="2452629"/>
                  <a:pt x="4400088" y="2447934"/>
                  <a:pt x="4413955" y="2438400"/>
                </a:cubicBezTo>
                <a:cubicBezTo>
                  <a:pt x="4460468" y="2406422"/>
                  <a:pt x="4502457" y="2368110"/>
                  <a:pt x="4549422" y="2336800"/>
                </a:cubicBezTo>
                <a:lnTo>
                  <a:pt x="4583289" y="2314222"/>
                </a:lnTo>
                <a:cubicBezTo>
                  <a:pt x="4594578" y="2295407"/>
                  <a:pt x="4604984" y="2276034"/>
                  <a:pt x="4617155" y="2257778"/>
                </a:cubicBezTo>
                <a:cubicBezTo>
                  <a:pt x="4650158" y="2208273"/>
                  <a:pt x="4687221" y="2161476"/>
                  <a:pt x="4718755" y="2111022"/>
                </a:cubicBezTo>
                <a:cubicBezTo>
                  <a:pt x="4725062" y="2100931"/>
                  <a:pt x="4723443" y="2087057"/>
                  <a:pt x="4730044" y="2077156"/>
                </a:cubicBezTo>
                <a:cubicBezTo>
                  <a:pt x="4746347" y="2052702"/>
                  <a:pt x="4767674" y="2032000"/>
                  <a:pt x="4786489" y="2009422"/>
                </a:cubicBezTo>
                <a:cubicBezTo>
                  <a:pt x="4812958" y="1930010"/>
                  <a:pt x="4778511" y="2028034"/>
                  <a:pt x="4820355" y="1930400"/>
                </a:cubicBezTo>
                <a:cubicBezTo>
                  <a:pt x="4825042" y="1919463"/>
                  <a:pt x="4828225" y="1907931"/>
                  <a:pt x="4831644" y="1896534"/>
                </a:cubicBezTo>
                <a:cubicBezTo>
                  <a:pt x="4839516" y="1870294"/>
                  <a:pt x="4846350" y="1843751"/>
                  <a:pt x="4854222" y="1817511"/>
                </a:cubicBezTo>
                <a:cubicBezTo>
                  <a:pt x="4857641" y="1806114"/>
                  <a:pt x="4862092" y="1795042"/>
                  <a:pt x="4865511" y="1783645"/>
                </a:cubicBezTo>
                <a:cubicBezTo>
                  <a:pt x="4904292" y="1654377"/>
                  <a:pt x="4873809" y="1747466"/>
                  <a:pt x="4899377" y="1670756"/>
                </a:cubicBezTo>
                <a:cubicBezTo>
                  <a:pt x="4903140" y="1621837"/>
                  <a:pt x="4906416" y="1572879"/>
                  <a:pt x="4910666" y="1524000"/>
                </a:cubicBezTo>
                <a:cubicBezTo>
                  <a:pt x="4913942" y="1486325"/>
                  <a:pt x="4921955" y="1448928"/>
                  <a:pt x="4921955" y="1411111"/>
                </a:cubicBezTo>
                <a:cubicBezTo>
                  <a:pt x="4921955" y="1354541"/>
                  <a:pt x="4914845" y="1298193"/>
                  <a:pt x="4910666" y="1241778"/>
                </a:cubicBezTo>
                <a:cubicBezTo>
                  <a:pt x="4907319" y="1196590"/>
                  <a:pt x="4906098" y="1151122"/>
                  <a:pt x="4899377" y="1106311"/>
                </a:cubicBezTo>
                <a:cubicBezTo>
                  <a:pt x="4892431" y="1060006"/>
                  <a:pt x="4879512" y="1024135"/>
                  <a:pt x="4865511" y="982134"/>
                </a:cubicBezTo>
                <a:cubicBezTo>
                  <a:pt x="4861748" y="959556"/>
                  <a:pt x="4859187" y="936744"/>
                  <a:pt x="4854222" y="914400"/>
                </a:cubicBezTo>
                <a:cubicBezTo>
                  <a:pt x="4851641" y="902784"/>
                  <a:pt x="4846352" y="891931"/>
                  <a:pt x="4842933" y="880534"/>
                </a:cubicBezTo>
                <a:cubicBezTo>
                  <a:pt x="4835061" y="854294"/>
                  <a:pt x="4826999" y="828088"/>
                  <a:pt x="4820355" y="801511"/>
                </a:cubicBezTo>
                <a:cubicBezTo>
                  <a:pt x="4800825" y="723393"/>
                  <a:pt x="4823654" y="766951"/>
                  <a:pt x="4786489" y="711200"/>
                </a:cubicBezTo>
                <a:cubicBezTo>
                  <a:pt x="4750041" y="583633"/>
                  <a:pt x="4776163" y="656683"/>
                  <a:pt x="4696177" y="496711"/>
                </a:cubicBezTo>
                <a:cubicBezTo>
                  <a:pt x="4664802" y="433960"/>
                  <a:pt x="4665741" y="429104"/>
                  <a:pt x="4605866" y="361245"/>
                </a:cubicBezTo>
                <a:cubicBezTo>
                  <a:pt x="4574178" y="325332"/>
                  <a:pt x="4545335" y="284287"/>
                  <a:pt x="4504266" y="259645"/>
                </a:cubicBezTo>
                <a:cubicBezTo>
                  <a:pt x="4463176" y="234991"/>
                  <a:pt x="4418314" y="209290"/>
                  <a:pt x="4380089" y="180622"/>
                </a:cubicBezTo>
                <a:cubicBezTo>
                  <a:pt x="4345961" y="155027"/>
                  <a:pt x="4276495" y="100935"/>
                  <a:pt x="4244622" y="90311"/>
                </a:cubicBezTo>
                <a:lnTo>
                  <a:pt x="4176889" y="67734"/>
                </a:lnTo>
                <a:lnTo>
                  <a:pt x="4143022" y="56445"/>
                </a:lnTo>
                <a:lnTo>
                  <a:pt x="4109155" y="45156"/>
                </a:lnTo>
                <a:cubicBezTo>
                  <a:pt x="4097866" y="37630"/>
                  <a:pt x="4087993" y="27342"/>
                  <a:pt x="4075289" y="22578"/>
                </a:cubicBezTo>
                <a:cubicBezTo>
                  <a:pt x="4057323" y="15841"/>
                  <a:pt x="4037459" y="15943"/>
                  <a:pt x="4018844" y="11289"/>
                </a:cubicBezTo>
                <a:cubicBezTo>
                  <a:pt x="4007300" y="8403"/>
                  <a:pt x="3996266" y="3763"/>
                  <a:pt x="3984977" y="0"/>
                </a:cubicBezTo>
                <a:cubicBezTo>
                  <a:pt x="3868679" y="11630"/>
                  <a:pt x="3873884" y="7401"/>
                  <a:pt x="3759200" y="33867"/>
                </a:cubicBezTo>
                <a:cubicBezTo>
                  <a:pt x="3747605" y="36543"/>
                  <a:pt x="3736949" y="42575"/>
                  <a:pt x="3725333" y="45156"/>
                </a:cubicBezTo>
                <a:cubicBezTo>
                  <a:pt x="3702989" y="50121"/>
                  <a:pt x="3679944" y="51480"/>
                  <a:pt x="3657600" y="56445"/>
                </a:cubicBezTo>
                <a:cubicBezTo>
                  <a:pt x="3645984" y="59026"/>
                  <a:pt x="3623733" y="67734"/>
                  <a:pt x="3623733" y="67734"/>
                </a:cubicBezTo>
                <a:lnTo>
                  <a:pt x="3409244" y="101600"/>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1463210" y="2811643"/>
            <a:ext cx="1414939" cy="369332"/>
          </a:xfrm>
          <a:prstGeom prst="rect">
            <a:avLst/>
          </a:prstGeom>
          <a:noFill/>
        </p:spPr>
        <p:txBody>
          <a:bodyPr wrap="none" rtlCol="0">
            <a:spAutoFit/>
          </a:bodyPr>
          <a:lstStyle/>
          <a:p>
            <a:r>
              <a:rPr lang="en-GB" dirty="0"/>
              <a:t>Application 1</a:t>
            </a:r>
            <a:endParaRPr lang="en-US" dirty="0"/>
          </a:p>
        </p:txBody>
      </p:sp>
      <p:sp>
        <p:nvSpPr>
          <p:cNvPr id="17" name="TextBox 16"/>
          <p:cNvSpPr txBox="1"/>
          <p:nvPr/>
        </p:nvSpPr>
        <p:spPr>
          <a:xfrm>
            <a:off x="6658848" y="3494372"/>
            <a:ext cx="1414939" cy="369332"/>
          </a:xfrm>
          <a:prstGeom prst="rect">
            <a:avLst/>
          </a:prstGeom>
          <a:noFill/>
        </p:spPr>
        <p:txBody>
          <a:bodyPr wrap="none" rtlCol="0">
            <a:spAutoFit/>
          </a:bodyPr>
          <a:lstStyle/>
          <a:p>
            <a:r>
              <a:rPr lang="en-GB" dirty="0"/>
              <a:t>Application 2</a:t>
            </a:r>
            <a:endParaRPr lang="en-US" dirty="0"/>
          </a:p>
        </p:txBody>
      </p:sp>
      <p:sp>
        <p:nvSpPr>
          <p:cNvPr id="18" name="Content Placeholder 2"/>
          <p:cNvSpPr>
            <a:spLocks noGrp="1"/>
          </p:cNvSpPr>
          <p:nvPr>
            <p:ph idx="1"/>
          </p:nvPr>
        </p:nvSpPr>
        <p:spPr>
          <a:xfrm>
            <a:off x="457200" y="1600200"/>
            <a:ext cx="8229600" cy="4572000"/>
          </a:xfrm>
        </p:spPr>
        <p:txBody>
          <a:bodyPr/>
          <a:lstStyle/>
          <a:p>
            <a:r>
              <a:rPr lang="en-US" dirty="0">
                <a:solidFill>
                  <a:srgbClr val="002060"/>
                </a:solidFill>
              </a:rPr>
              <a:t>Well designed servi</a:t>
            </a:r>
            <a:r>
              <a:rPr lang="en-US" dirty="0"/>
              <a:t>ces may form part of multiple applications</a:t>
            </a:r>
          </a:p>
          <a:p>
            <a:pPr lvl="1"/>
            <a:endParaRPr lang="en-US" dirty="0"/>
          </a:p>
        </p:txBody>
      </p:sp>
      <p:sp>
        <p:nvSpPr>
          <p:cNvPr id="19" name="Footer Placeholder 2">
            <a:extLst>
              <a:ext uri="{FF2B5EF4-FFF2-40B4-BE49-F238E27FC236}">
                <a16:creationId xmlns:a16="http://schemas.microsoft.com/office/drawing/2014/main" id="{C31B2F8F-4F07-4C2A-A535-E49E9B87FD01}"/>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504954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Should you use Microservices?</a:t>
            </a:r>
          </a:p>
        </p:txBody>
      </p:sp>
      <p:sp>
        <p:nvSpPr>
          <p:cNvPr id="3" name="Content Placeholder 2"/>
          <p:cNvSpPr>
            <a:spLocks noGrp="1"/>
          </p:cNvSpPr>
          <p:nvPr>
            <p:ph idx="1"/>
          </p:nvPr>
        </p:nvSpPr>
        <p:spPr/>
        <p:txBody>
          <a:bodyPr/>
          <a:lstStyle/>
          <a:p>
            <a:r>
              <a:rPr lang="en-GB" dirty="0">
                <a:solidFill>
                  <a:srgbClr val="002060"/>
                </a:solidFill>
              </a:rPr>
              <a:t>Microservices are not a sliver bullet</a:t>
            </a:r>
          </a:p>
          <a:p>
            <a:pPr lvl="1"/>
            <a:r>
              <a:rPr lang="en-GB" dirty="0"/>
              <a:t>Flexibility and resilience increase</a:t>
            </a:r>
          </a:p>
          <a:p>
            <a:pPr lvl="1"/>
            <a:r>
              <a:rPr lang="en-GB" dirty="0">
                <a:solidFill>
                  <a:srgbClr val="002060"/>
                </a:solidFill>
              </a:rPr>
              <a:t>So does complexity</a:t>
            </a:r>
            <a:endParaRPr lang="en-US" dirty="0">
              <a:solidFill>
                <a:srgbClr val="002060"/>
              </a:solidFill>
            </a:endParaRPr>
          </a:p>
          <a:p>
            <a:r>
              <a:rPr lang="en-US" dirty="0">
                <a:solidFill>
                  <a:srgbClr val="002060"/>
                </a:solidFill>
              </a:rPr>
              <a:t>Can you answer this question?</a:t>
            </a:r>
          </a:p>
          <a:p>
            <a:r>
              <a:rPr lang="en-US" i="1" dirty="0">
                <a:solidFill>
                  <a:srgbClr val="002060"/>
                </a:solidFill>
                <a:latin typeface="Century Schoolbook" panose="02040604050505020304" pitchFamily="18" charset="0"/>
              </a:rPr>
              <a:t>What is the end goal for the application?</a:t>
            </a:r>
          </a:p>
          <a:p>
            <a:pPr lvl="1"/>
            <a:r>
              <a:rPr lang="en-US" dirty="0"/>
              <a:t>The one that makes the added complexity worthwhile</a:t>
            </a:r>
          </a:p>
          <a:p>
            <a:pPr lvl="1"/>
            <a:endParaRPr lang="en-US" dirty="0"/>
          </a:p>
          <a:p>
            <a:r>
              <a:rPr lang="en-US" dirty="0"/>
              <a:t>Flexibility?</a:t>
            </a:r>
          </a:p>
          <a:p>
            <a:pPr lvl="1"/>
            <a:r>
              <a:rPr lang="en-US" dirty="0"/>
              <a:t>New systems needed where you don't yet know you will need?</a:t>
            </a:r>
          </a:p>
        </p:txBody>
      </p:sp>
      <p:sp>
        <p:nvSpPr>
          <p:cNvPr id="4" name="Slide Number Placeholder 3"/>
          <p:cNvSpPr>
            <a:spLocks noGrp="1"/>
          </p:cNvSpPr>
          <p:nvPr>
            <p:ph type="sldNum" sz="quarter" idx="4"/>
          </p:nvPr>
        </p:nvSpPr>
        <p:spPr/>
        <p:txBody>
          <a:bodyPr/>
          <a:lstStyle/>
          <a:p>
            <a:fld id="{33D6E5A2-EC83-451F-A719-9AC1370DD5CF}" type="slidenum">
              <a:rPr lang="en-US" smtClean="0"/>
              <a:pPr/>
              <a:t>35</a:t>
            </a:fld>
            <a:endParaRPr lang="en-US" dirty="0"/>
          </a:p>
        </p:txBody>
      </p:sp>
      <p:sp>
        <p:nvSpPr>
          <p:cNvPr id="6" name="Footer Placeholder 2">
            <a:extLst>
              <a:ext uri="{FF2B5EF4-FFF2-40B4-BE49-F238E27FC236}">
                <a16:creationId xmlns:a16="http://schemas.microsoft.com/office/drawing/2014/main" id="{E8CCA87C-17F8-4BF3-924A-3DA65D7A97D1}"/>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0270817"/>
      </p:ext>
    </p:extLst>
  </p:cSld>
  <p:clrMapOvr>
    <a:masterClrMapping/>
  </p:clrMapOvr>
  <p:transition spd="slow">
    <p:wipe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Benefits of Microservices</a:t>
            </a:r>
            <a:endParaRPr lang="en-US" dirty="0"/>
          </a:p>
        </p:txBody>
      </p:sp>
      <p:sp>
        <p:nvSpPr>
          <p:cNvPr id="3" name="Content Placeholder 2"/>
          <p:cNvSpPr>
            <a:spLocks noGrp="1"/>
          </p:cNvSpPr>
          <p:nvPr>
            <p:ph idx="1"/>
          </p:nvPr>
        </p:nvSpPr>
        <p:spPr>
          <a:xfrm>
            <a:off x="488155" y="1420686"/>
            <a:ext cx="8229600" cy="4572000"/>
          </a:xfrm>
        </p:spPr>
        <p:txBody>
          <a:bodyPr/>
          <a:lstStyle/>
          <a:p>
            <a:r>
              <a:rPr lang="en-GB" dirty="0"/>
              <a:t>Small</a:t>
            </a:r>
          </a:p>
          <a:p>
            <a:pPr lvl="1"/>
            <a:r>
              <a:rPr lang="en-GB" dirty="0"/>
              <a:t>Easier for  developers to understand and test</a:t>
            </a:r>
          </a:p>
          <a:p>
            <a:pPr lvl="1"/>
            <a:r>
              <a:rPr lang="en-GB" dirty="0"/>
              <a:t>Less bottle necks with development environments</a:t>
            </a:r>
          </a:p>
          <a:p>
            <a:pPr lvl="1"/>
            <a:r>
              <a:rPr lang="en-GB" dirty="0"/>
              <a:t>Rapid startup</a:t>
            </a:r>
          </a:p>
          <a:p>
            <a:r>
              <a:rPr lang="en-GB" dirty="0"/>
              <a:t>Independently deployable</a:t>
            </a:r>
          </a:p>
          <a:p>
            <a:r>
              <a:rPr lang="en-GB" dirty="0"/>
              <a:t>Scalable development</a:t>
            </a:r>
          </a:p>
          <a:p>
            <a:pPr lvl="1"/>
            <a:r>
              <a:rPr lang="en-GB" dirty="0"/>
              <a:t>Multiple teams build multiple services</a:t>
            </a:r>
          </a:p>
          <a:p>
            <a:r>
              <a:rPr lang="en-GB" dirty="0"/>
              <a:t>Improved fault isolation</a:t>
            </a:r>
          </a:p>
          <a:p>
            <a:pPr lvl="1"/>
            <a:r>
              <a:rPr lang="en-GB" dirty="0"/>
              <a:t>Single failing service should not cause the entire application to fail</a:t>
            </a:r>
          </a:p>
          <a:p>
            <a:r>
              <a:rPr lang="en-GB" dirty="0"/>
              <a:t>Flexibility to build different parts of an application with different tool-sets</a:t>
            </a:r>
          </a:p>
          <a:p>
            <a:pPr lvl="2"/>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5" name="Footer Placeholder 2">
            <a:extLst>
              <a:ext uri="{FF2B5EF4-FFF2-40B4-BE49-F238E27FC236}">
                <a16:creationId xmlns:a16="http://schemas.microsoft.com/office/drawing/2014/main" id="{66506F15-A39F-4EE0-B130-DEAACBE89266}"/>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9788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Disadvantages of Microservices</a:t>
            </a:r>
            <a:endParaRPr lang="en-US" dirty="0"/>
          </a:p>
        </p:txBody>
      </p:sp>
      <p:sp>
        <p:nvSpPr>
          <p:cNvPr id="3" name="Content Placeholder 2"/>
          <p:cNvSpPr>
            <a:spLocks noGrp="1"/>
          </p:cNvSpPr>
          <p:nvPr>
            <p:ph idx="1"/>
          </p:nvPr>
        </p:nvSpPr>
        <p:spPr/>
        <p:txBody>
          <a:bodyPr/>
          <a:lstStyle/>
          <a:p>
            <a:r>
              <a:rPr lang="en-GB" dirty="0"/>
              <a:t>Tool support for Microservices usually inferior to traditional development</a:t>
            </a:r>
          </a:p>
          <a:p>
            <a:r>
              <a:rPr lang="en-GB" dirty="0"/>
              <a:t>Testing is more difficult</a:t>
            </a:r>
          </a:p>
          <a:p>
            <a:r>
              <a:rPr lang="en-GB" dirty="0"/>
              <a:t>Service communication is an additional overhead</a:t>
            </a:r>
          </a:p>
          <a:p>
            <a:r>
              <a:rPr lang="en-GB" dirty="0"/>
              <a:t>Additional challenges where use-cases span multiple services</a:t>
            </a:r>
          </a:p>
          <a:p>
            <a:pPr lvl="1"/>
            <a:r>
              <a:rPr lang="en-GB" dirty="0"/>
              <a:t>Coordination between teams</a:t>
            </a:r>
          </a:p>
          <a:p>
            <a:pPr lvl="1"/>
            <a:r>
              <a:rPr lang="en-GB" dirty="0"/>
              <a:t>Ensuring one service does not break another</a:t>
            </a:r>
          </a:p>
          <a:p>
            <a:pPr lvl="1"/>
            <a:r>
              <a:rPr lang="en-GB" dirty="0"/>
              <a:t>Distributed transactions</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5" name="Footer Placeholder 2">
            <a:extLst>
              <a:ext uri="{FF2B5EF4-FFF2-40B4-BE49-F238E27FC236}">
                <a16:creationId xmlns:a16="http://schemas.microsoft.com/office/drawing/2014/main" id="{459EF0AC-FD1C-4C65-9156-7F74788F5014}"/>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883402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Disadvantages of Microservices</a:t>
            </a:r>
            <a:endParaRPr lang="en-US" dirty="0"/>
          </a:p>
        </p:txBody>
      </p:sp>
      <p:sp>
        <p:nvSpPr>
          <p:cNvPr id="3" name="Content Placeholder 2"/>
          <p:cNvSpPr>
            <a:spLocks noGrp="1"/>
          </p:cNvSpPr>
          <p:nvPr>
            <p:ph idx="1"/>
          </p:nvPr>
        </p:nvSpPr>
        <p:spPr/>
        <p:txBody>
          <a:bodyPr/>
          <a:lstStyle/>
          <a:p>
            <a:r>
              <a:rPr lang="en-GB" dirty="0"/>
              <a:t>Complex deployment</a:t>
            </a:r>
          </a:p>
          <a:p>
            <a:pPr lvl="1"/>
            <a:r>
              <a:rPr lang="en-GB" dirty="0"/>
              <a:t>Multiple services on multiple platforms must all be deployed correctly</a:t>
            </a:r>
          </a:p>
          <a:p>
            <a:r>
              <a:rPr lang="en-GB" dirty="0"/>
              <a:t>Increased resource utilisation</a:t>
            </a:r>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5" name="Footer Placeholder 2">
            <a:extLst>
              <a:ext uri="{FF2B5EF4-FFF2-40B4-BE49-F238E27FC236}">
                <a16:creationId xmlns:a16="http://schemas.microsoft.com/office/drawing/2014/main" id="{B46D8DBE-2CE0-4898-8285-A373599A6223}"/>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00174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Microservice Basics</a:t>
            </a:r>
          </a:p>
        </p:txBody>
      </p:sp>
      <p:sp>
        <p:nvSpPr>
          <p:cNvPr id="5" name="Content Placeholder 4"/>
          <p:cNvSpPr>
            <a:spLocks noGrp="1"/>
          </p:cNvSpPr>
          <p:nvPr>
            <p:ph idx="1"/>
          </p:nvPr>
        </p:nvSpPr>
        <p:spPr>
          <a:xfrm>
            <a:off x="2627784" y="1916832"/>
            <a:ext cx="5040560" cy="2836912"/>
          </a:xfrm>
        </p:spPr>
        <p:txBody>
          <a:bodyPr/>
          <a:lstStyle/>
          <a:p>
            <a:r>
              <a:rPr lang="en-GB" dirty="0"/>
              <a:t>Why Microservices</a:t>
            </a:r>
          </a:p>
          <a:p>
            <a:pPr>
              <a:buFont typeface="Wingdings" panose="05000000000000000000" pitchFamily="2" charset="2"/>
              <a:buChar char="Ø"/>
            </a:pPr>
            <a:r>
              <a:rPr lang="en-GB" dirty="0"/>
              <a:t>Microservice Principles</a:t>
            </a:r>
          </a:p>
          <a:p>
            <a:r>
              <a:rPr lang="en-GB" dirty="0"/>
              <a:t>Network Performance</a:t>
            </a:r>
          </a:p>
          <a:p>
            <a:r>
              <a:rPr lang="en-GB" dirty="0"/>
              <a:t>Selecting Services</a:t>
            </a:r>
          </a:p>
          <a:p>
            <a:r>
              <a:rPr lang="en-GB" dirty="0"/>
              <a:t>Building and Managing Services</a:t>
            </a:r>
          </a:p>
        </p:txBody>
      </p:sp>
      <p:sp>
        <p:nvSpPr>
          <p:cNvPr id="3" name="Slide Number Placeholder 2"/>
          <p:cNvSpPr>
            <a:spLocks noGrp="1"/>
          </p:cNvSpPr>
          <p:nvPr>
            <p:ph type="sldNum" sz="quarter" idx="4"/>
          </p:nvPr>
        </p:nvSpPr>
        <p:spPr/>
        <p:txBody>
          <a:bodyPr/>
          <a:lstStyle/>
          <a:p>
            <a:fld id="{33D6E5A2-EC83-451F-A719-9AC1370DD5CF}" type="slidenum">
              <a:rPr lang="en-US" smtClean="0"/>
              <a:pPr/>
              <a:t>39</a:t>
            </a:fld>
            <a:endParaRPr lang="en-US" dirty="0"/>
          </a:p>
        </p:txBody>
      </p:sp>
      <p:sp>
        <p:nvSpPr>
          <p:cNvPr id="7" name="Footer Placeholder 2">
            <a:extLst>
              <a:ext uri="{FF2B5EF4-FFF2-40B4-BE49-F238E27FC236}">
                <a16:creationId xmlns:a16="http://schemas.microsoft.com/office/drawing/2014/main" id="{07673CA9-D374-46D7-9BAB-A1FEB667141A}"/>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46838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1" name="Rectangle 2"/>
          <p:cNvSpPr>
            <a:spLocks noGrp="1" noChangeArrowheads="1"/>
          </p:cNvSpPr>
          <p:nvPr>
            <p:ph type="title"/>
          </p:nvPr>
        </p:nvSpPr>
        <p:spPr>
          <a:xfrm>
            <a:off x="266822" y="2060848"/>
            <a:ext cx="8867578" cy="1612404"/>
          </a:xfrm>
        </p:spPr>
        <p:txBody>
          <a:bodyPr/>
          <a:lstStyle/>
          <a:p>
            <a:r>
              <a:rPr lang="en-GB" dirty="0"/>
              <a:t> </a:t>
            </a:r>
            <a:br>
              <a:rPr lang="en-GB" dirty="0"/>
            </a:br>
            <a:br>
              <a:rPr lang="en-GB" dirty="0"/>
            </a:br>
            <a:r>
              <a:rPr lang="en-GB" dirty="0"/>
              <a:t>Chapter 1: The State of Systems</a:t>
            </a:r>
            <a:br>
              <a:rPr lang="en-GB" dirty="0"/>
            </a:br>
            <a:br>
              <a:rPr lang="en-GB" dirty="0"/>
            </a:br>
            <a:endParaRPr lang="en-GB" dirty="0"/>
          </a:p>
        </p:txBody>
      </p:sp>
    </p:spTree>
    <p:extLst>
      <p:ext uri="{BB962C8B-B14F-4D97-AF65-F5344CB8AC3E}">
        <p14:creationId xmlns:p14="http://schemas.microsoft.com/office/powerpoint/2010/main" val="254846177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Microservice Principles</a:t>
            </a:r>
          </a:p>
        </p:txBody>
      </p:sp>
      <p:sp>
        <p:nvSpPr>
          <p:cNvPr id="3" name="Content Placeholder 2"/>
          <p:cNvSpPr>
            <a:spLocks noGrp="1"/>
          </p:cNvSpPr>
          <p:nvPr>
            <p:ph idx="1"/>
          </p:nvPr>
        </p:nvSpPr>
        <p:spPr/>
        <p:txBody>
          <a:bodyPr/>
          <a:lstStyle/>
          <a:p>
            <a:r>
              <a:rPr lang="en-US" dirty="0">
                <a:solidFill>
                  <a:srgbClr val="002060"/>
                </a:solidFill>
              </a:rPr>
              <a:t>The following slide shows a selection of principles</a:t>
            </a:r>
          </a:p>
          <a:p>
            <a:pPr lvl="1"/>
            <a:r>
              <a:rPr lang="en-US" dirty="0"/>
              <a:t>These should be adhered to when creating microservices</a:t>
            </a:r>
          </a:p>
          <a:p>
            <a:pPr lvl="1"/>
            <a:endParaRPr lang="en-US" dirty="0"/>
          </a:p>
          <a:p>
            <a:r>
              <a:rPr lang="en-US" dirty="0">
                <a:solidFill>
                  <a:srgbClr val="002060"/>
                </a:solidFill>
              </a:rPr>
              <a:t>Can you come up with a reason for each?</a:t>
            </a:r>
          </a:p>
          <a:p>
            <a:endParaRPr lang="en-US" dirty="0">
              <a:solidFill>
                <a:srgbClr val="002060"/>
              </a:solidFill>
            </a:endParaRPr>
          </a:p>
          <a:p>
            <a:r>
              <a:rPr lang="en-US" dirty="0">
                <a:solidFill>
                  <a:srgbClr val="002060"/>
                </a:solidFill>
              </a:rPr>
              <a:t>Can you think of any others?</a:t>
            </a:r>
          </a:p>
        </p:txBody>
      </p:sp>
      <p:sp>
        <p:nvSpPr>
          <p:cNvPr id="4" name="Slide Number Placeholder 3"/>
          <p:cNvSpPr>
            <a:spLocks noGrp="1"/>
          </p:cNvSpPr>
          <p:nvPr>
            <p:ph type="sldNum" sz="quarter" idx="4"/>
          </p:nvPr>
        </p:nvSpPr>
        <p:spPr/>
        <p:txBody>
          <a:bodyPr/>
          <a:lstStyle/>
          <a:p>
            <a:fld id="{33D6E5A2-EC83-451F-A719-9AC1370DD5CF}" type="slidenum">
              <a:rPr lang="en-US" smtClean="0"/>
              <a:pPr/>
              <a:t>40</a:t>
            </a:fld>
            <a:endParaRPr lang="en-US" dirty="0"/>
          </a:p>
        </p:txBody>
      </p:sp>
      <p:pic>
        <p:nvPicPr>
          <p:cNvPr id="6" name="Picture 5"/>
          <p:cNvPicPr>
            <a:picLocks noChangeAspect="1"/>
          </p:cNvPicPr>
          <p:nvPr/>
        </p:nvPicPr>
        <p:blipFill>
          <a:blip r:embed="rId2"/>
          <a:stretch>
            <a:fillRect/>
          </a:stretch>
        </p:blipFill>
        <p:spPr>
          <a:xfrm>
            <a:off x="7837840" y="250136"/>
            <a:ext cx="933450" cy="942975"/>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45301" y="2780928"/>
            <a:ext cx="623795" cy="665381"/>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9330" y="3607334"/>
            <a:ext cx="623795" cy="665381"/>
          </a:xfrm>
          <a:prstGeom prst="rect">
            <a:avLst/>
          </a:prstGeom>
        </p:spPr>
      </p:pic>
      <p:sp>
        <p:nvSpPr>
          <p:cNvPr id="10" name="Footer Placeholder 2">
            <a:extLst>
              <a:ext uri="{FF2B5EF4-FFF2-40B4-BE49-F238E27FC236}">
                <a16:creationId xmlns:a16="http://schemas.microsoft.com/office/drawing/2014/main" id="{0B3FBF74-5A48-49D0-B814-2BF7A831DCF6}"/>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6481053"/>
      </p:ext>
    </p:extLst>
  </p:cSld>
  <p:clrMapOvr>
    <a:masterClrMapping/>
  </p:clrMapOvr>
  <p:transition spd="slow">
    <p:wipe di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33D6E5A2-EC83-451F-A719-9AC1370DD5CF}" type="slidenum">
              <a:rPr lang="en-US" smtClean="0"/>
              <a:pPr/>
              <a:t>41</a:t>
            </a:fld>
            <a:endParaRPr lang="en-US" dirty="0"/>
          </a:p>
        </p:txBody>
      </p:sp>
      <p:pic>
        <p:nvPicPr>
          <p:cNvPr id="4" name="Picture 3"/>
          <p:cNvPicPr>
            <a:picLocks noChangeAspect="1"/>
          </p:cNvPicPr>
          <p:nvPr/>
        </p:nvPicPr>
        <p:blipFill rotWithShape="1">
          <a:blip r:embed="rId3"/>
          <a:srcRect l="15948" t="7208" r="14806" b="26790"/>
          <a:stretch/>
        </p:blipFill>
        <p:spPr>
          <a:xfrm>
            <a:off x="750030" y="1073401"/>
            <a:ext cx="7705852" cy="4896544"/>
          </a:xfrm>
          <a:prstGeom prst="rect">
            <a:avLst/>
          </a:prstGeom>
        </p:spPr>
      </p:pic>
      <p:sp>
        <p:nvSpPr>
          <p:cNvPr id="7" name="Title 1"/>
          <p:cNvSpPr>
            <a:spLocks noGrp="1"/>
          </p:cNvSpPr>
          <p:nvPr>
            <p:ph type="title"/>
          </p:nvPr>
        </p:nvSpPr>
        <p:spPr>
          <a:xfrm>
            <a:off x="457200" y="-14560"/>
            <a:ext cx="8291513" cy="1152000"/>
          </a:xfrm>
        </p:spPr>
        <p:txBody>
          <a:bodyPr/>
          <a:lstStyle/>
          <a:p>
            <a:r>
              <a:rPr lang="en-US" dirty="0"/>
              <a:t>Microservice Principles to Consider</a:t>
            </a:r>
          </a:p>
        </p:txBody>
      </p:sp>
      <p:sp>
        <p:nvSpPr>
          <p:cNvPr id="6" name="Footer Placeholder 2">
            <a:extLst>
              <a:ext uri="{FF2B5EF4-FFF2-40B4-BE49-F238E27FC236}">
                <a16:creationId xmlns:a16="http://schemas.microsoft.com/office/drawing/2014/main" id="{D08A61EB-DDA0-40BD-A56A-88D6194AF2BA}"/>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14237570"/>
      </p:ext>
    </p:extLst>
  </p:cSld>
  <p:clrMapOvr>
    <a:masterClrMapping/>
  </p:clrMapOvr>
  <p:transition spd="slow">
    <p:wipe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Principles – Our Answer</a:t>
            </a:r>
            <a:endParaRPr lang="en-US" dirty="0"/>
          </a:p>
        </p:txBody>
      </p:sp>
      <p:sp>
        <p:nvSpPr>
          <p:cNvPr id="3" name="Content Placeholder 2"/>
          <p:cNvSpPr>
            <a:spLocks noGrp="1"/>
          </p:cNvSpPr>
          <p:nvPr>
            <p:ph idx="1"/>
          </p:nvPr>
        </p:nvSpPr>
        <p:spPr/>
        <p:txBody>
          <a:bodyPr>
            <a:normAutofit/>
          </a:bodyPr>
          <a:lstStyle/>
          <a:p>
            <a:r>
              <a:rPr lang="en-GB" dirty="0"/>
              <a:t>Isolating Failures</a:t>
            </a:r>
          </a:p>
          <a:p>
            <a:pPr lvl="1"/>
            <a:r>
              <a:rPr lang="en-GB" dirty="0"/>
              <a:t>Microservices should each run on their own machine</a:t>
            </a:r>
          </a:p>
          <a:p>
            <a:pPr lvl="2"/>
            <a:r>
              <a:rPr lang="en-GB" dirty="0"/>
              <a:t>Physical server</a:t>
            </a:r>
          </a:p>
          <a:p>
            <a:pPr lvl="2"/>
            <a:r>
              <a:rPr lang="en-GB" dirty="0"/>
              <a:t>Virtual machine</a:t>
            </a:r>
          </a:p>
          <a:p>
            <a:pPr lvl="2"/>
            <a:r>
              <a:rPr lang="en-GB" dirty="0"/>
              <a:t>Container</a:t>
            </a:r>
          </a:p>
          <a:p>
            <a:pPr lvl="1"/>
            <a:r>
              <a:rPr lang="en-GB" dirty="0"/>
              <a:t>If the service fails</a:t>
            </a:r>
          </a:p>
          <a:p>
            <a:pPr lvl="2"/>
            <a:r>
              <a:rPr lang="en-GB" dirty="0"/>
              <a:t>It should not break others</a:t>
            </a:r>
          </a:p>
          <a:p>
            <a:r>
              <a:rPr lang="en-GB" dirty="0"/>
              <a:t>User First</a:t>
            </a:r>
          </a:p>
          <a:p>
            <a:pPr lvl="1"/>
            <a:r>
              <a:rPr lang="en-GB" dirty="0"/>
              <a:t>Service design should be driven for how the service will be used</a:t>
            </a:r>
          </a:p>
          <a:p>
            <a:pPr lvl="2"/>
            <a:r>
              <a:rPr lang="en-GB" dirty="0"/>
              <a:t>Not how it will be implemented</a:t>
            </a:r>
            <a:endParaRPr lang="en-US" dirty="0"/>
          </a:p>
          <a:p>
            <a:endParaRPr lang="en-GB" dirty="0"/>
          </a:p>
          <a:p>
            <a:pPr lvl="2"/>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5" name="Footer Placeholder 2">
            <a:extLst>
              <a:ext uri="{FF2B5EF4-FFF2-40B4-BE49-F238E27FC236}">
                <a16:creationId xmlns:a16="http://schemas.microsoft.com/office/drawing/2014/main" id="{9BFA2C61-88F2-40EF-8529-028D8C8B47AD}"/>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94880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Principles – Our Answer</a:t>
            </a:r>
            <a:endParaRPr lang="en-US" dirty="0"/>
          </a:p>
        </p:txBody>
      </p:sp>
      <p:sp>
        <p:nvSpPr>
          <p:cNvPr id="3" name="Content Placeholder 2"/>
          <p:cNvSpPr>
            <a:spLocks noGrp="1"/>
          </p:cNvSpPr>
          <p:nvPr>
            <p:ph idx="1"/>
          </p:nvPr>
        </p:nvSpPr>
        <p:spPr>
          <a:xfrm>
            <a:off x="457200" y="1268760"/>
            <a:ext cx="8229600" cy="4903440"/>
          </a:xfrm>
        </p:spPr>
        <p:txBody>
          <a:bodyPr/>
          <a:lstStyle/>
          <a:p>
            <a:r>
              <a:rPr lang="en-GB" dirty="0"/>
              <a:t>Hide details of implementation</a:t>
            </a:r>
          </a:p>
          <a:p>
            <a:pPr lvl="1"/>
            <a:r>
              <a:rPr lang="en-GB" dirty="0"/>
              <a:t>Consumers should only know how to interact with a service</a:t>
            </a:r>
          </a:p>
          <a:p>
            <a:pPr lvl="2"/>
            <a:r>
              <a:rPr lang="en-GB" dirty="0"/>
              <a:t>Not how it is implemented</a:t>
            </a:r>
          </a:p>
          <a:p>
            <a:r>
              <a:rPr lang="en-GB" dirty="0"/>
              <a:t>Automation</a:t>
            </a:r>
          </a:p>
          <a:p>
            <a:pPr lvl="1"/>
            <a:r>
              <a:rPr lang="en-GB" dirty="0"/>
              <a:t>Wherever possible services should be deployed and operate without manual intervention</a:t>
            </a:r>
          </a:p>
          <a:p>
            <a:r>
              <a:rPr lang="en-GB" dirty="0"/>
              <a:t>Model Business Domain</a:t>
            </a:r>
          </a:p>
          <a:p>
            <a:pPr lvl="1"/>
            <a:r>
              <a:rPr lang="en-GB" dirty="0"/>
              <a:t>The closer services are to the business they are related to the more likely they are to work</a:t>
            </a:r>
          </a:p>
          <a:p>
            <a:r>
              <a:rPr lang="en-GB" dirty="0"/>
              <a:t>Independently Deployable</a:t>
            </a:r>
          </a:p>
          <a:p>
            <a:pPr lvl="1"/>
            <a:r>
              <a:rPr lang="en-GB" dirty="0"/>
              <a:t>Services should be loosely coupled so that they can be deployed individually without breaking the system</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5" name="Footer Placeholder 2">
            <a:extLst>
              <a:ext uri="{FF2B5EF4-FFF2-40B4-BE49-F238E27FC236}">
                <a16:creationId xmlns:a16="http://schemas.microsoft.com/office/drawing/2014/main" id="{FF3B74ED-FDDC-4699-A026-1B4E49DC796D}"/>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65276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Principles – Our Answer</a:t>
            </a:r>
            <a:endParaRPr lang="en-US" dirty="0"/>
          </a:p>
        </p:txBody>
      </p:sp>
      <p:sp>
        <p:nvSpPr>
          <p:cNvPr id="3" name="Content Placeholder 2"/>
          <p:cNvSpPr>
            <a:spLocks noGrp="1"/>
          </p:cNvSpPr>
          <p:nvPr>
            <p:ph idx="1"/>
          </p:nvPr>
        </p:nvSpPr>
        <p:spPr/>
        <p:txBody>
          <a:bodyPr/>
          <a:lstStyle/>
          <a:p>
            <a:r>
              <a:rPr lang="en-GB" dirty="0"/>
              <a:t>Services should be observable or traceable</a:t>
            </a:r>
          </a:p>
          <a:p>
            <a:pPr lvl="1"/>
            <a:r>
              <a:rPr lang="en-GB" dirty="0"/>
              <a:t>How else do we know what's happening?</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5" name="Footer Placeholder 2">
            <a:extLst>
              <a:ext uri="{FF2B5EF4-FFF2-40B4-BE49-F238E27FC236}">
                <a16:creationId xmlns:a16="http://schemas.microsoft.com/office/drawing/2014/main" id="{E8DDEC68-5FBA-40CE-82FB-6BDAA8245171}"/>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01054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How Big is a Microservice</a:t>
            </a:r>
            <a:endParaRPr lang="en-US" dirty="0"/>
          </a:p>
        </p:txBody>
      </p:sp>
      <p:sp>
        <p:nvSpPr>
          <p:cNvPr id="3" name="Content Placeholder 2"/>
          <p:cNvSpPr>
            <a:spLocks noGrp="1"/>
          </p:cNvSpPr>
          <p:nvPr>
            <p:ph idx="1"/>
          </p:nvPr>
        </p:nvSpPr>
        <p:spPr>
          <a:xfrm>
            <a:off x="488155" y="1578074"/>
            <a:ext cx="8229600" cy="4572000"/>
          </a:xfrm>
        </p:spPr>
        <p:txBody>
          <a:bodyPr>
            <a:normAutofit lnSpcReduction="10000"/>
          </a:bodyPr>
          <a:lstStyle/>
          <a:p>
            <a:r>
              <a:rPr lang="en-GB" dirty="0"/>
              <a:t>Consider a retail web application</a:t>
            </a:r>
          </a:p>
          <a:p>
            <a:r>
              <a:rPr lang="en-GB" dirty="0"/>
              <a:t>We could choose to implement "everything" as a microservice</a:t>
            </a:r>
          </a:p>
          <a:p>
            <a:r>
              <a:rPr lang="en-GB" dirty="0"/>
              <a:t>Services</a:t>
            </a:r>
          </a:p>
          <a:p>
            <a:pPr lvl="1"/>
            <a:r>
              <a:rPr lang="en-GB" dirty="0"/>
              <a:t>UI Builder</a:t>
            </a:r>
          </a:p>
          <a:p>
            <a:pPr lvl="1"/>
            <a:r>
              <a:rPr lang="en-GB" dirty="0"/>
              <a:t>Cart Manager</a:t>
            </a:r>
          </a:p>
          <a:p>
            <a:pPr lvl="1"/>
            <a:r>
              <a:rPr lang="en-GB" dirty="0"/>
              <a:t>Inventory</a:t>
            </a:r>
          </a:p>
          <a:p>
            <a:pPr lvl="1"/>
            <a:r>
              <a:rPr lang="en-GB" dirty="0"/>
              <a:t>Orders</a:t>
            </a:r>
          </a:p>
          <a:p>
            <a:pPr lvl="1"/>
            <a:r>
              <a:rPr lang="en-GB" dirty="0"/>
              <a:t>Accounts</a:t>
            </a:r>
          </a:p>
          <a:p>
            <a:pPr lvl="1"/>
            <a:r>
              <a:rPr lang="en-GB" dirty="0"/>
              <a:t>Authentication</a:t>
            </a:r>
          </a:p>
          <a:p>
            <a:pPr lvl="1"/>
            <a:r>
              <a:rPr lang="en-GB" dirty="0"/>
              <a:t>Search</a:t>
            </a:r>
          </a:p>
          <a:p>
            <a:pPr lvl="1"/>
            <a:r>
              <a:rPr lang="en-GB" dirty="0"/>
              <a:t>Session Management</a:t>
            </a:r>
          </a:p>
          <a:p>
            <a:pPr lvl="1"/>
            <a:r>
              <a:rPr lang="en-GB" dirty="0"/>
              <a:t>…</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5" name="Rectangular Callout 4"/>
          <p:cNvSpPr/>
          <p:nvPr/>
        </p:nvSpPr>
        <p:spPr>
          <a:xfrm>
            <a:off x="4111588" y="2780928"/>
            <a:ext cx="3816424" cy="864096"/>
          </a:xfrm>
          <a:prstGeom prst="wedgeRectCallout">
            <a:avLst>
              <a:gd name="adj1" fmla="val -70231"/>
              <a:gd name="adj2" fmla="val 72167"/>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000" dirty="0">
                <a:solidFill>
                  <a:schemeClr val="tx1"/>
                </a:solidFill>
              </a:rPr>
              <a:t>That's a lot of services do they all make sense?</a:t>
            </a:r>
            <a:endParaRPr lang="en-US" sz="2000" dirty="0">
              <a:solidFill>
                <a:schemeClr val="tx1"/>
              </a:solidFill>
            </a:endParaRPr>
          </a:p>
        </p:txBody>
      </p:sp>
      <p:sp>
        <p:nvSpPr>
          <p:cNvPr id="6" name="Rectangular Callout 5"/>
          <p:cNvSpPr/>
          <p:nvPr/>
        </p:nvSpPr>
        <p:spPr>
          <a:xfrm>
            <a:off x="4283968" y="4293096"/>
            <a:ext cx="3816424" cy="864096"/>
          </a:xfrm>
          <a:prstGeom prst="wedgeRectCallout">
            <a:avLst>
              <a:gd name="adj1" fmla="val -70231"/>
              <a:gd name="adj2" fmla="val 72167"/>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000" dirty="0">
                <a:solidFill>
                  <a:schemeClr val="tx1"/>
                </a:solidFill>
              </a:rPr>
              <a:t>Maybe we should make every class a microservice!</a:t>
            </a:r>
            <a:endParaRPr lang="en-US" sz="2000" dirty="0">
              <a:solidFill>
                <a:schemeClr val="tx1"/>
              </a:solidFill>
            </a:endParaRPr>
          </a:p>
        </p:txBody>
      </p:sp>
      <p:sp>
        <p:nvSpPr>
          <p:cNvPr id="7" name="Footer Placeholder 2">
            <a:extLst>
              <a:ext uri="{FF2B5EF4-FFF2-40B4-BE49-F238E27FC236}">
                <a16:creationId xmlns:a16="http://schemas.microsoft.com/office/drawing/2014/main" id="{BF045A75-6D1F-426B-890C-244A1D9DD922}"/>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272886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How Big is a Microservice</a:t>
            </a:r>
            <a:endParaRPr lang="en-US" dirty="0"/>
          </a:p>
        </p:txBody>
      </p:sp>
      <p:sp>
        <p:nvSpPr>
          <p:cNvPr id="3" name="Content Placeholder 2"/>
          <p:cNvSpPr>
            <a:spLocks noGrp="1"/>
          </p:cNvSpPr>
          <p:nvPr>
            <p:ph idx="1"/>
          </p:nvPr>
        </p:nvSpPr>
        <p:spPr/>
        <p:txBody>
          <a:bodyPr/>
          <a:lstStyle/>
          <a:p>
            <a:r>
              <a:rPr lang="en-GB" dirty="0"/>
              <a:t>Choosing services correctly is a challenge</a:t>
            </a:r>
          </a:p>
          <a:p>
            <a:pPr lvl="1"/>
            <a:r>
              <a:rPr lang="en-GB" dirty="0"/>
              <a:t>Trading advantages and disadvantages</a:t>
            </a:r>
          </a:p>
          <a:p>
            <a:r>
              <a:rPr lang="en-GB" dirty="0"/>
              <a:t>Two scenarios</a:t>
            </a:r>
          </a:p>
          <a:p>
            <a:pPr lvl="1"/>
            <a:r>
              <a:rPr lang="en-GB" dirty="0"/>
              <a:t>Breaking up an existing monolithic application</a:t>
            </a:r>
          </a:p>
          <a:p>
            <a:pPr lvl="2"/>
            <a:r>
              <a:rPr lang="en-GB" dirty="0"/>
              <a:t>To allow scaling</a:t>
            </a:r>
          </a:p>
          <a:p>
            <a:pPr lvl="1"/>
            <a:r>
              <a:rPr lang="en-GB" dirty="0"/>
              <a:t>Building a new application</a:t>
            </a:r>
          </a:p>
          <a:p>
            <a:pPr lvl="2"/>
            <a:r>
              <a:rPr lang="en-GB" dirty="0"/>
              <a:t>To provide flexibility and scalability if we need it!</a:t>
            </a:r>
          </a:p>
          <a:p>
            <a:r>
              <a:rPr lang="en-GB" dirty="0"/>
              <a:t>Need to choose appropriate service boundaries</a:t>
            </a:r>
          </a:p>
          <a:p>
            <a:pPr lvl="1"/>
            <a:r>
              <a:rPr lang="en-GB" dirty="0"/>
              <a:t>Uncle Bob's Single Responsibility Principle is a good start</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5" name="Footer Placeholder 2">
            <a:extLst>
              <a:ext uri="{FF2B5EF4-FFF2-40B4-BE49-F238E27FC236}">
                <a16:creationId xmlns:a16="http://schemas.microsoft.com/office/drawing/2014/main" id="{532553D1-4DCA-4252-8ECF-0AC33C04849F}"/>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66823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Decomposing Applications into Services</a:t>
            </a:r>
            <a:endParaRPr lang="en-US" dirty="0"/>
          </a:p>
        </p:txBody>
      </p:sp>
      <p:sp>
        <p:nvSpPr>
          <p:cNvPr id="3" name="Content Placeholder 2"/>
          <p:cNvSpPr>
            <a:spLocks noGrp="1"/>
          </p:cNvSpPr>
          <p:nvPr>
            <p:ph idx="1"/>
          </p:nvPr>
        </p:nvSpPr>
        <p:spPr/>
        <p:txBody>
          <a:bodyPr/>
          <a:lstStyle/>
          <a:p>
            <a:r>
              <a:rPr lang="en-GB" dirty="0"/>
              <a:t>Many different approaches</a:t>
            </a:r>
          </a:p>
          <a:p>
            <a:pPr lvl="1"/>
            <a:r>
              <a:rPr lang="en-GB" dirty="0"/>
              <a:t>Domain driven design</a:t>
            </a:r>
          </a:p>
          <a:p>
            <a:pPr lvl="2"/>
            <a:r>
              <a:rPr lang="en-GB" dirty="0"/>
              <a:t>Service per sub-domain</a:t>
            </a:r>
          </a:p>
          <a:p>
            <a:pPr lvl="1"/>
            <a:r>
              <a:rPr lang="en-GB" dirty="0"/>
              <a:t>Decompose by business function</a:t>
            </a:r>
          </a:p>
          <a:p>
            <a:pPr lvl="2"/>
            <a:r>
              <a:rPr lang="en-GB" dirty="0"/>
              <a:t>Service per function</a:t>
            </a:r>
          </a:p>
          <a:p>
            <a:pPr lvl="1"/>
            <a:r>
              <a:rPr lang="en-GB" dirty="0"/>
              <a:t>Decompose by entity</a:t>
            </a:r>
          </a:p>
          <a:p>
            <a:pPr lvl="2"/>
            <a:r>
              <a:rPr lang="en-GB" dirty="0"/>
              <a:t>Spot the noun and create a service to manage each entity</a:t>
            </a:r>
          </a:p>
          <a:p>
            <a:r>
              <a:rPr lang="en-GB" dirty="0"/>
              <a:t>The different approaches often drive out similar services</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5" name="Footer Placeholder 2">
            <a:extLst>
              <a:ext uri="{FF2B5EF4-FFF2-40B4-BE49-F238E27FC236}">
                <a16:creationId xmlns:a16="http://schemas.microsoft.com/office/drawing/2014/main" id="{D49713A9-DC06-4365-A139-61A4BEC84FD3}"/>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822434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 How Big </a:t>
            </a:r>
            <a:r>
              <a:rPr lang="en-GB" u="sng" dirty="0"/>
              <a:t>is</a:t>
            </a:r>
            <a:r>
              <a:rPr lang="en-GB" dirty="0"/>
              <a:t> a Microservice</a:t>
            </a:r>
            <a:endParaRPr lang="en-US" dirty="0"/>
          </a:p>
        </p:txBody>
      </p:sp>
      <p:sp>
        <p:nvSpPr>
          <p:cNvPr id="3" name="Content Placeholder 2"/>
          <p:cNvSpPr>
            <a:spLocks noGrp="1"/>
          </p:cNvSpPr>
          <p:nvPr>
            <p:ph idx="1"/>
          </p:nvPr>
        </p:nvSpPr>
        <p:spPr/>
        <p:txBody>
          <a:bodyPr/>
          <a:lstStyle/>
          <a:p>
            <a:r>
              <a:rPr lang="en-GB" dirty="0"/>
              <a:t>A confession: there is no right answer!</a:t>
            </a:r>
          </a:p>
          <a:p>
            <a:r>
              <a:rPr lang="en-GB" dirty="0"/>
              <a:t>We need the Goldilocks solution!</a:t>
            </a:r>
          </a:p>
          <a:p>
            <a:r>
              <a:rPr lang="en-GB" dirty="0"/>
              <a:t>A good starting point is</a:t>
            </a:r>
          </a:p>
          <a:p>
            <a:pPr lvl="1"/>
            <a:r>
              <a:rPr lang="en-GB" dirty="0"/>
              <a:t>One business function = one service</a:t>
            </a:r>
          </a:p>
          <a:p>
            <a:pPr lvl="1"/>
            <a:r>
              <a:rPr lang="en-GB" dirty="0"/>
              <a:t>One service = one business function</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5" name="Footer Placeholder 2">
            <a:extLst>
              <a:ext uri="{FF2B5EF4-FFF2-40B4-BE49-F238E27FC236}">
                <a16:creationId xmlns:a16="http://schemas.microsoft.com/office/drawing/2014/main" id="{ABFA5790-616D-40F0-9766-32556E276545}"/>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719939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Microservice Basics</a:t>
            </a:r>
          </a:p>
        </p:txBody>
      </p:sp>
      <p:sp>
        <p:nvSpPr>
          <p:cNvPr id="5" name="Content Placeholder 4"/>
          <p:cNvSpPr>
            <a:spLocks noGrp="1"/>
          </p:cNvSpPr>
          <p:nvPr>
            <p:ph idx="1"/>
          </p:nvPr>
        </p:nvSpPr>
        <p:spPr>
          <a:xfrm>
            <a:off x="2627784" y="1916832"/>
            <a:ext cx="4608512" cy="2836912"/>
          </a:xfrm>
        </p:spPr>
        <p:txBody>
          <a:bodyPr/>
          <a:lstStyle/>
          <a:p>
            <a:r>
              <a:rPr lang="en-GB" dirty="0"/>
              <a:t>Why Microservices</a:t>
            </a:r>
          </a:p>
          <a:p>
            <a:r>
              <a:rPr lang="en-GB" dirty="0"/>
              <a:t>Microservice Principles</a:t>
            </a:r>
          </a:p>
          <a:p>
            <a:pPr>
              <a:buFont typeface="Wingdings" panose="05000000000000000000" pitchFamily="2" charset="2"/>
              <a:buChar char="Ø"/>
            </a:pPr>
            <a:r>
              <a:rPr lang="en-GB" dirty="0"/>
              <a:t>Network Performance</a:t>
            </a:r>
          </a:p>
          <a:p>
            <a:r>
              <a:rPr lang="en-GB" dirty="0"/>
              <a:t>Selecting Services</a:t>
            </a:r>
          </a:p>
          <a:p>
            <a:r>
              <a:rPr lang="en-GB" dirty="0"/>
              <a:t>Building and Managing Services</a:t>
            </a:r>
          </a:p>
        </p:txBody>
      </p:sp>
      <p:sp>
        <p:nvSpPr>
          <p:cNvPr id="3" name="Slide Number Placeholder 2"/>
          <p:cNvSpPr>
            <a:spLocks noGrp="1"/>
          </p:cNvSpPr>
          <p:nvPr>
            <p:ph type="sldNum" sz="quarter" idx="4"/>
          </p:nvPr>
        </p:nvSpPr>
        <p:spPr/>
        <p:txBody>
          <a:bodyPr/>
          <a:lstStyle/>
          <a:p>
            <a:fld id="{33D6E5A2-EC83-451F-A719-9AC1370DD5CF}" type="slidenum">
              <a:rPr lang="en-US" smtClean="0"/>
              <a:pPr/>
              <a:t>49</a:t>
            </a:fld>
            <a:endParaRPr lang="en-US" dirty="0"/>
          </a:p>
        </p:txBody>
      </p:sp>
      <p:sp>
        <p:nvSpPr>
          <p:cNvPr id="6" name="Footer Placeholder 2">
            <a:extLst>
              <a:ext uri="{FF2B5EF4-FFF2-40B4-BE49-F238E27FC236}">
                <a16:creationId xmlns:a16="http://schemas.microsoft.com/office/drawing/2014/main" id="{48798760-D408-4C66-AC59-42AF14050BC9}"/>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41018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Session Objectives</a:t>
            </a:r>
          </a:p>
        </p:txBody>
      </p:sp>
      <p:sp>
        <p:nvSpPr>
          <p:cNvPr id="5" name="Content Placeholder 4"/>
          <p:cNvSpPr>
            <a:spLocks noGrp="1"/>
          </p:cNvSpPr>
          <p:nvPr>
            <p:ph idx="1"/>
          </p:nvPr>
        </p:nvSpPr>
        <p:spPr/>
        <p:txBody>
          <a:bodyPr/>
          <a:lstStyle/>
          <a:p>
            <a:r>
              <a:rPr lang="en-US" dirty="0"/>
              <a:t>In this session we will examine</a:t>
            </a:r>
            <a:endParaRPr lang="en-GB" dirty="0"/>
          </a:p>
          <a:p>
            <a:pPr lvl="1"/>
            <a:r>
              <a:rPr lang="en-GB" dirty="0"/>
              <a:t>The challenges of monolithic applications</a:t>
            </a:r>
          </a:p>
          <a:p>
            <a:pPr lvl="1"/>
            <a:r>
              <a:rPr lang="en-GB" dirty="0"/>
              <a:t>The limitations of an 'n' tier model</a:t>
            </a:r>
          </a:p>
        </p:txBody>
      </p:sp>
      <p:sp>
        <p:nvSpPr>
          <p:cNvPr id="2" name="Footer Placeholder 1"/>
          <p:cNvSpPr>
            <a:spLocks noGrp="1"/>
          </p:cNvSpPr>
          <p:nvPr>
            <p:ph type="ftr" sz="quarter" idx="3"/>
          </p:nvPr>
        </p:nvSpPr>
        <p:spPr/>
        <p:txBody>
          <a:bodyPr/>
          <a:lstStyle/>
          <a:p>
            <a:pPr algn="l"/>
            <a:r>
              <a:rPr lang="en-GB" b="1" dirty="0"/>
              <a:t>Copyright KPL KnowledgeSolutions Ltd – All rights reserved</a:t>
            </a:r>
            <a:endParaRPr lang="en-GB" dirty="0"/>
          </a:p>
        </p:txBody>
      </p:sp>
      <p:sp>
        <p:nvSpPr>
          <p:cNvPr id="6" name="Slide Number Placeholder 2"/>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5</a:t>
            </a:fld>
            <a:endParaRPr lang="en-US" sz="1200" b="1" dirty="0">
              <a:solidFill>
                <a:srgbClr val="002060"/>
              </a:solidFill>
              <a:latin typeface="+mn-lt"/>
            </a:endParaRPr>
          </a:p>
        </p:txBody>
      </p:sp>
    </p:spTree>
    <p:extLst>
      <p:ext uri="{BB962C8B-B14F-4D97-AF65-F5344CB8AC3E}">
        <p14:creationId xmlns:p14="http://schemas.microsoft.com/office/powerpoint/2010/main" val="11941105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Microservices and Network Performance</a:t>
            </a:r>
            <a:endParaRPr lang="en-US" dirty="0"/>
          </a:p>
        </p:txBody>
      </p:sp>
      <p:sp>
        <p:nvSpPr>
          <p:cNvPr id="3" name="Content Placeholder 2"/>
          <p:cNvSpPr>
            <a:spLocks noGrp="1"/>
          </p:cNvSpPr>
          <p:nvPr>
            <p:ph idx="1"/>
          </p:nvPr>
        </p:nvSpPr>
        <p:spPr/>
        <p:txBody>
          <a:bodyPr/>
          <a:lstStyle/>
          <a:p>
            <a:r>
              <a:rPr lang="en-GB" dirty="0"/>
              <a:t>How does network performance effect</a:t>
            </a:r>
            <a:br>
              <a:rPr lang="en-GB" dirty="0"/>
            </a:br>
            <a:r>
              <a:rPr lang="en-GB" dirty="0"/>
              <a:t>microservice performance?</a:t>
            </a:r>
          </a:p>
          <a:p>
            <a:r>
              <a:rPr lang="en-GB" dirty="0"/>
              <a:t>Should we worry?</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1575" y="840247"/>
            <a:ext cx="2381250" cy="2381250"/>
          </a:xfrm>
          <a:prstGeom prst="rect">
            <a:avLst/>
          </a:prstGeom>
        </p:spPr>
      </p:pic>
      <p:cxnSp>
        <p:nvCxnSpPr>
          <p:cNvPr id="10" name="Straight Connector 9"/>
          <p:cNvCxnSpPr/>
          <p:nvPr/>
        </p:nvCxnSpPr>
        <p:spPr>
          <a:xfrm>
            <a:off x="755576" y="3886200"/>
            <a:ext cx="76328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86531" y="4437112"/>
            <a:ext cx="76328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55576" y="4941168"/>
            <a:ext cx="7632848"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C3AB112B-13D7-4CB6-A663-E61DA73FA7CF}"/>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042826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Virtualised Networks</a:t>
            </a:r>
            <a:endParaRPr lang="en-US" dirty="0"/>
          </a:p>
        </p:txBody>
      </p:sp>
      <p:sp>
        <p:nvSpPr>
          <p:cNvPr id="3" name="Content Placeholder 2"/>
          <p:cNvSpPr>
            <a:spLocks noGrp="1"/>
          </p:cNvSpPr>
          <p:nvPr>
            <p:ph idx="1"/>
          </p:nvPr>
        </p:nvSpPr>
        <p:spPr>
          <a:xfrm>
            <a:off x="457200" y="1196752"/>
            <a:ext cx="8229600" cy="4975448"/>
          </a:xfrm>
        </p:spPr>
        <p:txBody>
          <a:bodyPr/>
          <a:lstStyle/>
          <a:p>
            <a:r>
              <a:rPr lang="en-GB" dirty="0"/>
              <a:t>Consider the case where each microservice runs in a separate virtual machine</a:t>
            </a:r>
          </a:p>
          <a:p>
            <a:r>
              <a:rPr lang="en-GB" dirty="0"/>
              <a:t>Is this how network traffic flows?</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5" name="Rectangle 4"/>
          <p:cNvSpPr/>
          <p:nvPr/>
        </p:nvSpPr>
        <p:spPr>
          <a:xfrm>
            <a:off x="2123728" y="2626158"/>
            <a:ext cx="4464496" cy="252028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6" name="Rectangle 5"/>
          <p:cNvSpPr/>
          <p:nvPr/>
        </p:nvSpPr>
        <p:spPr>
          <a:xfrm>
            <a:off x="2483768" y="2845630"/>
            <a:ext cx="1440160" cy="1728192"/>
          </a:xfrm>
          <a:prstGeom prst="rect">
            <a:avLst/>
          </a:prstGeom>
          <a:solidFill>
            <a:schemeClr val="bg2"/>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7" name="TextBox 6"/>
          <p:cNvSpPr txBox="1"/>
          <p:nvPr/>
        </p:nvSpPr>
        <p:spPr>
          <a:xfrm>
            <a:off x="2505117" y="2829771"/>
            <a:ext cx="513282" cy="369332"/>
          </a:xfrm>
          <a:prstGeom prst="rect">
            <a:avLst/>
          </a:prstGeom>
          <a:noFill/>
        </p:spPr>
        <p:txBody>
          <a:bodyPr wrap="none" rtlCol="0">
            <a:spAutoFit/>
          </a:bodyPr>
          <a:lstStyle/>
          <a:p>
            <a:r>
              <a:rPr lang="en-GB" dirty="0"/>
              <a:t>VM</a:t>
            </a:r>
            <a:endParaRPr lang="en-US" dirty="0"/>
          </a:p>
        </p:txBody>
      </p:sp>
      <p:sp>
        <p:nvSpPr>
          <p:cNvPr id="9" name="Rectangle 8"/>
          <p:cNvSpPr/>
          <p:nvPr/>
        </p:nvSpPr>
        <p:spPr>
          <a:xfrm>
            <a:off x="4788024" y="2845630"/>
            <a:ext cx="1440160" cy="1728192"/>
          </a:xfrm>
          <a:prstGeom prst="rect">
            <a:avLst/>
          </a:prstGeom>
          <a:solidFill>
            <a:schemeClr val="bg2"/>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1" name="TextBox 10"/>
          <p:cNvSpPr txBox="1"/>
          <p:nvPr/>
        </p:nvSpPr>
        <p:spPr>
          <a:xfrm>
            <a:off x="4788024" y="2829771"/>
            <a:ext cx="513282" cy="369332"/>
          </a:xfrm>
          <a:prstGeom prst="rect">
            <a:avLst/>
          </a:prstGeom>
          <a:noFill/>
        </p:spPr>
        <p:txBody>
          <a:bodyPr wrap="none" rtlCol="0">
            <a:spAutoFit/>
          </a:bodyPr>
          <a:lstStyle/>
          <a:p>
            <a:r>
              <a:rPr lang="en-GB" dirty="0"/>
              <a:t>VM</a:t>
            </a:r>
            <a:endParaRPr lang="en-US" dirty="0"/>
          </a:p>
        </p:txBody>
      </p:sp>
      <p:sp>
        <p:nvSpPr>
          <p:cNvPr id="12" name="Oval 11"/>
          <p:cNvSpPr/>
          <p:nvPr/>
        </p:nvSpPr>
        <p:spPr>
          <a:xfrm>
            <a:off x="2699792" y="3323551"/>
            <a:ext cx="936104" cy="879955"/>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3" name="Oval 12"/>
          <p:cNvSpPr/>
          <p:nvPr/>
        </p:nvSpPr>
        <p:spPr>
          <a:xfrm>
            <a:off x="5067998" y="3269748"/>
            <a:ext cx="936104" cy="879955"/>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cxnSp>
        <p:nvCxnSpPr>
          <p:cNvPr id="17" name="Straight Connector 16"/>
          <p:cNvCxnSpPr/>
          <p:nvPr/>
        </p:nvCxnSpPr>
        <p:spPr>
          <a:xfrm>
            <a:off x="1475656" y="5733256"/>
            <a:ext cx="6192688" cy="0"/>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6" idx="2"/>
          </p:cNvCxnSpPr>
          <p:nvPr/>
        </p:nvCxnSpPr>
        <p:spPr>
          <a:xfrm>
            <a:off x="3203848" y="4573822"/>
            <a:ext cx="0" cy="11594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508104" y="4573822"/>
            <a:ext cx="0" cy="11594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818305" y="5349600"/>
            <a:ext cx="994055" cy="369332"/>
          </a:xfrm>
          <a:prstGeom prst="rect">
            <a:avLst/>
          </a:prstGeom>
          <a:noFill/>
        </p:spPr>
        <p:txBody>
          <a:bodyPr wrap="none" rtlCol="0">
            <a:spAutoFit/>
          </a:bodyPr>
          <a:lstStyle/>
          <a:p>
            <a:r>
              <a:rPr lang="en-GB" dirty="0"/>
              <a:t>Network</a:t>
            </a:r>
            <a:endParaRPr lang="en-US" dirty="0"/>
          </a:p>
        </p:txBody>
      </p:sp>
      <p:sp>
        <p:nvSpPr>
          <p:cNvPr id="22" name="TextBox 21"/>
          <p:cNvSpPr txBox="1"/>
          <p:nvPr/>
        </p:nvSpPr>
        <p:spPr>
          <a:xfrm>
            <a:off x="5841083" y="4784207"/>
            <a:ext cx="614912" cy="369332"/>
          </a:xfrm>
          <a:prstGeom prst="rect">
            <a:avLst/>
          </a:prstGeom>
          <a:noFill/>
        </p:spPr>
        <p:txBody>
          <a:bodyPr wrap="none" rtlCol="0">
            <a:spAutoFit/>
          </a:bodyPr>
          <a:lstStyle/>
          <a:p>
            <a:r>
              <a:rPr lang="en-GB" dirty="0"/>
              <a:t>Host</a:t>
            </a:r>
            <a:endParaRPr lang="en-US" dirty="0"/>
          </a:p>
        </p:txBody>
      </p:sp>
      <p:sp>
        <p:nvSpPr>
          <p:cNvPr id="23" name="Left-Right Arrow 22"/>
          <p:cNvSpPr/>
          <p:nvPr/>
        </p:nvSpPr>
        <p:spPr>
          <a:xfrm rot="16200000">
            <a:off x="2910527" y="4923414"/>
            <a:ext cx="1008112" cy="367346"/>
          </a:xfrm>
          <a:prstGeom prst="leftRightArrow">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4" name="Left-Right Arrow 23"/>
          <p:cNvSpPr/>
          <p:nvPr/>
        </p:nvSpPr>
        <p:spPr>
          <a:xfrm>
            <a:off x="3563888" y="5333081"/>
            <a:ext cx="1440160" cy="367346"/>
          </a:xfrm>
          <a:prstGeom prst="leftRightArrow">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5" name="Left-Right Arrow 24"/>
          <p:cNvSpPr/>
          <p:nvPr/>
        </p:nvSpPr>
        <p:spPr>
          <a:xfrm rot="16200000">
            <a:off x="4716016" y="4962765"/>
            <a:ext cx="1008112" cy="367346"/>
          </a:xfrm>
          <a:prstGeom prst="leftRightArrow">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6" name="Footer Placeholder 2">
            <a:extLst>
              <a:ext uri="{FF2B5EF4-FFF2-40B4-BE49-F238E27FC236}">
                <a16:creationId xmlns:a16="http://schemas.microsoft.com/office/drawing/2014/main" id="{D550694B-FD0A-40C0-A05A-18E8422E921A}"/>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24796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Virtualised Networks</a:t>
            </a:r>
            <a:endParaRPr lang="en-US" dirty="0"/>
          </a:p>
        </p:txBody>
      </p:sp>
      <p:sp>
        <p:nvSpPr>
          <p:cNvPr id="3" name="Content Placeholder 2"/>
          <p:cNvSpPr>
            <a:spLocks noGrp="1"/>
          </p:cNvSpPr>
          <p:nvPr>
            <p:ph idx="1"/>
          </p:nvPr>
        </p:nvSpPr>
        <p:spPr>
          <a:xfrm>
            <a:off x="457200" y="1196752"/>
            <a:ext cx="8229600" cy="4975448"/>
          </a:xfrm>
        </p:spPr>
        <p:txBody>
          <a:bodyPr/>
          <a:lstStyle/>
          <a:p>
            <a:r>
              <a:rPr lang="en-GB" dirty="0"/>
              <a:t>Or is it this?</a:t>
            </a:r>
          </a:p>
          <a:p>
            <a:r>
              <a:rPr lang="en-GB" dirty="0"/>
              <a:t>Communication between virtual machines is not limited by network performance</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5" name="Rectangle 4"/>
          <p:cNvSpPr/>
          <p:nvPr/>
        </p:nvSpPr>
        <p:spPr>
          <a:xfrm>
            <a:off x="2123728" y="2626158"/>
            <a:ext cx="4464496" cy="252028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6" name="Rectangle 5"/>
          <p:cNvSpPr/>
          <p:nvPr/>
        </p:nvSpPr>
        <p:spPr>
          <a:xfrm>
            <a:off x="2483768" y="2845630"/>
            <a:ext cx="1440160" cy="1728192"/>
          </a:xfrm>
          <a:prstGeom prst="rect">
            <a:avLst/>
          </a:prstGeom>
          <a:solidFill>
            <a:schemeClr val="bg2"/>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7" name="TextBox 6"/>
          <p:cNvSpPr txBox="1"/>
          <p:nvPr/>
        </p:nvSpPr>
        <p:spPr>
          <a:xfrm>
            <a:off x="2505117" y="2829771"/>
            <a:ext cx="513282" cy="369332"/>
          </a:xfrm>
          <a:prstGeom prst="rect">
            <a:avLst/>
          </a:prstGeom>
          <a:noFill/>
        </p:spPr>
        <p:txBody>
          <a:bodyPr wrap="none" rtlCol="0">
            <a:spAutoFit/>
          </a:bodyPr>
          <a:lstStyle/>
          <a:p>
            <a:r>
              <a:rPr lang="en-GB" dirty="0"/>
              <a:t>VM</a:t>
            </a:r>
            <a:endParaRPr lang="en-US" dirty="0"/>
          </a:p>
        </p:txBody>
      </p:sp>
      <p:sp>
        <p:nvSpPr>
          <p:cNvPr id="9" name="Rectangle 8"/>
          <p:cNvSpPr/>
          <p:nvPr/>
        </p:nvSpPr>
        <p:spPr>
          <a:xfrm>
            <a:off x="4788024" y="2845630"/>
            <a:ext cx="1440160" cy="1728192"/>
          </a:xfrm>
          <a:prstGeom prst="rect">
            <a:avLst/>
          </a:prstGeom>
          <a:solidFill>
            <a:schemeClr val="bg2"/>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1" name="TextBox 10"/>
          <p:cNvSpPr txBox="1"/>
          <p:nvPr/>
        </p:nvSpPr>
        <p:spPr>
          <a:xfrm>
            <a:off x="4788024" y="2829771"/>
            <a:ext cx="513282" cy="369332"/>
          </a:xfrm>
          <a:prstGeom prst="rect">
            <a:avLst/>
          </a:prstGeom>
          <a:noFill/>
        </p:spPr>
        <p:txBody>
          <a:bodyPr wrap="none" rtlCol="0">
            <a:spAutoFit/>
          </a:bodyPr>
          <a:lstStyle/>
          <a:p>
            <a:r>
              <a:rPr lang="en-GB" dirty="0"/>
              <a:t>VM</a:t>
            </a:r>
            <a:endParaRPr lang="en-US" dirty="0"/>
          </a:p>
        </p:txBody>
      </p:sp>
      <p:sp>
        <p:nvSpPr>
          <p:cNvPr id="12" name="Oval 11"/>
          <p:cNvSpPr/>
          <p:nvPr/>
        </p:nvSpPr>
        <p:spPr>
          <a:xfrm>
            <a:off x="2699792" y="3323551"/>
            <a:ext cx="936104" cy="879955"/>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3" name="Oval 12"/>
          <p:cNvSpPr/>
          <p:nvPr/>
        </p:nvSpPr>
        <p:spPr>
          <a:xfrm>
            <a:off x="5067998" y="3269748"/>
            <a:ext cx="936104" cy="879955"/>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cxnSp>
        <p:nvCxnSpPr>
          <p:cNvPr id="17" name="Straight Connector 16"/>
          <p:cNvCxnSpPr/>
          <p:nvPr/>
        </p:nvCxnSpPr>
        <p:spPr>
          <a:xfrm>
            <a:off x="1475656" y="5733256"/>
            <a:ext cx="6192688" cy="0"/>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6" idx="2"/>
          </p:cNvCxnSpPr>
          <p:nvPr/>
        </p:nvCxnSpPr>
        <p:spPr>
          <a:xfrm>
            <a:off x="3203848" y="4573822"/>
            <a:ext cx="0" cy="11594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508104" y="4573822"/>
            <a:ext cx="0" cy="11594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818305" y="5349600"/>
            <a:ext cx="994055" cy="369332"/>
          </a:xfrm>
          <a:prstGeom prst="rect">
            <a:avLst/>
          </a:prstGeom>
          <a:noFill/>
        </p:spPr>
        <p:txBody>
          <a:bodyPr wrap="none" rtlCol="0">
            <a:spAutoFit/>
          </a:bodyPr>
          <a:lstStyle/>
          <a:p>
            <a:r>
              <a:rPr lang="en-GB" dirty="0"/>
              <a:t>Network</a:t>
            </a:r>
            <a:endParaRPr lang="en-US" dirty="0"/>
          </a:p>
        </p:txBody>
      </p:sp>
      <p:sp>
        <p:nvSpPr>
          <p:cNvPr id="22" name="TextBox 21"/>
          <p:cNvSpPr txBox="1"/>
          <p:nvPr/>
        </p:nvSpPr>
        <p:spPr>
          <a:xfrm>
            <a:off x="5841083" y="4784207"/>
            <a:ext cx="614912" cy="369332"/>
          </a:xfrm>
          <a:prstGeom prst="rect">
            <a:avLst/>
          </a:prstGeom>
          <a:noFill/>
        </p:spPr>
        <p:txBody>
          <a:bodyPr wrap="none" rtlCol="0">
            <a:spAutoFit/>
          </a:bodyPr>
          <a:lstStyle/>
          <a:p>
            <a:r>
              <a:rPr lang="en-GB" dirty="0"/>
              <a:t>Host</a:t>
            </a:r>
            <a:endParaRPr lang="en-US" dirty="0"/>
          </a:p>
        </p:txBody>
      </p:sp>
      <p:sp>
        <p:nvSpPr>
          <p:cNvPr id="18" name="Left-Right Arrow 17"/>
          <p:cNvSpPr/>
          <p:nvPr/>
        </p:nvSpPr>
        <p:spPr>
          <a:xfrm>
            <a:off x="3859808" y="4041668"/>
            <a:ext cx="1008112" cy="367346"/>
          </a:xfrm>
          <a:prstGeom prst="leftRightArrow">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3" name="Footer Placeholder 2">
            <a:extLst>
              <a:ext uri="{FF2B5EF4-FFF2-40B4-BE49-F238E27FC236}">
                <a16:creationId xmlns:a16="http://schemas.microsoft.com/office/drawing/2014/main" id="{5A2B0BC3-A5D9-460D-B92D-F1E778E6F96E}"/>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751903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Software Defined Networks</a:t>
            </a:r>
            <a:endParaRPr lang="en-US" dirty="0"/>
          </a:p>
        </p:txBody>
      </p:sp>
      <p:sp>
        <p:nvSpPr>
          <p:cNvPr id="3" name="Content Placeholder 2"/>
          <p:cNvSpPr>
            <a:spLocks noGrp="1"/>
          </p:cNvSpPr>
          <p:nvPr>
            <p:ph idx="1"/>
          </p:nvPr>
        </p:nvSpPr>
        <p:spPr/>
        <p:txBody>
          <a:bodyPr/>
          <a:lstStyle/>
          <a:p>
            <a:r>
              <a:rPr lang="en-GB" dirty="0"/>
              <a:t>Cloud providers virtualise almost all network infrastructure</a:t>
            </a:r>
          </a:p>
          <a:p>
            <a:r>
              <a:rPr lang="en-GB" dirty="0"/>
              <a:t>Allows network configurations to be defined by software</a:t>
            </a:r>
          </a:p>
          <a:p>
            <a:pPr lvl="1"/>
            <a:r>
              <a:rPr lang="en-GB" dirty="0"/>
              <a:t>On demand</a:t>
            </a:r>
          </a:p>
          <a:p>
            <a:r>
              <a:rPr lang="en-GB" dirty="0"/>
              <a:t>An additional benefit is performance</a:t>
            </a:r>
          </a:p>
          <a:p>
            <a:pPr lvl="1"/>
            <a:r>
              <a:rPr lang="en-GB" dirty="0"/>
              <a:t>Virtual networks are usually massively faster than physical ones</a:t>
            </a:r>
          </a:p>
          <a:p>
            <a:endParaRPr lang="en-GB" dirty="0"/>
          </a:p>
          <a:p>
            <a:endParaRPr lang="en-GB" dirty="0"/>
          </a:p>
          <a:p>
            <a:endParaRPr lang="en-GB" dirty="0"/>
          </a:p>
          <a:p>
            <a:endParaRPr lang="en-GB" dirty="0"/>
          </a:p>
          <a:p>
            <a:r>
              <a:rPr lang="en-GB" dirty="0"/>
              <a:t>But: any microservice will be slower than invoking local code</a:t>
            </a:r>
          </a:p>
          <a:p>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6944" y="3886200"/>
            <a:ext cx="1905000" cy="1190625"/>
          </a:xfrm>
          <a:prstGeom prst="rect">
            <a:avLst/>
          </a:prstGeom>
        </p:spPr>
      </p:pic>
      <p:sp>
        <p:nvSpPr>
          <p:cNvPr id="6" name="Footer Placeholder 2">
            <a:extLst>
              <a:ext uri="{FF2B5EF4-FFF2-40B4-BE49-F238E27FC236}">
                <a16:creationId xmlns:a16="http://schemas.microsoft.com/office/drawing/2014/main" id="{FA8E934F-BE06-4CDE-B52D-9D0EF9D27D6A}"/>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315184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Microservice Basics</a:t>
            </a:r>
          </a:p>
        </p:txBody>
      </p:sp>
      <p:sp>
        <p:nvSpPr>
          <p:cNvPr id="5" name="Content Placeholder 4"/>
          <p:cNvSpPr>
            <a:spLocks noGrp="1"/>
          </p:cNvSpPr>
          <p:nvPr>
            <p:ph idx="1"/>
          </p:nvPr>
        </p:nvSpPr>
        <p:spPr>
          <a:xfrm>
            <a:off x="2627784" y="1916832"/>
            <a:ext cx="4536504" cy="2836912"/>
          </a:xfrm>
        </p:spPr>
        <p:txBody>
          <a:bodyPr/>
          <a:lstStyle/>
          <a:p>
            <a:r>
              <a:rPr lang="en-GB" dirty="0"/>
              <a:t>Why Microservices</a:t>
            </a:r>
          </a:p>
          <a:p>
            <a:r>
              <a:rPr lang="en-GB" dirty="0"/>
              <a:t>Microservice Principles</a:t>
            </a:r>
          </a:p>
          <a:p>
            <a:r>
              <a:rPr lang="en-GB" dirty="0"/>
              <a:t>Network Performance</a:t>
            </a:r>
          </a:p>
          <a:p>
            <a:pPr>
              <a:buFont typeface="Wingdings" panose="05000000000000000000" pitchFamily="2" charset="2"/>
              <a:buChar char="Ø"/>
            </a:pPr>
            <a:r>
              <a:rPr lang="en-GB" dirty="0"/>
              <a:t>Selecting Services</a:t>
            </a:r>
          </a:p>
          <a:p>
            <a:r>
              <a:rPr lang="en-GB" dirty="0"/>
              <a:t>Building and Managing Services</a:t>
            </a:r>
          </a:p>
        </p:txBody>
      </p:sp>
      <p:sp>
        <p:nvSpPr>
          <p:cNvPr id="3" name="Slide Number Placeholder 2"/>
          <p:cNvSpPr>
            <a:spLocks noGrp="1"/>
          </p:cNvSpPr>
          <p:nvPr>
            <p:ph type="sldNum" sz="quarter" idx="4"/>
          </p:nvPr>
        </p:nvSpPr>
        <p:spPr/>
        <p:txBody>
          <a:bodyPr/>
          <a:lstStyle/>
          <a:p>
            <a:fld id="{33D6E5A2-EC83-451F-A719-9AC1370DD5CF}" type="slidenum">
              <a:rPr lang="en-US" smtClean="0"/>
              <a:pPr/>
              <a:t>54</a:t>
            </a:fld>
            <a:endParaRPr lang="en-US" dirty="0"/>
          </a:p>
        </p:txBody>
      </p:sp>
      <p:sp>
        <p:nvSpPr>
          <p:cNvPr id="6" name="Footer Placeholder 2">
            <a:extLst>
              <a:ext uri="{FF2B5EF4-FFF2-40B4-BE49-F238E27FC236}">
                <a16:creationId xmlns:a16="http://schemas.microsoft.com/office/drawing/2014/main" id="{41E5735F-5B0C-48FB-8EED-55AB81A0DCCF}"/>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865186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Identifying Microservices</a:t>
            </a:r>
            <a:endParaRPr lang="en-US" dirty="0"/>
          </a:p>
        </p:txBody>
      </p:sp>
      <p:sp>
        <p:nvSpPr>
          <p:cNvPr id="3" name="Content Placeholder 2"/>
          <p:cNvSpPr>
            <a:spLocks noGrp="1"/>
          </p:cNvSpPr>
          <p:nvPr>
            <p:ph idx="1"/>
          </p:nvPr>
        </p:nvSpPr>
        <p:spPr/>
        <p:txBody>
          <a:bodyPr/>
          <a:lstStyle/>
          <a:p>
            <a:r>
              <a:rPr lang="en-GB" dirty="0"/>
              <a:t>Greatest benefits are achieved when services form part of an architecture</a:t>
            </a:r>
          </a:p>
          <a:p>
            <a:pPr lvl="1"/>
            <a:r>
              <a:rPr lang="en-GB" dirty="0"/>
              <a:t>Should be well understood</a:t>
            </a:r>
          </a:p>
          <a:p>
            <a:pPr lvl="1"/>
            <a:r>
              <a:rPr lang="en-GB" dirty="0"/>
              <a:t>Should align with the business needs</a:t>
            </a:r>
          </a:p>
          <a:p>
            <a:r>
              <a:rPr lang="en-GB" dirty="0"/>
              <a:t>Creating a service architecture requires a process</a:t>
            </a:r>
          </a:p>
          <a:p>
            <a:r>
              <a:rPr lang="en-GB" dirty="0"/>
              <a:t>The process should</a:t>
            </a:r>
          </a:p>
          <a:p>
            <a:pPr lvl="1"/>
            <a:r>
              <a:rPr lang="en-GB" dirty="0"/>
              <a:t>Encourage re-use of existing services</a:t>
            </a:r>
          </a:p>
          <a:p>
            <a:pPr lvl="1"/>
            <a:r>
              <a:rPr lang="en-GB" dirty="0"/>
              <a:t>Identify new services</a:t>
            </a:r>
          </a:p>
          <a:p>
            <a:pPr lvl="2"/>
            <a:r>
              <a:rPr lang="en-GB" dirty="0"/>
              <a:t>Which align with the business needs</a:t>
            </a:r>
          </a:p>
          <a:p>
            <a:pPr marL="457200" lvl="1" indent="0">
              <a:buNone/>
            </a:pP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5" name="Footer Placeholder 2">
            <a:extLst>
              <a:ext uri="{FF2B5EF4-FFF2-40B4-BE49-F238E27FC236}">
                <a16:creationId xmlns:a16="http://schemas.microsoft.com/office/drawing/2014/main" id="{C3813BBD-9D9A-46F2-9672-810430D80B21}"/>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94577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Process – Quick Sketch</a:t>
            </a:r>
            <a:endParaRPr lang="en-US" dirty="0"/>
          </a:p>
        </p:txBody>
      </p:sp>
      <p:sp>
        <p:nvSpPr>
          <p:cNvPr id="3" name="Content Placeholder 2"/>
          <p:cNvSpPr>
            <a:spLocks noGrp="1"/>
          </p:cNvSpPr>
          <p:nvPr>
            <p:ph idx="1"/>
          </p:nvPr>
        </p:nvSpPr>
        <p:spPr/>
        <p:txBody>
          <a:bodyPr/>
          <a:lstStyle/>
          <a:p>
            <a:r>
              <a:rPr lang="en-GB" dirty="0"/>
              <a:t>Define a domain / context boundary</a:t>
            </a:r>
          </a:p>
          <a:p>
            <a:pPr lvl="1"/>
            <a:r>
              <a:rPr lang="en-GB" dirty="0"/>
              <a:t>Limits as to what to include in a project</a:t>
            </a:r>
          </a:p>
          <a:p>
            <a:r>
              <a:rPr lang="en-GB" dirty="0"/>
              <a:t>If decomposing an existing system</a:t>
            </a:r>
          </a:p>
          <a:p>
            <a:pPr lvl="1"/>
            <a:r>
              <a:rPr lang="en-GB" dirty="0"/>
              <a:t>Examine the resources / entities being managed</a:t>
            </a:r>
          </a:p>
          <a:p>
            <a:pPr lvl="2"/>
            <a:r>
              <a:rPr lang="en-GB" dirty="0"/>
              <a:t>These become candidate services</a:t>
            </a:r>
          </a:p>
          <a:p>
            <a:r>
              <a:rPr lang="en-GB" dirty="0"/>
              <a:t>For a new microservice based solution</a:t>
            </a:r>
          </a:p>
          <a:p>
            <a:pPr lvl="1"/>
            <a:r>
              <a:rPr lang="en-GB" dirty="0"/>
              <a:t>Examine "user" stories for nouns</a:t>
            </a:r>
          </a:p>
          <a:p>
            <a:pPr lvl="2"/>
            <a:r>
              <a:rPr lang="en-GB" dirty="0"/>
              <a:t>These become candidate services</a:t>
            </a:r>
          </a:p>
          <a:p>
            <a:r>
              <a:rPr lang="en-US" dirty="0"/>
              <a:t>Validate candidate services against the way the entities might be managed in the 'real-World'</a:t>
            </a:r>
          </a:p>
          <a:p>
            <a:pPr lvl="1"/>
            <a:r>
              <a:rPr lang="en-GB" dirty="0"/>
              <a:t>Ask yourself – is this useful as a service?</a:t>
            </a:r>
            <a:endParaRPr lang="en-US" dirty="0"/>
          </a:p>
          <a:p>
            <a:endParaRPr lang="en-GB" dirty="0"/>
          </a:p>
          <a:p>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5" name="Footer Placeholder 2">
            <a:extLst>
              <a:ext uri="{FF2B5EF4-FFF2-40B4-BE49-F238E27FC236}">
                <a16:creationId xmlns:a16="http://schemas.microsoft.com/office/drawing/2014/main" id="{861A00B5-5749-47D8-B12A-741977BBABA1}"/>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302450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Identifying Microservices - Example</a:t>
            </a:r>
            <a:endParaRPr lang="en-US" dirty="0"/>
          </a:p>
        </p:txBody>
      </p:sp>
      <p:sp>
        <p:nvSpPr>
          <p:cNvPr id="3" name="Content Placeholder 2"/>
          <p:cNvSpPr>
            <a:spLocks noGrp="1"/>
          </p:cNvSpPr>
          <p:nvPr>
            <p:ph idx="1"/>
          </p:nvPr>
        </p:nvSpPr>
        <p:spPr/>
        <p:txBody>
          <a:bodyPr/>
          <a:lstStyle/>
          <a:p>
            <a:r>
              <a:rPr lang="en-GB" dirty="0"/>
              <a:t>Consider our retail web application</a:t>
            </a:r>
          </a:p>
          <a:p>
            <a:r>
              <a:rPr lang="en-GB" dirty="0"/>
              <a:t>We might start with user stories </a:t>
            </a:r>
          </a:p>
          <a:p>
            <a:pPr lvl="1"/>
            <a:r>
              <a:rPr lang="en-GB" dirty="0"/>
              <a:t>As a user I want to browse for products</a:t>
            </a:r>
          </a:p>
          <a:p>
            <a:pPr lvl="1"/>
            <a:r>
              <a:rPr lang="en-GB" dirty="0"/>
              <a:t>As a user I want to see recommendations from others</a:t>
            </a:r>
          </a:p>
          <a:p>
            <a:pPr lvl="1"/>
            <a:r>
              <a:rPr lang="en-GB" dirty="0"/>
              <a:t>As a user I want to be able to buy things</a:t>
            </a:r>
          </a:p>
          <a:p>
            <a:pPr lvl="1"/>
            <a:r>
              <a:rPr lang="en-GB" dirty="0"/>
              <a:t>As an admin I want to see what has been ordered</a:t>
            </a:r>
          </a:p>
          <a:p>
            <a:r>
              <a:rPr lang="en-GB" dirty="0"/>
              <a:t>We can cheat a little here as we all know what a retail web app looks like</a:t>
            </a:r>
          </a:p>
          <a:p>
            <a:pPr lvl="1"/>
            <a:r>
              <a:rPr lang="en-GB" dirty="0"/>
              <a:t>We need UI's for</a:t>
            </a:r>
          </a:p>
          <a:p>
            <a:pPr lvl="1"/>
            <a:r>
              <a:rPr lang="en-GB" dirty="0"/>
              <a:t>Catalogue display, checkout, order management</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5" name="Footer Placeholder 2">
            <a:extLst>
              <a:ext uri="{FF2B5EF4-FFF2-40B4-BE49-F238E27FC236}">
                <a16:creationId xmlns:a16="http://schemas.microsoft.com/office/drawing/2014/main" id="{7D85A6FB-383B-4E55-957F-D0DABD567CBE}"/>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893143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Identifying Microservices - Example</a:t>
            </a:r>
            <a:endParaRPr lang="en-US" dirty="0"/>
          </a:p>
        </p:txBody>
      </p:sp>
      <p:sp>
        <p:nvSpPr>
          <p:cNvPr id="3" name="Content Placeholder 2"/>
          <p:cNvSpPr>
            <a:spLocks noGrp="1"/>
          </p:cNvSpPr>
          <p:nvPr>
            <p:ph idx="1"/>
          </p:nvPr>
        </p:nvSpPr>
        <p:spPr/>
        <p:txBody>
          <a:bodyPr/>
          <a:lstStyle/>
          <a:p>
            <a:r>
              <a:rPr lang="en-GB" dirty="0"/>
              <a:t>As we expand the user stories and examine the interactions with the UI's we discover</a:t>
            </a:r>
          </a:p>
          <a:p>
            <a:pPr lvl="1"/>
            <a:r>
              <a:rPr lang="en-GB" dirty="0"/>
              <a:t>The catalogue UI needs a list of items in the catalogue and a list of user recommendations</a:t>
            </a:r>
          </a:p>
          <a:p>
            <a:pPr lvl="1"/>
            <a:r>
              <a:rPr lang="en-GB" dirty="0"/>
              <a:t>The checkout UI needs access to product details in the catalogue and has to be able to raise orders</a:t>
            </a:r>
          </a:p>
          <a:p>
            <a:r>
              <a:rPr lang="en-GB" dirty="0"/>
              <a:t>Using a 'spot the noun' technique yields</a:t>
            </a:r>
          </a:p>
          <a:p>
            <a:pPr lvl="1"/>
            <a:r>
              <a:rPr lang="en-GB" dirty="0"/>
              <a:t>Catalogue service, recommendations service and an orders service</a:t>
            </a:r>
          </a:p>
          <a:p>
            <a:pPr lvl="1"/>
            <a:r>
              <a:rPr lang="en-GB" dirty="0"/>
              <a:t>Perhaps a user service?</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5" name="Footer Placeholder 2">
            <a:extLst>
              <a:ext uri="{FF2B5EF4-FFF2-40B4-BE49-F238E27FC236}">
                <a16:creationId xmlns:a16="http://schemas.microsoft.com/office/drawing/2014/main" id="{649B442C-5BFD-4FED-A7EA-09F4E83B8A01}"/>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248778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Identifying Microservices - Example</a:t>
            </a:r>
            <a:endParaRPr lang="en-US" dirty="0"/>
          </a:p>
        </p:txBody>
      </p:sp>
      <p:sp>
        <p:nvSpPr>
          <p:cNvPr id="3" name="Content Placeholder 2"/>
          <p:cNvSpPr>
            <a:spLocks noGrp="1"/>
          </p:cNvSpPr>
          <p:nvPr>
            <p:ph idx="1"/>
          </p:nvPr>
        </p:nvSpPr>
        <p:spPr/>
        <p:txBody>
          <a:bodyPr/>
          <a:lstStyle/>
          <a:p>
            <a:r>
              <a:rPr lang="en-GB" dirty="0"/>
              <a:t>Candidate services so far:</a:t>
            </a:r>
          </a:p>
          <a:p>
            <a:pPr lvl="1"/>
            <a:r>
              <a:rPr lang="en-GB" dirty="0"/>
              <a:t>Catalogue</a:t>
            </a:r>
          </a:p>
          <a:p>
            <a:pPr lvl="1"/>
            <a:r>
              <a:rPr lang="en-GB" dirty="0"/>
              <a:t>Recommendations </a:t>
            </a:r>
          </a:p>
          <a:p>
            <a:pPr lvl="1"/>
            <a:r>
              <a:rPr lang="en-GB" dirty="0"/>
              <a:t>Orders</a:t>
            </a:r>
          </a:p>
          <a:p>
            <a:pPr lvl="1"/>
            <a:r>
              <a:rPr lang="en-GB" dirty="0"/>
              <a:t>User</a:t>
            </a:r>
          </a:p>
          <a:p>
            <a:r>
              <a:rPr lang="en-GB" dirty="0"/>
              <a:t>Validating the list</a:t>
            </a:r>
          </a:p>
          <a:p>
            <a:pPr lvl="1"/>
            <a:r>
              <a:rPr lang="en-GB" dirty="0"/>
              <a:t>All good except perhaps the user service</a:t>
            </a:r>
          </a:p>
          <a:p>
            <a:pPr lvl="2"/>
            <a:r>
              <a:rPr lang="en-GB" dirty="0"/>
              <a:t>Examine other user stories to see if we need to manage users</a:t>
            </a:r>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807622" y="264247"/>
            <a:ext cx="941090" cy="941090"/>
          </a:xfrm>
          <a:prstGeom prst="rect">
            <a:avLst/>
          </a:prstGeom>
        </p:spPr>
      </p:pic>
      <p:sp>
        <p:nvSpPr>
          <p:cNvPr id="5" name="TextBox 4"/>
          <p:cNvSpPr txBox="1"/>
          <p:nvPr/>
        </p:nvSpPr>
        <p:spPr>
          <a:xfrm>
            <a:off x="843010" y="5301208"/>
            <a:ext cx="7994368" cy="646331"/>
          </a:xfrm>
          <a:prstGeom prst="rect">
            <a:avLst/>
          </a:prstGeom>
          <a:solidFill>
            <a:schemeClr val="accent5">
              <a:lumMod val="20000"/>
              <a:lumOff val="80000"/>
            </a:schemeClr>
          </a:solidFill>
        </p:spPr>
        <p:txBody>
          <a:bodyPr wrap="none" rtlCol="0">
            <a:spAutoFit/>
          </a:bodyPr>
          <a:lstStyle/>
          <a:p>
            <a:r>
              <a:rPr lang="en-GB" dirty="0"/>
              <a:t>git clone </a:t>
            </a:r>
            <a:r>
              <a:rPr lang="en-GB" dirty="0">
                <a:hlinkClick r:id="rId4"/>
              </a:rPr>
              <a:t>https://mikejrway@bitbucket.org/mikejrway/bbc_micro_services_load.git</a:t>
            </a:r>
            <a:endParaRPr lang="en-GB" dirty="0"/>
          </a:p>
          <a:p>
            <a:r>
              <a:rPr lang="en-GB" dirty="0"/>
              <a:t>Exercise  Manual ./PPTX/Exercises.html</a:t>
            </a:r>
          </a:p>
        </p:txBody>
      </p:sp>
      <p:sp>
        <p:nvSpPr>
          <p:cNvPr id="8" name="Footer Placeholder 1">
            <a:extLst>
              <a:ext uri="{FF2B5EF4-FFF2-40B4-BE49-F238E27FC236}">
                <a16:creationId xmlns:a16="http://schemas.microsoft.com/office/drawing/2014/main" id="{A14904A6-CAEC-4D95-986E-2A260C9D4770}"/>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2679451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the Past </a:t>
            </a:r>
            <a:r>
              <a:rPr lang="mr-IN" dirty="0"/>
              <a:t>…</a:t>
            </a:r>
            <a:endParaRPr lang="en-US" dirty="0"/>
          </a:p>
        </p:txBody>
      </p:sp>
      <p:sp>
        <p:nvSpPr>
          <p:cNvPr id="3" name="Content Placeholder 2"/>
          <p:cNvSpPr>
            <a:spLocks noGrp="1"/>
          </p:cNvSpPr>
          <p:nvPr>
            <p:ph idx="1"/>
          </p:nvPr>
        </p:nvSpPr>
        <p:spPr/>
        <p:txBody>
          <a:bodyPr/>
          <a:lstStyle/>
          <a:p>
            <a:r>
              <a:rPr lang="en-US" dirty="0"/>
              <a:t>Most systems were built around monolithic codebases</a:t>
            </a:r>
          </a:p>
          <a:p>
            <a:pPr lvl="1"/>
            <a:r>
              <a:rPr lang="en-US" dirty="0"/>
              <a:t>Even if accessed by network protocols</a:t>
            </a:r>
          </a:p>
          <a:p>
            <a:r>
              <a:rPr lang="en-US" dirty="0"/>
              <a:t>This was seen as a way of working to improve re-use</a:t>
            </a:r>
          </a:p>
          <a:p>
            <a:pPr lvl="1"/>
            <a:r>
              <a:rPr lang="en-US" dirty="0"/>
              <a:t>And share a standard skillset</a:t>
            </a:r>
          </a:p>
          <a:p>
            <a:pPr lvl="1"/>
            <a:r>
              <a:rPr lang="en-US" dirty="0"/>
              <a:t>Or at least that was the logic </a:t>
            </a:r>
          </a:p>
          <a:p>
            <a:r>
              <a:rPr lang="en-GB" dirty="0">
                <a:sym typeface="Wingdings"/>
              </a:rPr>
              <a:t>Many systems are still built this way</a:t>
            </a:r>
          </a:p>
          <a:p>
            <a:pPr lvl="1"/>
            <a:r>
              <a:rPr lang="en-GB" dirty="0">
                <a:sym typeface="Wingdings"/>
              </a:rPr>
              <a:t>But, what happens when demand gets high?</a:t>
            </a:r>
            <a:endParaRPr lang="en-US" dirty="0">
              <a:sym typeface="Wingdings"/>
            </a:endParaRPr>
          </a:p>
          <a:p>
            <a:pPr lvl="1"/>
            <a:endParaRPr lang="en-US" dirty="0">
              <a:sym typeface="Wingdings"/>
            </a:endParaRP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6" name="Footer Placeholder 2"/>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878439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Microservice Basics</a:t>
            </a:r>
          </a:p>
        </p:txBody>
      </p:sp>
      <p:sp>
        <p:nvSpPr>
          <p:cNvPr id="5" name="Content Placeholder 4"/>
          <p:cNvSpPr>
            <a:spLocks noGrp="1"/>
          </p:cNvSpPr>
          <p:nvPr>
            <p:ph idx="1"/>
          </p:nvPr>
        </p:nvSpPr>
        <p:spPr>
          <a:xfrm>
            <a:off x="2627784" y="1916832"/>
            <a:ext cx="5040560" cy="2836912"/>
          </a:xfrm>
        </p:spPr>
        <p:txBody>
          <a:bodyPr/>
          <a:lstStyle/>
          <a:p>
            <a:r>
              <a:rPr lang="en-GB" dirty="0"/>
              <a:t>Why Microservices</a:t>
            </a:r>
          </a:p>
          <a:p>
            <a:r>
              <a:rPr lang="en-GB" dirty="0"/>
              <a:t>Microservice Principles</a:t>
            </a:r>
          </a:p>
          <a:p>
            <a:r>
              <a:rPr lang="en-GB" dirty="0"/>
              <a:t>Network Performance</a:t>
            </a:r>
          </a:p>
          <a:p>
            <a:r>
              <a:rPr lang="en-GB" dirty="0"/>
              <a:t>Selecting Services</a:t>
            </a:r>
          </a:p>
          <a:p>
            <a:pPr>
              <a:buFont typeface="Wingdings" panose="05000000000000000000" pitchFamily="2" charset="2"/>
              <a:buChar char="Ø"/>
            </a:pPr>
            <a:r>
              <a:rPr lang="en-GB" dirty="0"/>
              <a:t>Building and Managing Services</a:t>
            </a:r>
          </a:p>
        </p:txBody>
      </p:sp>
      <p:sp>
        <p:nvSpPr>
          <p:cNvPr id="3" name="Slide Number Placeholder 2"/>
          <p:cNvSpPr>
            <a:spLocks noGrp="1"/>
          </p:cNvSpPr>
          <p:nvPr>
            <p:ph type="sldNum" sz="quarter" idx="4"/>
          </p:nvPr>
        </p:nvSpPr>
        <p:spPr/>
        <p:txBody>
          <a:bodyPr/>
          <a:lstStyle/>
          <a:p>
            <a:fld id="{33D6E5A2-EC83-451F-A719-9AC1370DD5CF}" type="slidenum">
              <a:rPr lang="en-US" smtClean="0"/>
              <a:pPr/>
              <a:t>60</a:t>
            </a:fld>
            <a:endParaRPr lang="en-US" dirty="0"/>
          </a:p>
        </p:txBody>
      </p:sp>
      <p:sp>
        <p:nvSpPr>
          <p:cNvPr id="6" name="Footer Placeholder 2">
            <a:extLst>
              <a:ext uri="{FF2B5EF4-FFF2-40B4-BE49-F238E27FC236}">
                <a16:creationId xmlns:a16="http://schemas.microsoft.com/office/drawing/2014/main" id="{353D58DF-ACF2-4B16-B443-EDEB069AB89D}"/>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52286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Implications for Microservice Teams</a:t>
            </a:r>
          </a:p>
        </p:txBody>
      </p:sp>
      <p:sp>
        <p:nvSpPr>
          <p:cNvPr id="3" name="Content Placeholder 2"/>
          <p:cNvSpPr>
            <a:spLocks noGrp="1"/>
          </p:cNvSpPr>
          <p:nvPr>
            <p:ph idx="1"/>
          </p:nvPr>
        </p:nvSpPr>
        <p:spPr/>
        <p:txBody>
          <a:bodyPr/>
          <a:lstStyle/>
          <a:p>
            <a:r>
              <a:rPr lang="en-GB" dirty="0">
                <a:solidFill>
                  <a:srgbClr val="002060"/>
                </a:solidFill>
              </a:rPr>
              <a:t>Our microservice principles included</a:t>
            </a:r>
            <a:endParaRPr lang="en-US" dirty="0">
              <a:solidFill>
                <a:srgbClr val="002060"/>
              </a:solidFill>
            </a:endParaRPr>
          </a:p>
          <a:p>
            <a:pPr lvl="1"/>
            <a:r>
              <a:rPr lang="en-US" dirty="0">
                <a:solidFill>
                  <a:srgbClr val="002060"/>
                </a:solidFill>
              </a:rPr>
              <a:t>Independently releasable and autonomous</a:t>
            </a:r>
            <a:r>
              <a:rPr lang="mr-IN" dirty="0">
                <a:solidFill>
                  <a:srgbClr val="002060"/>
                </a:solidFill>
              </a:rPr>
              <a:t>…</a:t>
            </a:r>
            <a:endParaRPr lang="en-GB" dirty="0">
              <a:solidFill>
                <a:srgbClr val="002060"/>
              </a:solidFill>
            </a:endParaRPr>
          </a:p>
          <a:p>
            <a:pPr lvl="1"/>
            <a:r>
              <a:rPr lang="en-GB" dirty="0"/>
              <a:t>Aligned with the needs of the business</a:t>
            </a:r>
            <a:endParaRPr lang="en-GB" dirty="0">
              <a:solidFill>
                <a:srgbClr val="002060"/>
              </a:solidFill>
            </a:endParaRPr>
          </a:p>
          <a:p>
            <a:pPr lvl="2"/>
            <a:r>
              <a:rPr lang="en-GB" dirty="0"/>
              <a:t>Remember Conway's Law?</a:t>
            </a:r>
          </a:p>
          <a:p>
            <a:pPr lvl="1"/>
            <a:endParaRPr lang="en-GB" dirty="0"/>
          </a:p>
          <a:p>
            <a:r>
              <a:rPr lang="en-GB" dirty="0"/>
              <a:t>What is the implication of this on microservice development teams?</a:t>
            </a:r>
            <a:endParaRPr lang="en-US" dirty="0"/>
          </a:p>
        </p:txBody>
      </p:sp>
      <p:sp>
        <p:nvSpPr>
          <p:cNvPr id="4" name="Slide Number Placeholder 3"/>
          <p:cNvSpPr>
            <a:spLocks noGrp="1"/>
          </p:cNvSpPr>
          <p:nvPr>
            <p:ph type="sldNum" sz="quarter" idx="4"/>
          </p:nvPr>
        </p:nvSpPr>
        <p:spPr/>
        <p:txBody>
          <a:bodyPr/>
          <a:lstStyle/>
          <a:p>
            <a:fld id="{33D6E5A2-EC83-451F-A719-9AC1370DD5CF}" type="slidenum">
              <a:rPr lang="en-US" smtClean="0"/>
              <a:pPr/>
              <a:t>61</a:t>
            </a:fld>
            <a:endParaRPr lang="en-US" dirty="0"/>
          </a:p>
        </p:txBody>
      </p:sp>
      <p:sp>
        <p:nvSpPr>
          <p:cNvPr id="6" name="Footer Placeholder 1">
            <a:extLst>
              <a:ext uri="{FF2B5EF4-FFF2-40B4-BE49-F238E27FC236}">
                <a16:creationId xmlns:a16="http://schemas.microsoft.com/office/drawing/2014/main" id="{E02C021C-B1AA-41C4-AFF8-C4ED28C9FE49}"/>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1393371245"/>
      </p:ext>
    </p:extLst>
  </p:cSld>
  <p:clrMapOvr>
    <a:masterClrMapping/>
  </p:clrMapOvr>
  <p:transition spd="slow">
    <p:wipe dir="d"/>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Up and Size of Team</a:t>
            </a:r>
          </a:p>
        </p:txBody>
      </p:sp>
      <p:sp>
        <p:nvSpPr>
          <p:cNvPr id="3" name="Content Placeholder 2"/>
          <p:cNvSpPr>
            <a:spLocks noGrp="1"/>
          </p:cNvSpPr>
          <p:nvPr>
            <p:ph idx="1"/>
          </p:nvPr>
        </p:nvSpPr>
        <p:spPr/>
        <p:txBody>
          <a:bodyPr>
            <a:normAutofit/>
          </a:bodyPr>
          <a:lstStyle/>
          <a:p>
            <a:r>
              <a:rPr lang="en-GB" dirty="0">
                <a:solidFill>
                  <a:srgbClr val="002060"/>
                </a:solidFill>
              </a:rPr>
              <a:t>Successful microservices are built with teams who</a:t>
            </a:r>
          </a:p>
          <a:p>
            <a:pPr lvl="1"/>
            <a:r>
              <a:rPr lang="en-GB" dirty="0">
                <a:solidFill>
                  <a:srgbClr val="002060"/>
                </a:solidFill>
              </a:rPr>
              <a:t>Design the service</a:t>
            </a:r>
          </a:p>
          <a:p>
            <a:pPr lvl="1"/>
            <a:r>
              <a:rPr lang="en-GB" dirty="0"/>
              <a:t>Build the service</a:t>
            </a:r>
          </a:p>
          <a:p>
            <a:pPr lvl="1"/>
            <a:r>
              <a:rPr lang="en-GB" dirty="0">
                <a:solidFill>
                  <a:srgbClr val="002060"/>
                </a:solidFill>
              </a:rPr>
              <a:t>Deploy the service</a:t>
            </a:r>
          </a:p>
          <a:p>
            <a:pPr lvl="1"/>
            <a:r>
              <a:rPr lang="en-GB" dirty="0"/>
              <a:t>Operate the service</a:t>
            </a:r>
            <a:endParaRPr lang="en-US" dirty="0">
              <a:solidFill>
                <a:srgbClr val="002060"/>
              </a:solidFill>
            </a:endParaRPr>
          </a:p>
          <a:p>
            <a:r>
              <a:rPr lang="en-US" dirty="0">
                <a:solidFill>
                  <a:srgbClr val="002060"/>
                </a:solidFill>
              </a:rPr>
              <a:t>Microservice teams need all these skills</a:t>
            </a:r>
          </a:p>
          <a:p>
            <a:r>
              <a:rPr lang="en-US" dirty="0">
                <a:solidFill>
                  <a:srgbClr val="002060"/>
                </a:solidFill>
              </a:rPr>
              <a:t>How big is the team?</a:t>
            </a:r>
          </a:p>
          <a:p>
            <a:pPr lvl="1"/>
            <a:r>
              <a:rPr lang="en-US" dirty="0"/>
              <a:t>Varies </a:t>
            </a:r>
            <a:r>
              <a:rPr lang="en-US" dirty="0">
                <a:sym typeface="Wingdings"/>
              </a:rPr>
              <a:t></a:t>
            </a:r>
          </a:p>
          <a:p>
            <a:pPr lvl="1"/>
            <a:r>
              <a:rPr lang="en-US" dirty="0">
                <a:sym typeface="Wingdings"/>
              </a:rPr>
              <a:t>Amazon have famous 'two pizza' teams</a:t>
            </a:r>
          </a:p>
          <a:p>
            <a:r>
              <a:rPr lang="en-GB" dirty="0">
                <a:sym typeface="Wingdings"/>
              </a:rPr>
              <a:t>Team members with specific skills may be members of multiple teams</a:t>
            </a:r>
            <a:endParaRPr lang="en-US" dirty="0"/>
          </a:p>
        </p:txBody>
      </p:sp>
      <p:sp>
        <p:nvSpPr>
          <p:cNvPr id="4" name="Slide Number Placeholder 3"/>
          <p:cNvSpPr>
            <a:spLocks noGrp="1"/>
          </p:cNvSpPr>
          <p:nvPr>
            <p:ph type="sldNum" sz="quarter" idx="4"/>
          </p:nvPr>
        </p:nvSpPr>
        <p:spPr/>
        <p:txBody>
          <a:bodyPr/>
          <a:lstStyle/>
          <a:p>
            <a:fld id="{33D6E5A2-EC83-451F-A719-9AC1370DD5CF}" type="slidenum">
              <a:rPr lang="en-US" smtClean="0"/>
              <a:pPr/>
              <a:t>62</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015195" y="2204864"/>
            <a:ext cx="2424495" cy="1525712"/>
          </a:xfrm>
          <a:prstGeom prst="rect">
            <a:avLst/>
          </a:prstGeom>
        </p:spPr>
      </p:pic>
      <p:sp>
        <p:nvSpPr>
          <p:cNvPr id="7" name="Footer Placeholder 1">
            <a:extLst>
              <a:ext uri="{FF2B5EF4-FFF2-40B4-BE49-F238E27FC236}">
                <a16:creationId xmlns:a16="http://schemas.microsoft.com/office/drawing/2014/main" id="{94D56981-9EE4-4B43-8815-C8E87F0064E5}"/>
              </a:ext>
            </a:extLst>
          </p:cNvPr>
          <p:cNvSpPr>
            <a:spLocks noGrp="1"/>
          </p:cNvSpPr>
          <p:nvPr>
            <p:ph type="ftr" sz="quarter" idx="3"/>
          </p:nvPr>
        </p:nvSpPr>
        <p:spPr>
          <a:xfrm>
            <a:off x="1100372" y="6356153"/>
            <a:ext cx="4786279" cy="365125"/>
          </a:xfrm>
        </p:spPr>
        <p:txBody>
          <a:bodyPr/>
          <a:lstStyle/>
          <a:p>
            <a:pPr algn="l"/>
            <a:r>
              <a:rPr lang="en-GB" b="1" dirty="0"/>
              <a:t>Copyright KPL KnowledgeSolutions Ltd – All rights reserved</a:t>
            </a:r>
            <a:endParaRPr lang="en-GB" dirty="0"/>
          </a:p>
        </p:txBody>
      </p:sp>
    </p:spTree>
    <p:extLst>
      <p:ext uri="{BB962C8B-B14F-4D97-AF65-F5344CB8AC3E}">
        <p14:creationId xmlns:p14="http://schemas.microsoft.com/office/powerpoint/2010/main" val="1790942051"/>
      </p:ext>
    </p:extLst>
  </p:cSld>
  <p:clrMapOvr>
    <a:masterClrMapping/>
  </p:clrMapOvr>
  <p:transition spd="slow">
    <p:wipe dir="d"/>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Devops Pipeline</a:t>
            </a:r>
          </a:p>
        </p:txBody>
      </p:sp>
      <p:sp>
        <p:nvSpPr>
          <p:cNvPr id="3" name="Content Placeholder 2"/>
          <p:cNvSpPr>
            <a:spLocks noGrp="1"/>
          </p:cNvSpPr>
          <p:nvPr>
            <p:ph idx="1"/>
          </p:nvPr>
        </p:nvSpPr>
        <p:spPr/>
        <p:txBody>
          <a:bodyPr/>
          <a:lstStyle/>
          <a:p>
            <a:r>
              <a:rPr lang="en-GB" dirty="0"/>
              <a:t>Microservices are commonly deployed using Continuous Delivery</a:t>
            </a:r>
          </a:p>
          <a:p>
            <a:pPr lvl="1"/>
            <a:r>
              <a:rPr lang="en-GB" dirty="0"/>
              <a:t>Getting features to users quickly and efficiently</a:t>
            </a:r>
          </a:p>
          <a:p>
            <a:r>
              <a:rPr lang="en-GB" dirty="0"/>
              <a:t>The develop / build / test / deploy workflow</a:t>
            </a:r>
          </a:p>
          <a:p>
            <a:pPr lvl="1"/>
            <a:r>
              <a:rPr lang="en-GB" dirty="0"/>
              <a:t>Known as the pipeline </a:t>
            </a:r>
          </a:p>
          <a:p>
            <a:r>
              <a:rPr lang="en-GB" dirty="0"/>
              <a:t>Should be automated</a:t>
            </a:r>
          </a:p>
          <a:p>
            <a:pPr lvl="1"/>
            <a:r>
              <a:rPr lang="en-GB" dirty="0"/>
              <a:t>Ensures consistency </a:t>
            </a:r>
          </a:p>
          <a:p>
            <a:pPr lvl="2"/>
            <a:r>
              <a:rPr lang="en-GB" dirty="0"/>
              <a:t>Avoids human errors</a:t>
            </a:r>
          </a:p>
          <a:p>
            <a:pPr lvl="1"/>
            <a:r>
              <a:rPr lang="en-GB" dirty="0"/>
              <a:t>Makes it viable to make small (incremental) changes to a service</a:t>
            </a:r>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5" name="Footer Placeholder 2">
            <a:extLst>
              <a:ext uri="{FF2B5EF4-FFF2-40B4-BE49-F238E27FC236}">
                <a16:creationId xmlns:a16="http://schemas.microsoft.com/office/drawing/2014/main" id="{DAE046FA-756B-4F06-A5C9-2F497DB905D3}"/>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72355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ular Callout 11"/>
          <p:cNvSpPr/>
          <p:nvPr/>
        </p:nvSpPr>
        <p:spPr>
          <a:xfrm>
            <a:off x="6380462" y="2344216"/>
            <a:ext cx="2080592" cy="1368152"/>
          </a:xfrm>
          <a:prstGeom prst="wedgeRectCallout">
            <a:avLst>
              <a:gd name="adj1" fmla="val -262003"/>
              <a:gd name="adj2" fmla="val 86622"/>
            </a:avLst>
          </a:prstGeom>
          <a:solidFill>
            <a:srgbClr val="FFFFCC">
              <a:alpha val="35000"/>
            </a:srgb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Only the code submission and approval should require human interaction</a:t>
            </a:r>
          </a:p>
        </p:txBody>
      </p:sp>
      <p:sp>
        <p:nvSpPr>
          <p:cNvPr id="2" name="Title 1"/>
          <p:cNvSpPr>
            <a:spLocks noGrp="1"/>
          </p:cNvSpPr>
          <p:nvPr>
            <p:ph type="title"/>
          </p:nvPr>
        </p:nvSpPr>
        <p:spPr/>
        <p:txBody>
          <a:bodyPr/>
          <a:lstStyle/>
          <a:p>
            <a:r>
              <a:rPr lang="en-GB" dirty="0"/>
              <a:t>An Ideal Pipeline</a:t>
            </a:r>
          </a:p>
        </p:txBody>
      </p:sp>
      <p:sp>
        <p:nvSpPr>
          <p:cNvPr id="3" name="Content Placeholder 2"/>
          <p:cNvSpPr>
            <a:spLocks noGrp="1"/>
          </p:cNvSpPr>
          <p:nvPr>
            <p:ph idx="1"/>
          </p:nvPr>
        </p:nvSpPr>
        <p:spPr/>
        <p:txBody>
          <a:bodyPr/>
          <a:lstStyle/>
          <a:p>
            <a:r>
              <a:rPr lang="en-GB" dirty="0"/>
              <a:t>Each time source code is checked in</a:t>
            </a:r>
          </a:p>
          <a:p>
            <a:pPr lvl="1"/>
            <a:r>
              <a:rPr lang="en-GB" dirty="0"/>
              <a:t>Build happens automatically</a:t>
            </a:r>
          </a:p>
          <a:p>
            <a:pPr lvl="1"/>
            <a:r>
              <a:rPr lang="en-GB" dirty="0"/>
              <a:t>Tests run</a:t>
            </a:r>
          </a:p>
          <a:p>
            <a:pPr lvl="1"/>
            <a:r>
              <a:rPr lang="en-GB" dirty="0"/>
              <a:t>Code is deployed to a staging server</a:t>
            </a:r>
          </a:p>
          <a:p>
            <a:pPr lvl="1"/>
            <a:r>
              <a:rPr lang="en-GB" dirty="0"/>
              <a:t>Change is approved</a:t>
            </a:r>
          </a:p>
          <a:p>
            <a:pPr lvl="1"/>
            <a:r>
              <a:rPr lang="en-GB" dirty="0"/>
              <a:t>Code is deployed to production server</a:t>
            </a:r>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5" name="Rectangle 4"/>
          <p:cNvSpPr/>
          <p:nvPr/>
        </p:nvSpPr>
        <p:spPr>
          <a:xfrm>
            <a:off x="611560" y="4287341"/>
            <a:ext cx="1296144" cy="1296144"/>
          </a:xfrm>
          <a:prstGeom prst="rect">
            <a:avLst/>
          </a:prstGeom>
          <a:solidFill>
            <a:schemeClr val="accent1">
              <a:lumMod val="20000"/>
              <a:lumOff val="80000"/>
            </a:schemeClr>
          </a:solidFill>
          <a:ln w="12700"/>
          <a:scene3d>
            <a:camera prst="obliqueTop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Code submitted to repository</a:t>
            </a:r>
          </a:p>
        </p:txBody>
      </p:sp>
      <p:sp>
        <p:nvSpPr>
          <p:cNvPr id="6" name="Rectangle 5"/>
          <p:cNvSpPr/>
          <p:nvPr/>
        </p:nvSpPr>
        <p:spPr>
          <a:xfrm>
            <a:off x="2036515" y="4283050"/>
            <a:ext cx="1296144" cy="1296144"/>
          </a:xfrm>
          <a:prstGeom prst="rect">
            <a:avLst/>
          </a:prstGeom>
          <a:solidFill>
            <a:schemeClr val="accent1">
              <a:lumMod val="20000"/>
              <a:lumOff val="80000"/>
            </a:schemeClr>
          </a:solidFill>
          <a:ln w="12700"/>
          <a:scene3d>
            <a:camera prst="obliqueTop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Build</a:t>
            </a:r>
          </a:p>
        </p:txBody>
      </p:sp>
      <p:sp>
        <p:nvSpPr>
          <p:cNvPr id="7" name="Rectangle 6"/>
          <p:cNvSpPr/>
          <p:nvPr/>
        </p:nvSpPr>
        <p:spPr>
          <a:xfrm>
            <a:off x="3487019" y="4291558"/>
            <a:ext cx="1296144" cy="1296144"/>
          </a:xfrm>
          <a:prstGeom prst="rect">
            <a:avLst/>
          </a:prstGeom>
          <a:solidFill>
            <a:schemeClr val="accent1">
              <a:lumMod val="20000"/>
              <a:lumOff val="80000"/>
            </a:schemeClr>
          </a:solidFill>
          <a:ln w="12700"/>
          <a:scene3d>
            <a:camera prst="obliqueTop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Test</a:t>
            </a:r>
          </a:p>
        </p:txBody>
      </p:sp>
      <p:sp>
        <p:nvSpPr>
          <p:cNvPr id="8" name="Rectangle 7"/>
          <p:cNvSpPr/>
          <p:nvPr/>
        </p:nvSpPr>
        <p:spPr>
          <a:xfrm>
            <a:off x="4937523" y="4291558"/>
            <a:ext cx="1296144" cy="1296144"/>
          </a:xfrm>
          <a:prstGeom prst="rect">
            <a:avLst/>
          </a:prstGeom>
          <a:solidFill>
            <a:schemeClr val="accent1">
              <a:lumMod val="20000"/>
              <a:lumOff val="80000"/>
            </a:schemeClr>
          </a:solidFill>
          <a:ln w="12700"/>
          <a:scene3d>
            <a:camera prst="obliqueTop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Deploy to Staging</a:t>
            </a:r>
          </a:p>
        </p:txBody>
      </p:sp>
      <p:sp>
        <p:nvSpPr>
          <p:cNvPr id="9" name="Rectangle 8"/>
          <p:cNvSpPr/>
          <p:nvPr/>
        </p:nvSpPr>
        <p:spPr>
          <a:xfrm>
            <a:off x="7164910" y="4271987"/>
            <a:ext cx="1296144" cy="1296144"/>
          </a:xfrm>
          <a:prstGeom prst="rect">
            <a:avLst/>
          </a:prstGeom>
          <a:solidFill>
            <a:schemeClr val="accent1">
              <a:lumMod val="20000"/>
              <a:lumOff val="80000"/>
            </a:schemeClr>
          </a:solidFill>
          <a:ln w="12700"/>
          <a:scene3d>
            <a:camera prst="obliqueTop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Deploy to Production</a:t>
            </a:r>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292615" y="4562747"/>
            <a:ext cx="839192" cy="753765"/>
          </a:xfrm>
          <a:prstGeom prst="rect">
            <a:avLst/>
          </a:prstGeom>
        </p:spPr>
      </p:pic>
      <p:sp>
        <p:nvSpPr>
          <p:cNvPr id="11" name="Rectangular Callout 10"/>
          <p:cNvSpPr/>
          <p:nvPr/>
        </p:nvSpPr>
        <p:spPr>
          <a:xfrm>
            <a:off x="6380462" y="2348880"/>
            <a:ext cx="2080592" cy="1368152"/>
          </a:xfrm>
          <a:prstGeom prst="wedgeRectCallout">
            <a:avLst>
              <a:gd name="adj1" fmla="val -31728"/>
              <a:gd name="adj2" fmla="val 110293"/>
            </a:avLst>
          </a:prstGeom>
          <a:solidFill>
            <a:srgbClr val="FFFFCC"/>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Only the code submission and approval should require human interaction</a:t>
            </a:r>
          </a:p>
        </p:txBody>
      </p:sp>
      <p:sp>
        <p:nvSpPr>
          <p:cNvPr id="13" name="Footer Placeholder 2">
            <a:extLst>
              <a:ext uri="{FF2B5EF4-FFF2-40B4-BE49-F238E27FC236}">
                <a16:creationId xmlns:a16="http://schemas.microsoft.com/office/drawing/2014/main" id="{B50BD1D2-BB45-45C5-86B2-B9ED86FCAC07}"/>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167325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Pipeline Tools</a:t>
            </a:r>
          </a:p>
        </p:txBody>
      </p:sp>
      <p:sp>
        <p:nvSpPr>
          <p:cNvPr id="3" name="Content Placeholder 2"/>
          <p:cNvSpPr>
            <a:spLocks noGrp="1"/>
          </p:cNvSpPr>
          <p:nvPr>
            <p:ph idx="1"/>
          </p:nvPr>
        </p:nvSpPr>
        <p:spPr/>
        <p:txBody>
          <a:bodyPr/>
          <a:lstStyle/>
          <a:p>
            <a:r>
              <a:rPr lang="en-GB" dirty="0"/>
              <a:t>The pipeline is typically implemented with a mix of tools</a:t>
            </a:r>
          </a:p>
          <a:p>
            <a:r>
              <a:rPr lang="en-GB" dirty="0"/>
              <a:t>Source repository – Git</a:t>
            </a:r>
          </a:p>
          <a:p>
            <a:r>
              <a:rPr lang="en-GB" dirty="0"/>
              <a:t>Build tools – Maven, Gradle, NPM</a:t>
            </a:r>
          </a:p>
          <a:p>
            <a:r>
              <a:rPr lang="en-GB" dirty="0"/>
              <a:t>Unit Testing – JUnit, NUnit, Jasmine</a:t>
            </a:r>
          </a:p>
          <a:p>
            <a:pPr lvl="1"/>
            <a:r>
              <a:rPr lang="en-GB" dirty="0"/>
              <a:t>Unit tests often integrated with the build tool</a:t>
            </a:r>
          </a:p>
          <a:p>
            <a:r>
              <a:rPr lang="en-GB" dirty="0"/>
              <a:t>Integration testing – Jenkins, Travis</a:t>
            </a:r>
          </a:p>
          <a:p>
            <a:r>
              <a:rPr lang="en-GB" dirty="0"/>
              <a:t>Deployment – Chef / Puppet</a:t>
            </a:r>
          </a:p>
          <a:p>
            <a:endParaRPr lang="en-GB" dirty="0"/>
          </a:p>
          <a:p>
            <a:r>
              <a:rPr lang="en-GB" dirty="0"/>
              <a:t>List of specific tools is not exhaustive!</a:t>
            </a:r>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5" name="Footer Placeholder 2">
            <a:extLst>
              <a:ext uri="{FF2B5EF4-FFF2-40B4-BE49-F238E27FC236}">
                <a16:creationId xmlns:a16="http://schemas.microsoft.com/office/drawing/2014/main" id="{BD17C300-68C3-47E4-A070-52ECEADCA961}"/>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162645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Automating the Pipeline</a:t>
            </a:r>
          </a:p>
        </p:txBody>
      </p:sp>
      <p:sp>
        <p:nvSpPr>
          <p:cNvPr id="3" name="Content Placeholder 2"/>
          <p:cNvSpPr>
            <a:spLocks noGrp="1"/>
          </p:cNvSpPr>
          <p:nvPr>
            <p:ph idx="1"/>
          </p:nvPr>
        </p:nvSpPr>
        <p:spPr/>
        <p:txBody>
          <a:bodyPr/>
          <a:lstStyle/>
          <a:p>
            <a:r>
              <a:rPr lang="en-GB" dirty="0"/>
              <a:t>Pipeline steps should be integrated</a:t>
            </a:r>
          </a:p>
          <a:p>
            <a:pPr lvl="1"/>
            <a:r>
              <a:rPr lang="en-GB" dirty="0"/>
              <a:t>New feature moves smoothly from one step in the pipeline to the next</a:t>
            </a:r>
          </a:p>
          <a:p>
            <a:pPr lvl="1"/>
            <a:r>
              <a:rPr lang="en-GB" dirty="0"/>
              <a:t>Human interaction only required at approval stages</a:t>
            </a:r>
          </a:p>
          <a:p>
            <a:pPr lvl="2"/>
            <a:r>
              <a:rPr lang="en-GB" dirty="0"/>
              <a:t>Or if something fails!</a:t>
            </a:r>
          </a:p>
          <a:p>
            <a:r>
              <a:rPr lang="en-GB" dirty="0"/>
              <a:t>Pipelines can be automated with</a:t>
            </a:r>
          </a:p>
          <a:p>
            <a:pPr lvl="1"/>
            <a:r>
              <a:rPr lang="en-GB" dirty="0"/>
              <a:t>Scripts (Bash, PowerShell…)</a:t>
            </a:r>
          </a:p>
          <a:p>
            <a:pPr lvl="1"/>
            <a:r>
              <a:rPr lang="en-GB" dirty="0"/>
              <a:t>Build tools such as Maven or Gradle</a:t>
            </a:r>
          </a:p>
          <a:p>
            <a:pPr lvl="1"/>
            <a:r>
              <a:rPr lang="en-GB" dirty="0"/>
              <a:t>Specialist pipeline management tools</a:t>
            </a:r>
          </a:p>
          <a:p>
            <a:pPr lvl="2"/>
            <a:r>
              <a:rPr lang="en-GB" dirty="0"/>
              <a:t>AWS CodePipeline</a:t>
            </a:r>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5" name="Footer Placeholder 2">
            <a:extLst>
              <a:ext uri="{FF2B5EF4-FFF2-40B4-BE49-F238E27FC236}">
                <a16:creationId xmlns:a16="http://schemas.microsoft.com/office/drawing/2014/main" id="{130BFFF3-83D5-4C8F-B3E0-8F54DBF29EB0}"/>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277802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Session Summary</a:t>
            </a:r>
          </a:p>
        </p:txBody>
      </p:sp>
      <p:sp>
        <p:nvSpPr>
          <p:cNvPr id="5" name="Content Placeholder 4"/>
          <p:cNvSpPr>
            <a:spLocks noGrp="1"/>
          </p:cNvSpPr>
          <p:nvPr>
            <p:ph idx="1"/>
          </p:nvPr>
        </p:nvSpPr>
        <p:spPr/>
        <p:txBody>
          <a:bodyPr/>
          <a:lstStyle/>
          <a:p>
            <a:r>
              <a:rPr lang="en-US" dirty="0"/>
              <a:t>In this session we have examined</a:t>
            </a:r>
            <a:endParaRPr lang="en-GB" dirty="0"/>
          </a:p>
          <a:p>
            <a:pPr lvl="1"/>
            <a:r>
              <a:rPr lang="en-GB" dirty="0"/>
              <a:t>The benefits of microservices</a:t>
            </a:r>
          </a:p>
          <a:p>
            <a:pPr lvl="1"/>
            <a:r>
              <a:rPr lang="en-GB" dirty="0"/>
              <a:t>Microservice design principles</a:t>
            </a:r>
          </a:p>
          <a:p>
            <a:pPr lvl="1"/>
            <a:r>
              <a:rPr lang="en-GB" dirty="0"/>
              <a:t>The impact of network performance on microservices</a:t>
            </a:r>
          </a:p>
          <a:p>
            <a:pPr lvl="1"/>
            <a:r>
              <a:rPr lang="en-GB" dirty="0"/>
              <a:t>Development and deployment management</a:t>
            </a:r>
          </a:p>
        </p:txBody>
      </p:sp>
      <p:sp>
        <p:nvSpPr>
          <p:cNvPr id="6" name="Slide Number Placeholder 2"/>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67</a:t>
            </a:fld>
            <a:endParaRPr lang="en-US" sz="1200" b="1" dirty="0">
              <a:solidFill>
                <a:srgbClr val="002060"/>
              </a:solidFill>
              <a:latin typeface="+mn-lt"/>
            </a:endParaRPr>
          </a:p>
        </p:txBody>
      </p:sp>
      <p:sp>
        <p:nvSpPr>
          <p:cNvPr id="7" name="Footer Placeholder 2">
            <a:extLst>
              <a:ext uri="{FF2B5EF4-FFF2-40B4-BE49-F238E27FC236}">
                <a16:creationId xmlns:a16="http://schemas.microsoft.com/office/drawing/2014/main" id="{95F7A040-10CA-493E-8F47-23C94E8A9451}"/>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470168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204864"/>
            <a:ext cx="8291514" cy="1220537"/>
          </a:xfrm>
        </p:spPr>
        <p:txBody>
          <a:bodyPr/>
          <a:lstStyle/>
          <a:p>
            <a:r>
              <a:rPr lang="en-US" dirty="0"/>
              <a:t>Chapter 4: Service Interfaces</a:t>
            </a:r>
          </a:p>
        </p:txBody>
      </p:sp>
    </p:spTree>
    <p:extLst>
      <p:ext uri="{BB962C8B-B14F-4D97-AF65-F5344CB8AC3E}">
        <p14:creationId xmlns:p14="http://schemas.microsoft.com/office/powerpoint/2010/main" val="6898971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Session Objectives</a:t>
            </a:r>
          </a:p>
        </p:txBody>
      </p:sp>
      <p:sp>
        <p:nvSpPr>
          <p:cNvPr id="5" name="Content Placeholder 4"/>
          <p:cNvSpPr>
            <a:spLocks noGrp="1"/>
          </p:cNvSpPr>
          <p:nvPr>
            <p:ph idx="1"/>
          </p:nvPr>
        </p:nvSpPr>
        <p:spPr/>
        <p:txBody>
          <a:bodyPr/>
          <a:lstStyle/>
          <a:p>
            <a:r>
              <a:rPr lang="en-US" dirty="0"/>
              <a:t>In this session we will examine</a:t>
            </a:r>
          </a:p>
          <a:p>
            <a:pPr lvl="1"/>
            <a:r>
              <a:rPr lang="en-GB" dirty="0"/>
              <a:t>The need for service interfaces</a:t>
            </a:r>
          </a:p>
          <a:p>
            <a:pPr lvl="1"/>
            <a:r>
              <a:rPr lang="en-GB" dirty="0"/>
              <a:t>The Swagger tools</a:t>
            </a:r>
          </a:p>
        </p:txBody>
      </p:sp>
      <p:sp>
        <p:nvSpPr>
          <p:cNvPr id="6" name="Slide Number Placeholder 2"/>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69</a:t>
            </a:fld>
            <a:endParaRPr lang="en-US" sz="1200" b="1" dirty="0">
              <a:solidFill>
                <a:srgbClr val="002060"/>
              </a:solidFill>
              <a:latin typeface="+mn-lt"/>
            </a:endParaRPr>
          </a:p>
        </p:txBody>
      </p:sp>
      <p:sp>
        <p:nvSpPr>
          <p:cNvPr id="7" name="Footer Placeholder 2">
            <a:extLst>
              <a:ext uri="{FF2B5EF4-FFF2-40B4-BE49-F238E27FC236}">
                <a16:creationId xmlns:a16="http://schemas.microsoft.com/office/drawing/2014/main" id="{11570C67-B186-412A-976B-232D1D293B1D}"/>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82528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58866" y="92575"/>
            <a:ext cx="7026268" cy="5909945"/>
          </a:xfrm>
          <a:prstGeom prst="rect">
            <a:avLst/>
          </a:prstGeom>
        </p:spPr>
      </p:pic>
      <p:sp>
        <p:nvSpPr>
          <p:cNvPr id="5" name="Footer Placeholder 2"/>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6724235"/>
      </p:ext>
    </p:extLst>
  </p:cSld>
  <p:clrMapOvr>
    <a:masterClrMapping/>
  </p:clrMapOvr>
  <p:transition spd="slow">
    <p:wipe dir="d"/>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Service Interfaces</a:t>
            </a:r>
          </a:p>
        </p:txBody>
      </p:sp>
      <p:sp>
        <p:nvSpPr>
          <p:cNvPr id="5" name="Content Placeholder 4"/>
          <p:cNvSpPr>
            <a:spLocks noGrp="1"/>
          </p:cNvSpPr>
          <p:nvPr>
            <p:ph idx="1"/>
          </p:nvPr>
        </p:nvSpPr>
        <p:spPr>
          <a:xfrm>
            <a:off x="2627784" y="1916832"/>
            <a:ext cx="3600400" cy="2836912"/>
          </a:xfrm>
        </p:spPr>
        <p:txBody>
          <a:bodyPr/>
          <a:lstStyle/>
          <a:p>
            <a:pPr>
              <a:buFont typeface="Wingdings" panose="05000000000000000000" pitchFamily="2" charset="2"/>
              <a:buChar char="Ø"/>
            </a:pPr>
            <a:r>
              <a:rPr lang="en-GB" dirty="0"/>
              <a:t>Accessing Services</a:t>
            </a:r>
          </a:p>
          <a:p>
            <a:r>
              <a:rPr lang="en-GB" dirty="0"/>
              <a:t>Swagger / OpenAPI</a:t>
            </a:r>
          </a:p>
        </p:txBody>
      </p:sp>
      <p:sp>
        <p:nvSpPr>
          <p:cNvPr id="3" name="Slide Number Placeholder 2"/>
          <p:cNvSpPr>
            <a:spLocks noGrp="1"/>
          </p:cNvSpPr>
          <p:nvPr>
            <p:ph type="sldNum" sz="quarter" idx="4"/>
          </p:nvPr>
        </p:nvSpPr>
        <p:spPr/>
        <p:txBody>
          <a:bodyPr/>
          <a:lstStyle/>
          <a:p>
            <a:fld id="{33D6E5A2-EC83-451F-A719-9AC1370DD5CF}" type="slidenum">
              <a:rPr lang="en-US" smtClean="0"/>
              <a:pPr/>
              <a:t>70</a:t>
            </a:fld>
            <a:endParaRPr lang="en-US" dirty="0"/>
          </a:p>
        </p:txBody>
      </p:sp>
      <p:sp>
        <p:nvSpPr>
          <p:cNvPr id="6" name="Footer Placeholder 2">
            <a:extLst>
              <a:ext uri="{FF2B5EF4-FFF2-40B4-BE49-F238E27FC236}">
                <a16:creationId xmlns:a16="http://schemas.microsoft.com/office/drawing/2014/main" id="{70F96AC5-CE54-4822-B41D-65A7E9A27495}"/>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479521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p:cNvSpPr/>
          <p:nvPr/>
        </p:nvSpPr>
        <p:spPr>
          <a:xfrm>
            <a:off x="2339752" y="4005064"/>
            <a:ext cx="4464496" cy="792088"/>
          </a:xfrm>
          <a:prstGeom prst="rightArrow">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9" name="Right Arrow 8"/>
          <p:cNvSpPr/>
          <p:nvPr/>
        </p:nvSpPr>
        <p:spPr>
          <a:xfrm rot="10800000">
            <a:off x="2343658" y="4897895"/>
            <a:ext cx="4464496" cy="792088"/>
          </a:xfrm>
          <a:prstGeom prst="rightArrow">
            <a:avLst/>
          </a:prstGeom>
          <a:solidFill>
            <a:schemeClr val="bg2">
              <a:lumMod val="9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 name="Title 1"/>
          <p:cNvSpPr>
            <a:spLocks noGrp="1"/>
          </p:cNvSpPr>
          <p:nvPr>
            <p:ph type="title"/>
          </p:nvPr>
        </p:nvSpPr>
        <p:spPr/>
        <p:txBody>
          <a:bodyPr/>
          <a:lstStyle/>
          <a:p>
            <a:r>
              <a:rPr lang="en-GB" dirty="0"/>
              <a:t>Accessing Services</a:t>
            </a:r>
            <a:endParaRPr lang="en-US" dirty="0"/>
          </a:p>
        </p:txBody>
      </p:sp>
      <p:sp>
        <p:nvSpPr>
          <p:cNvPr id="3" name="Content Placeholder 2"/>
          <p:cNvSpPr>
            <a:spLocks noGrp="1"/>
          </p:cNvSpPr>
          <p:nvPr>
            <p:ph idx="1"/>
          </p:nvPr>
        </p:nvSpPr>
        <p:spPr/>
        <p:txBody>
          <a:bodyPr/>
          <a:lstStyle/>
          <a:p>
            <a:r>
              <a:rPr lang="en-GB" dirty="0"/>
              <a:t>Services are accessed by messages</a:t>
            </a:r>
          </a:p>
          <a:p>
            <a:r>
              <a:rPr lang="en-GB" dirty="0"/>
              <a:t>Typically </a:t>
            </a:r>
          </a:p>
          <a:p>
            <a:r>
              <a:rPr lang="en-GB" dirty="0"/>
              <a:t>A message is sent to a service</a:t>
            </a:r>
          </a:p>
          <a:p>
            <a:r>
              <a:rPr lang="en-GB" dirty="0"/>
              <a:t>Which does its work</a:t>
            </a:r>
          </a:p>
          <a:p>
            <a:r>
              <a:rPr lang="en-GB" dirty="0"/>
              <a:t>Responds with a message</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pic>
        <p:nvPicPr>
          <p:cNvPr id="6" name="Picture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563888" y="3789040"/>
            <a:ext cx="1323505" cy="1323505"/>
          </a:xfrm>
          <a:prstGeom prst="rect">
            <a:avLst/>
          </a:prstGeom>
        </p:spPr>
      </p:pic>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696295" y="4676349"/>
            <a:ext cx="1323505" cy="1323505"/>
          </a:xfrm>
          <a:prstGeom prst="rect">
            <a:avLst/>
          </a:prstGeom>
        </p:spPr>
      </p:pic>
      <p:sp>
        <p:nvSpPr>
          <p:cNvPr id="10" name="Rectangle 9"/>
          <p:cNvSpPr/>
          <p:nvPr/>
        </p:nvSpPr>
        <p:spPr>
          <a:xfrm>
            <a:off x="755576" y="4005064"/>
            <a:ext cx="1584176" cy="1872208"/>
          </a:xfrm>
          <a:prstGeom prst="rect">
            <a:avLst/>
          </a:prstGeom>
          <a:solidFill>
            <a:srgbClr val="CC99FF"/>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1" name="Rectangle 10"/>
          <p:cNvSpPr/>
          <p:nvPr/>
        </p:nvSpPr>
        <p:spPr>
          <a:xfrm>
            <a:off x="6812059" y="3861048"/>
            <a:ext cx="1584176" cy="1872208"/>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2" name="Footer Placeholder 2">
            <a:extLst>
              <a:ext uri="{FF2B5EF4-FFF2-40B4-BE49-F238E27FC236}">
                <a16:creationId xmlns:a16="http://schemas.microsoft.com/office/drawing/2014/main" id="{83BF639F-00EE-4FCC-A357-E45BC597293C}"/>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03544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Defining Interfaces</a:t>
            </a:r>
            <a:endParaRPr lang="en-US" dirty="0"/>
          </a:p>
        </p:txBody>
      </p:sp>
      <p:sp>
        <p:nvSpPr>
          <p:cNvPr id="3" name="Content Placeholder 2"/>
          <p:cNvSpPr>
            <a:spLocks noGrp="1"/>
          </p:cNvSpPr>
          <p:nvPr>
            <p:ph idx="1"/>
          </p:nvPr>
        </p:nvSpPr>
        <p:spPr/>
        <p:txBody>
          <a:bodyPr/>
          <a:lstStyle/>
          <a:p>
            <a:r>
              <a:rPr lang="en-GB" dirty="0"/>
              <a:t>Services need well-defined interfaces</a:t>
            </a:r>
          </a:p>
          <a:p>
            <a:pPr lvl="1"/>
            <a:r>
              <a:rPr lang="en-GB" dirty="0"/>
              <a:t>So clients can create the correct messages</a:t>
            </a:r>
          </a:p>
          <a:p>
            <a:r>
              <a:rPr lang="en-GB" dirty="0"/>
              <a:t>Ideally, tools should be able to generate code from the interface definition</a:t>
            </a:r>
          </a:p>
          <a:p>
            <a:r>
              <a:rPr lang="en-GB" dirty="0"/>
              <a:t>Several competing languages to define interfaces</a:t>
            </a:r>
          </a:p>
          <a:p>
            <a:pPr lvl="1"/>
            <a:r>
              <a:rPr lang="en-GB" dirty="0"/>
              <a:t>RAML – raml.org</a:t>
            </a:r>
          </a:p>
          <a:p>
            <a:pPr lvl="1"/>
            <a:r>
              <a:rPr lang="en-GB" dirty="0"/>
              <a:t>Swagger / OpenAPI – swagger.io / https://www.openapis.org/</a:t>
            </a:r>
          </a:p>
          <a:p>
            <a:pPr lvl="1"/>
            <a:r>
              <a:rPr lang="en-GB" dirty="0"/>
              <a:t>JSONDoc – jsondoc.org</a:t>
            </a:r>
          </a:p>
          <a:p>
            <a:r>
              <a:rPr lang="en-GB" dirty="0"/>
              <a:t>RAML and Swagger both have tools for generating client and server code</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5" name="Footer Placeholder 2">
            <a:extLst>
              <a:ext uri="{FF2B5EF4-FFF2-40B4-BE49-F238E27FC236}">
                <a16:creationId xmlns:a16="http://schemas.microsoft.com/office/drawing/2014/main" id="{0FBE82A6-45CC-44BB-B7EF-45D9FCB4B46B}"/>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586315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GET, POST, PUT, DELETE or PATCH</a:t>
            </a:r>
          </a:p>
        </p:txBody>
      </p:sp>
      <p:sp>
        <p:nvSpPr>
          <p:cNvPr id="3" name="Content Placeholder 2"/>
          <p:cNvSpPr>
            <a:spLocks noGrp="1"/>
          </p:cNvSpPr>
          <p:nvPr>
            <p:ph idx="1"/>
          </p:nvPr>
        </p:nvSpPr>
        <p:spPr/>
        <p:txBody>
          <a:bodyPr/>
          <a:lstStyle/>
          <a:p>
            <a:pPr lvl="1"/>
            <a:r>
              <a:rPr lang="en-GB" b="0" dirty="0"/>
              <a:t>(source restcookbook.com)</a:t>
            </a:r>
          </a:p>
          <a:p>
            <a:r>
              <a:rPr lang="en-GB" dirty="0"/>
              <a:t>GET</a:t>
            </a:r>
            <a:r>
              <a:rPr lang="en-GB" b="0" dirty="0"/>
              <a:t> is used to retrieve a resource</a:t>
            </a:r>
          </a:p>
          <a:p>
            <a:r>
              <a:rPr lang="en-GB" dirty="0"/>
              <a:t>DELETE</a:t>
            </a:r>
            <a:r>
              <a:rPr lang="en-GB" b="0" dirty="0"/>
              <a:t> is used to delete (or perhaps archive) a resource</a:t>
            </a:r>
          </a:p>
          <a:p>
            <a:r>
              <a:rPr lang="en-GB" dirty="0"/>
              <a:t>PUT</a:t>
            </a:r>
            <a:r>
              <a:rPr lang="en-GB" b="0" dirty="0"/>
              <a:t> is used when you can update a resource completely through a specific resource</a:t>
            </a:r>
          </a:p>
          <a:p>
            <a:r>
              <a:rPr lang="en-GB" dirty="0"/>
              <a:t>POST</a:t>
            </a:r>
            <a:r>
              <a:rPr lang="en-GB" b="0" dirty="0"/>
              <a:t> is used when adding or updating a resource when you do not have a location (resource identifier) for the new resource</a:t>
            </a:r>
          </a:p>
          <a:p>
            <a:r>
              <a:rPr lang="en-GB" dirty="0"/>
              <a:t>PATCH</a:t>
            </a:r>
            <a:r>
              <a:rPr lang="en-GB" b="0" dirty="0"/>
              <a:t> is used to perform an update on part of a resource</a:t>
            </a:r>
          </a:p>
          <a:p>
            <a:endParaRPr lang="en-GB"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pic>
        <p:nvPicPr>
          <p:cNvPr id="5" name="Picture 4"/>
          <p:cNvPicPr>
            <a:picLocks noChangeAspect="1"/>
          </p:cNvPicPr>
          <p:nvPr/>
        </p:nvPicPr>
        <p:blipFill>
          <a:blip r:embed="rId2"/>
          <a:stretch>
            <a:fillRect/>
          </a:stretch>
        </p:blipFill>
        <p:spPr>
          <a:xfrm>
            <a:off x="7792350" y="1268760"/>
            <a:ext cx="933450" cy="942975"/>
          </a:xfrm>
          <a:prstGeom prst="rect">
            <a:avLst/>
          </a:prstGeom>
        </p:spPr>
      </p:pic>
      <p:sp>
        <p:nvSpPr>
          <p:cNvPr id="6" name="Footer Placeholder 2">
            <a:extLst>
              <a:ext uri="{FF2B5EF4-FFF2-40B4-BE49-F238E27FC236}">
                <a16:creationId xmlns:a16="http://schemas.microsoft.com/office/drawing/2014/main" id="{EA28ED01-E43E-4004-9C4E-1A63440A98D4}"/>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845834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Service Interfaces</a:t>
            </a:r>
          </a:p>
        </p:txBody>
      </p:sp>
      <p:sp>
        <p:nvSpPr>
          <p:cNvPr id="5" name="Content Placeholder 4"/>
          <p:cNvSpPr>
            <a:spLocks noGrp="1"/>
          </p:cNvSpPr>
          <p:nvPr>
            <p:ph idx="1"/>
          </p:nvPr>
        </p:nvSpPr>
        <p:spPr>
          <a:xfrm>
            <a:off x="2627784" y="1916832"/>
            <a:ext cx="3600400" cy="2836912"/>
          </a:xfrm>
        </p:spPr>
        <p:txBody>
          <a:bodyPr/>
          <a:lstStyle/>
          <a:p>
            <a:r>
              <a:rPr lang="en-GB" dirty="0"/>
              <a:t>Accessing Services</a:t>
            </a:r>
          </a:p>
          <a:p>
            <a:pPr>
              <a:buFont typeface="Wingdings" panose="05000000000000000000" pitchFamily="2" charset="2"/>
              <a:buChar char="Ø"/>
            </a:pPr>
            <a:r>
              <a:rPr lang="en-GB" dirty="0"/>
              <a:t>Swagger / OpenAPI</a:t>
            </a:r>
          </a:p>
        </p:txBody>
      </p:sp>
      <p:sp>
        <p:nvSpPr>
          <p:cNvPr id="3" name="Slide Number Placeholder 2"/>
          <p:cNvSpPr>
            <a:spLocks noGrp="1"/>
          </p:cNvSpPr>
          <p:nvPr>
            <p:ph type="sldNum" sz="quarter" idx="4"/>
          </p:nvPr>
        </p:nvSpPr>
        <p:spPr/>
        <p:txBody>
          <a:bodyPr/>
          <a:lstStyle/>
          <a:p>
            <a:fld id="{33D6E5A2-EC83-451F-A719-9AC1370DD5CF}" type="slidenum">
              <a:rPr lang="en-US" smtClean="0"/>
              <a:pPr/>
              <a:t>74</a:t>
            </a:fld>
            <a:endParaRPr lang="en-US" dirty="0"/>
          </a:p>
        </p:txBody>
      </p:sp>
      <p:sp>
        <p:nvSpPr>
          <p:cNvPr id="6" name="Footer Placeholder 2">
            <a:extLst>
              <a:ext uri="{FF2B5EF4-FFF2-40B4-BE49-F238E27FC236}">
                <a16:creationId xmlns:a16="http://schemas.microsoft.com/office/drawing/2014/main" id="{7FEBF0DF-273E-4968-AB28-04E1744CE7E1}"/>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553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Swagger / OpenAPI </a:t>
            </a:r>
            <a:endParaRPr lang="en-US" dirty="0"/>
          </a:p>
        </p:txBody>
      </p:sp>
      <p:sp>
        <p:nvSpPr>
          <p:cNvPr id="3" name="Content Placeholder 2"/>
          <p:cNvSpPr>
            <a:spLocks noGrp="1"/>
          </p:cNvSpPr>
          <p:nvPr>
            <p:ph idx="1"/>
          </p:nvPr>
        </p:nvSpPr>
        <p:spPr/>
        <p:txBody>
          <a:bodyPr/>
          <a:lstStyle/>
          <a:p>
            <a:r>
              <a:rPr lang="en-GB" dirty="0"/>
              <a:t>Swagger consists of</a:t>
            </a:r>
          </a:p>
          <a:p>
            <a:pPr lvl="1"/>
            <a:r>
              <a:rPr lang="en-GB" dirty="0"/>
              <a:t>The OpenAPI specification - http://swagger.io/specification/</a:t>
            </a:r>
          </a:p>
          <a:p>
            <a:pPr lvl="1"/>
            <a:r>
              <a:rPr lang="en-GB" dirty="0"/>
              <a:t>An editor</a:t>
            </a:r>
          </a:p>
          <a:p>
            <a:pPr lvl="2"/>
            <a:r>
              <a:rPr lang="en-GB" dirty="0"/>
              <a:t>Online or download an install locally</a:t>
            </a:r>
          </a:p>
          <a:p>
            <a:pPr lvl="1"/>
            <a:r>
              <a:rPr lang="en-GB" dirty="0"/>
              <a:t>The Swagger UI tool</a:t>
            </a:r>
          </a:p>
          <a:p>
            <a:pPr lvl="2"/>
            <a:r>
              <a:rPr lang="en-GB" dirty="0"/>
              <a:t>Allows interaction with a service defined by the OpenAPI</a:t>
            </a:r>
          </a:p>
          <a:p>
            <a:pPr lvl="1"/>
            <a:r>
              <a:rPr lang="en-GB" dirty="0"/>
              <a:t>CodeGen</a:t>
            </a:r>
          </a:p>
          <a:p>
            <a:pPr lvl="2"/>
            <a:r>
              <a:rPr lang="en-GB" dirty="0"/>
              <a:t>Generates service skeletons and client code from a OpenAPI definition</a:t>
            </a:r>
          </a:p>
          <a:p>
            <a:r>
              <a:rPr lang="en-GB" dirty="0"/>
              <a:t>Tools exist on some platforms to create an OpenAPI specification from code</a:t>
            </a:r>
          </a:p>
          <a:p>
            <a:pPr lvl="1"/>
            <a:r>
              <a:rPr lang="en-GB" dirty="0"/>
              <a:t>Java - JAXRS Analyzer maven plugin</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5" name="Footer Placeholder 2">
            <a:extLst>
              <a:ext uri="{FF2B5EF4-FFF2-40B4-BE49-F238E27FC236}">
                <a16:creationId xmlns:a16="http://schemas.microsoft.com/office/drawing/2014/main" id="{D2178CF0-B025-4013-85DD-1408D56C9016}"/>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48197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Sample OpenAPI Document</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5" name="TextBox 4"/>
          <p:cNvSpPr txBox="1"/>
          <p:nvPr/>
        </p:nvSpPr>
        <p:spPr>
          <a:xfrm>
            <a:off x="1403648" y="1340768"/>
            <a:ext cx="5226687" cy="4770537"/>
          </a:xfrm>
          <a:prstGeom prst="rect">
            <a:avLst/>
          </a:prstGeom>
          <a:noFill/>
          <a:ln>
            <a:solidFill>
              <a:schemeClr val="tx2"/>
            </a:solidFill>
          </a:ln>
        </p:spPr>
        <p:txBody>
          <a:bodyPr wrap="none" rtlCol="0">
            <a:spAutoFit/>
          </a:bodyPr>
          <a:lstStyle/>
          <a:p>
            <a:r>
              <a:rPr lang="en-US" sz="1600" dirty="0"/>
              <a:t>swagger: "2.0"</a:t>
            </a:r>
          </a:p>
          <a:p>
            <a:r>
              <a:rPr lang="en-US" sz="1600" dirty="0"/>
              <a:t>info:</a:t>
            </a:r>
          </a:p>
          <a:p>
            <a:r>
              <a:rPr lang="en-US" sz="1600" dirty="0"/>
              <a:t>  title: Sample API Document</a:t>
            </a:r>
          </a:p>
          <a:p>
            <a:r>
              <a:rPr lang="en-US" sz="1600" dirty="0"/>
              <a:t>  description: API description in Markdown.</a:t>
            </a:r>
          </a:p>
          <a:p>
            <a:r>
              <a:rPr lang="en-US" sz="1600" dirty="0"/>
              <a:t>  version: 1.0.0</a:t>
            </a:r>
          </a:p>
          <a:p>
            <a:r>
              <a:rPr lang="en-US" sz="1600" dirty="0"/>
              <a:t>host: api.example.com</a:t>
            </a:r>
          </a:p>
          <a:p>
            <a:r>
              <a:rPr lang="en-US" sz="1600" dirty="0"/>
              <a:t>basePath: /v1</a:t>
            </a:r>
          </a:p>
          <a:p>
            <a:r>
              <a:rPr lang="en-US" sz="1600" dirty="0"/>
              <a:t>schemes:</a:t>
            </a:r>
          </a:p>
          <a:p>
            <a:r>
              <a:rPr lang="en-US" sz="1600" dirty="0"/>
              <a:t>  - https</a:t>
            </a:r>
          </a:p>
          <a:p>
            <a:r>
              <a:rPr lang="en-US" sz="1600" dirty="0"/>
              <a:t>paths:</a:t>
            </a:r>
          </a:p>
          <a:p>
            <a:r>
              <a:rPr lang="en-US" sz="1600" dirty="0"/>
              <a:t>  /users:</a:t>
            </a:r>
          </a:p>
          <a:p>
            <a:r>
              <a:rPr lang="en-US" sz="1600" dirty="0"/>
              <a:t>    get:</a:t>
            </a:r>
          </a:p>
          <a:p>
            <a:r>
              <a:rPr lang="en-US" sz="1600" dirty="0"/>
              <a:t>      summary: Returns a list of users.</a:t>
            </a:r>
          </a:p>
          <a:p>
            <a:r>
              <a:rPr lang="en-US" sz="1600" dirty="0"/>
              <a:t>      description: Optional extended description in Markdown.</a:t>
            </a:r>
          </a:p>
          <a:p>
            <a:r>
              <a:rPr lang="en-US" sz="1600" dirty="0"/>
              <a:t>      produces:</a:t>
            </a:r>
          </a:p>
          <a:p>
            <a:r>
              <a:rPr lang="en-US" sz="1600" dirty="0"/>
              <a:t>        - application/json</a:t>
            </a:r>
          </a:p>
          <a:p>
            <a:r>
              <a:rPr lang="en-US" sz="1600" dirty="0"/>
              <a:t>      responses:</a:t>
            </a:r>
          </a:p>
          <a:p>
            <a:r>
              <a:rPr lang="en-US" sz="1600" dirty="0"/>
              <a:t>        200:</a:t>
            </a:r>
          </a:p>
          <a:p>
            <a:r>
              <a:rPr lang="en-US" sz="1600" dirty="0"/>
              <a:t>          description: OK</a:t>
            </a:r>
          </a:p>
        </p:txBody>
      </p:sp>
      <p:sp>
        <p:nvSpPr>
          <p:cNvPr id="6" name="Rectangular Callout 5"/>
          <p:cNvSpPr/>
          <p:nvPr/>
        </p:nvSpPr>
        <p:spPr>
          <a:xfrm>
            <a:off x="7524328" y="2420888"/>
            <a:ext cx="914400" cy="612648"/>
          </a:xfrm>
          <a:prstGeom prst="wedgeRectCallout">
            <a:avLst>
              <a:gd name="adj1" fmla="val -251697"/>
              <a:gd name="adj2" fmla="val 152789"/>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It's YAML</a:t>
            </a:r>
            <a:endParaRPr lang="en-US" dirty="0">
              <a:solidFill>
                <a:schemeClr val="tx1"/>
              </a:solidFill>
            </a:endParaRPr>
          </a:p>
        </p:txBody>
      </p:sp>
      <p:sp>
        <p:nvSpPr>
          <p:cNvPr id="7" name="Footer Placeholder 2">
            <a:extLst>
              <a:ext uri="{FF2B5EF4-FFF2-40B4-BE49-F238E27FC236}">
                <a16:creationId xmlns:a16="http://schemas.microsoft.com/office/drawing/2014/main" id="{3ABF548B-A4FC-406B-B8A0-3D731B41C25B}"/>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332354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YAML – Yet Another Markup Language</a:t>
            </a:r>
            <a:endParaRPr lang="en-US" sz="3200" dirty="0"/>
          </a:p>
        </p:txBody>
      </p:sp>
      <p:sp>
        <p:nvSpPr>
          <p:cNvPr id="3" name="Content Placeholder 2"/>
          <p:cNvSpPr>
            <a:spLocks noGrp="1"/>
          </p:cNvSpPr>
          <p:nvPr>
            <p:ph idx="1"/>
          </p:nvPr>
        </p:nvSpPr>
        <p:spPr/>
        <p:txBody>
          <a:bodyPr/>
          <a:lstStyle/>
          <a:p>
            <a:r>
              <a:rPr lang="en-GB" dirty="0"/>
              <a:t>A superset of JSON</a:t>
            </a:r>
          </a:p>
          <a:p>
            <a:r>
              <a:rPr lang="en-GB" dirty="0"/>
              <a:t>Whitespace indentation denotes structure (nesting)</a:t>
            </a:r>
          </a:p>
          <a:p>
            <a:pPr lvl="1"/>
            <a:r>
              <a:rPr lang="en-GB" dirty="0"/>
              <a:t>But no tabs!</a:t>
            </a:r>
          </a:p>
          <a:p>
            <a:r>
              <a:rPr lang="en-GB" dirty="0"/>
              <a:t>Comments start with #</a:t>
            </a:r>
          </a:p>
          <a:p>
            <a:r>
              <a:rPr lang="en-GB" dirty="0"/>
              <a:t>Properties (associative arrays)</a:t>
            </a:r>
          </a:p>
          <a:p>
            <a:pPr lvl="1"/>
            <a:r>
              <a:rPr lang="en-GB" dirty="0"/>
              <a:t>Name</a:t>
            </a:r>
            <a:r>
              <a:rPr lang="en-GB" u="sng" dirty="0"/>
              <a:t>: </a:t>
            </a:r>
            <a:r>
              <a:rPr lang="en-GB" dirty="0"/>
              <a:t>value (that's colon space)</a:t>
            </a:r>
          </a:p>
          <a:p>
            <a:r>
              <a:rPr lang="en-GB" dirty="0"/>
              <a:t>Lists start with a – then one member per line</a:t>
            </a:r>
          </a:p>
          <a:p>
            <a:pPr lvl="1"/>
            <a:r>
              <a:rPr lang="en-GB" dirty="0"/>
              <a:t>Or comma separated list surrounded with []</a:t>
            </a:r>
          </a:p>
          <a:p>
            <a:r>
              <a:rPr lang="en-GB" dirty="0"/>
              <a:t>Nice 'cheat sheet' - http://cheat.readthedocs.io/en/latest/yaml.html</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5" name="Footer Placeholder 2">
            <a:extLst>
              <a:ext uri="{FF2B5EF4-FFF2-40B4-BE49-F238E27FC236}">
                <a16:creationId xmlns:a16="http://schemas.microsoft.com/office/drawing/2014/main" id="{4863F90C-796D-453F-8BAA-C57C1CC66F30}"/>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565952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OpenAPI Schema Types</a:t>
            </a:r>
            <a:endParaRPr lang="en-US" dirty="0"/>
          </a:p>
        </p:txBody>
      </p:sp>
      <p:sp>
        <p:nvSpPr>
          <p:cNvPr id="3" name="Content Placeholder 2"/>
          <p:cNvSpPr>
            <a:spLocks noGrp="1"/>
          </p:cNvSpPr>
          <p:nvPr>
            <p:ph idx="1"/>
          </p:nvPr>
        </p:nvSpPr>
        <p:spPr/>
        <p:txBody>
          <a:bodyPr/>
          <a:lstStyle/>
          <a:p>
            <a:r>
              <a:rPr lang="en-GB" dirty="0"/>
              <a:t>OpenAPI allows definitions of reusable types</a:t>
            </a:r>
          </a:p>
          <a:p>
            <a:pPr lvl="1"/>
            <a:r>
              <a:rPr lang="en-GB" dirty="0"/>
              <a:t>Using YAML version of JSON Schema</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5" name="TextBox 4"/>
          <p:cNvSpPr txBox="1"/>
          <p:nvPr/>
        </p:nvSpPr>
        <p:spPr>
          <a:xfrm>
            <a:off x="1116569" y="2852936"/>
            <a:ext cx="6250429" cy="3139321"/>
          </a:xfrm>
          <a:prstGeom prst="rect">
            <a:avLst/>
          </a:prstGeom>
          <a:noFill/>
          <a:ln>
            <a:solidFill>
              <a:schemeClr val="tx1"/>
            </a:solidFill>
          </a:ln>
        </p:spPr>
        <p:txBody>
          <a:bodyPr wrap="none" rtlCol="0">
            <a:spAutoFit/>
          </a:bodyPr>
          <a:lstStyle/>
          <a:p>
            <a:r>
              <a:rPr lang="en-US" dirty="0">
                <a:latin typeface="Courier New" panose="02070309020205020404" pitchFamily="49" charset="0"/>
                <a:cs typeface="Courier New" panose="02070309020205020404" pitchFamily="49" charset="0"/>
              </a:rPr>
              <a:t> post:</a:t>
            </a:r>
          </a:p>
          <a:p>
            <a:r>
              <a:rPr lang="en-US" dirty="0">
                <a:latin typeface="Courier New" panose="02070309020205020404" pitchFamily="49" charset="0"/>
                <a:cs typeface="Courier New" panose="02070309020205020404" pitchFamily="49" charset="0"/>
              </a:rPr>
              <a:t>      parameters:</a:t>
            </a:r>
          </a:p>
          <a:p>
            <a:r>
              <a:rPr lang="en-US" dirty="0">
                <a:latin typeface="Courier New" panose="02070309020205020404" pitchFamily="49" charset="0"/>
                <a:cs typeface="Courier New" panose="02070309020205020404" pitchFamily="49" charset="0"/>
              </a:rPr>
              <a:t>        - name: pet</a:t>
            </a:r>
          </a:p>
          <a:p>
            <a:r>
              <a:rPr lang="en-US" dirty="0">
                <a:latin typeface="Courier New" panose="02070309020205020404" pitchFamily="49" charset="0"/>
                <a:cs typeface="Courier New" panose="02070309020205020404" pitchFamily="49" charset="0"/>
              </a:rPr>
              <a:t>          in: body</a:t>
            </a:r>
          </a:p>
          <a:p>
            <a:r>
              <a:rPr lang="en-US" dirty="0">
                <a:latin typeface="Courier New" panose="02070309020205020404" pitchFamily="49" charset="0"/>
                <a:cs typeface="Courier New" panose="02070309020205020404" pitchFamily="49" charset="0"/>
              </a:rPr>
              <a:t>          description: Details of pet to add</a:t>
            </a:r>
          </a:p>
          <a:p>
            <a:r>
              <a:rPr lang="en-US" dirty="0">
                <a:latin typeface="Courier New" panose="02070309020205020404" pitchFamily="49" charset="0"/>
                <a:cs typeface="Courier New" panose="02070309020205020404" pitchFamily="49" charset="0"/>
              </a:rPr>
              <a:t>          schema:</a:t>
            </a:r>
          </a:p>
          <a:p>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$ref: '#/definitions/Pet'</a:t>
            </a:r>
          </a:p>
          <a:p>
            <a:r>
              <a:rPr lang="en-US" dirty="0">
                <a:latin typeface="Courier New" panose="02070309020205020404" pitchFamily="49" charset="0"/>
                <a:cs typeface="Courier New" panose="02070309020205020404" pitchFamily="49" charset="0"/>
              </a:rPr>
              <a:t>          required: true</a:t>
            </a:r>
          </a:p>
          <a:p>
            <a:r>
              <a:rPr lang="en-US" dirty="0">
                <a:latin typeface="Courier New" panose="02070309020205020404" pitchFamily="49" charset="0"/>
                <a:cs typeface="Courier New" panose="02070309020205020404" pitchFamily="49" charset="0"/>
              </a:rPr>
              <a:t>      responses:</a:t>
            </a:r>
          </a:p>
          <a:p>
            <a:r>
              <a:rPr lang="en-US" dirty="0">
                <a:latin typeface="Courier New" panose="02070309020205020404" pitchFamily="49" charset="0"/>
                <a:cs typeface="Courier New" panose="02070309020205020404" pitchFamily="49" charset="0"/>
              </a:rPr>
              <a:t>        200:</a:t>
            </a:r>
          </a:p>
          <a:p>
            <a:r>
              <a:rPr lang="en-US" dirty="0">
                <a:latin typeface="Courier New" panose="02070309020205020404" pitchFamily="49" charset="0"/>
                <a:cs typeface="Courier New" panose="02070309020205020404" pitchFamily="49" charset="0"/>
              </a:rPr>
              <a:t>          description: Make a new pet</a:t>
            </a:r>
          </a:p>
        </p:txBody>
      </p:sp>
      <p:sp>
        <p:nvSpPr>
          <p:cNvPr id="6" name="Footer Placeholder 2">
            <a:extLst>
              <a:ext uri="{FF2B5EF4-FFF2-40B4-BE49-F238E27FC236}">
                <a16:creationId xmlns:a16="http://schemas.microsoft.com/office/drawing/2014/main" id="{AE877898-9B3E-4DDB-822A-9D9E7CF75D14}"/>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89902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JSON Schema Definition</a:t>
            </a:r>
            <a:endParaRPr lang="en-US" dirty="0"/>
          </a:p>
        </p:txBody>
      </p:sp>
      <p:sp>
        <p:nvSpPr>
          <p:cNvPr id="3" name="Content Placeholder 2"/>
          <p:cNvSpPr>
            <a:spLocks noGrp="1"/>
          </p:cNvSpPr>
          <p:nvPr>
            <p:ph idx="1"/>
          </p:nvPr>
        </p:nvSpPr>
        <p:spPr/>
        <p:txBody>
          <a:bodyPr/>
          <a:lstStyle/>
          <a:p>
            <a:r>
              <a:rPr lang="en-GB" dirty="0"/>
              <a:t>Object type definitions specify names and types of properties in an object</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5" name="TextBox 4"/>
          <p:cNvSpPr txBox="1"/>
          <p:nvPr/>
        </p:nvSpPr>
        <p:spPr>
          <a:xfrm>
            <a:off x="2051720" y="2780928"/>
            <a:ext cx="3079689" cy="2585323"/>
          </a:xfrm>
          <a:prstGeom prst="rect">
            <a:avLst/>
          </a:prstGeom>
          <a:noFill/>
          <a:ln>
            <a:solidFill>
              <a:schemeClr val="tx1"/>
            </a:solidFill>
          </a:ln>
        </p:spPr>
        <p:txBody>
          <a:bodyPr wrap="none" rtlCol="0">
            <a:spAutoFit/>
          </a:bodyPr>
          <a:lstStyle/>
          <a:p>
            <a:r>
              <a:rPr lang="en-US" b="1" dirty="0">
                <a:latin typeface="Courier New" panose="02070309020205020404" pitchFamily="49" charset="0"/>
                <a:cs typeface="Courier New" panose="02070309020205020404" pitchFamily="49" charset="0"/>
              </a:rPr>
              <a:t>definitions:</a:t>
            </a:r>
          </a:p>
          <a:p>
            <a:r>
              <a:rPr lang="en-US" b="1" dirty="0">
                <a:latin typeface="Courier New" panose="02070309020205020404" pitchFamily="49" charset="0"/>
                <a:cs typeface="Courier New" panose="02070309020205020404" pitchFamily="49" charset="0"/>
              </a:rPr>
              <a:t>  Pet:</a:t>
            </a:r>
          </a:p>
          <a:p>
            <a:r>
              <a:rPr lang="en-US" dirty="0">
                <a:latin typeface="Courier New" panose="02070309020205020404" pitchFamily="49" charset="0"/>
                <a:cs typeface="Courier New" panose="02070309020205020404" pitchFamily="49" charset="0"/>
              </a:rPr>
              <a:t>    type: object</a:t>
            </a:r>
          </a:p>
          <a:p>
            <a:r>
              <a:rPr lang="en-US" dirty="0">
                <a:latin typeface="Courier New" panose="02070309020205020404" pitchFamily="49" charset="0"/>
                <a:cs typeface="Courier New" panose="02070309020205020404" pitchFamily="49" charset="0"/>
              </a:rPr>
              <a:t>    properties:</a:t>
            </a:r>
          </a:p>
          <a:p>
            <a:r>
              <a:rPr lang="en-US" dirty="0">
                <a:latin typeface="Courier New" panose="02070309020205020404" pitchFamily="49" charset="0"/>
                <a:cs typeface="Courier New" panose="02070309020205020404" pitchFamily="49" charset="0"/>
              </a:rPr>
              <a:t>      name:</a:t>
            </a:r>
          </a:p>
          <a:p>
            <a:r>
              <a:rPr lang="en-US" dirty="0">
                <a:latin typeface="Courier New" panose="02070309020205020404" pitchFamily="49" charset="0"/>
                <a:cs typeface="Courier New" panose="02070309020205020404" pitchFamily="49" charset="0"/>
              </a:rPr>
              <a:t>        type: string</a:t>
            </a:r>
          </a:p>
          <a:p>
            <a:r>
              <a:rPr lang="en-US" dirty="0">
                <a:latin typeface="Courier New" panose="02070309020205020404" pitchFamily="49" charset="0"/>
                <a:cs typeface="Courier New" panose="02070309020205020404" pitchFamily="49" charset="0"/>
              </a:rPr>
              <a:t>      birthday:</a:t>
            </a:r>
          </a:p>
          <a:p>
            <a:r>
              <a:rPr lang="en-US" dirty="0">
                <a:latin typeface="Courier New" panose="02070309020205020404" pitchFamily="49" charset="0"/>
                <a:cs typeface="Courier New" panose="02070309020205020404" pitchFamily="49" charset="0"/>
              </a:rPr>
              <a:t>        type: integer</a:t>
            </a:r>
          </a:p>
          <a:p>
            <a:r>
              <a:rPr lang="en-US" dirty="0">
                <a:latin typeface="Courier New" panose="02070309020205020404" pitchFamily="49" charset="0"/>
                <a:cs typeface="Courier New" panose="02070309020205020404" pitchFamily="49" charset="0"/>
              </a:rPr>
              <a:t>        format: int32</a:t>
            </a:r>
          </a:p>
        </p:txBody>
      </p:sp>
      <p:sp>
        <p:nvSpPr>
          <p:cNvPr id="6" name="Footer Placeholder 2">
            <a:extLst>
              <a:ext uri="{FF2B5EF4-FFF2-40B4-BE49-F238E27FC236}">
                <a16:creationId xmlns:a16="http://schemas.microsoft.com/office/drawing/2014/main" id="{B21EE205-6D8E-48D9-90EB-47729FCCD43C}"/>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4671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it Really a Monolith?</a:t>
            </a:r>
          </a:p>
        </p:txBody>
      </p:sp>
      <p:sp>
        <p:nvSpPr>
          <p:cNvPr id="3" name="Content Placeholder 2"/>
          <p:cNvSpPr>
            <a:spLocks noGrp="1"/>
          </p:cNvSpPr>
          <p:nvPr>
            <p:ph idx="1"/>
          </p:nvPr>
        </p:nvSpPr>
        <p:spPr/>
        <p:txBody>
          <a:bodyPr/>
          <a:lstStyle/>
          <a:p>
            <a:r>
              <a:rPr lang="en-US" dirty="0">
                <a:solidFill>
                  <a:srgbClr val="002060"/>
                </a:solidFill>
              </a:rPr>
              <a:t>In today's systems you will rarely see a total monolith</a:t>
            </a:r>
          </a:p>
          <a:p>
            <a:pPr lvl="1"/>
            <a:r>
              <a:rPr lang="en-US" dirty="0"/>
              <a:t>Usually broken into several tiers</a:t>
            </a:r>
          </a:p>
          <a:p>
            <a:r>
              <a:rPr lang="en-US" dirty="0">
                <a:solidFill>
                  <a:srgbClr val="002060"/>
                </a:solidFill>
              </a:rPr>
              <a:t>The standard split is by perceived functionality</a:t>
            </a:r>
          </a:p>
          <a:p>
            <a:pPr lvl="1"/>
            <a:r>
              <a:rPr lang="en-US" dirty="0"/>
              <a:t>Presentation</a:t>
            </a:r>
            <a:r>
              <a:rPr lang="mr-IN" dirty="0"/>
              <a:t>–</a:t>
            </a:r>
            <a:r>
              <a:rPr lang="en-US" dirty="0"/>
              <a:t> or more accurately, gateway</a:t>
            </a:r>
          </a:p>
          <a:p>
            <a:pPr lvl="1"/>
            <a:r>
              <a:rPr lang="en-US" dirty="0"/>
              <a:t>Business logic</a:t>
            </a:r>
          </a:p>
          <a:p>
            <a:pPr lvl="1"/>
            <a:r>
              <a:rPr lang="en-US" dirty="0"/>
              <a:t>Data, or enterprise resources.</a:t>
            </a:r>
          </a:p>
          <a:p>
            <a:pPr marL="457200" lvl="1" indent="0">
              <a:buNone/>
            </a:pP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5" name="Footer Placeholder 2"/>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0438479"/>
      </p:ext>
    </p:extLst>
  </p:cSld>
  <p:clrMapOvr>
    <a:masterClrMapping/>
  </p:clrMapOvr>
  <p:transition spd="slow">
    <p:wipe dir="d"/>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Swagger Demo</a:t>
            </a:r>
          </a:p>
        </p:txBody>
      </p:sp>
      <p:sp>
        <p:nvSpPr>
          <p:cNvPr id="3" name="Content Placeholder 2"/>
          <p:cNvSpPr>
            <a:spLocks noGrp="1"/>
          </p:cNvSpPr>
          <p:nvPr>
            <p:ph idx="1"/>
          </p:nvPr>
        </p:nvSpPr>
        <p:spPr/>
        <p:txBody>
          <a:bodyPr/>
          <a:lstStyle/>
          <a:p>
            <a:pPr lvl="0"/>
            <a:r>
              <a:rPr lang="en-US" dirty="0"/>
              <a:t>The demo will show examples of using the Swagger tool for creating, documenting and distributing microservice style apis</a:t>
            </a:r>
          </a:p>
        </p:txBody>
      </p:sp>
      <p:sp>
        <p:nvSpPr>
          <p:cNvPr id="4" name="Slide Number Placeholder 3"/>
          <p:cNvSpPr>
            <a:spLocks noGrp="1"/>
          </p:cNvSpPr>
          <p:nvPr>
            <p:ph type="sldNum" sz="quarter" idx="4"/>
          </p:nvPr>
        </p:nvSpPr>
        <p:spPr/>
        <p:txBody>
          <a:bodyPr/>
          <a:lstStyle/>
          <a:p>
            <a:fld id="{33D6E5A2-EC83-451F-A719-9AC1370DD5CF}" type="slidenum">
              <a:rPr lang="en-US" smtClean="0"/>
              <a:pPr/>
              <a:t>80</a:t>
            </a:fld>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807622" y="264247"/>
            <a:ext cx="941090" cy="941090"/>
          </a:xfrm>
          <a:prstGeom prst="rect">
            <a:avLst/>
          </a:prstGeom>
        </p:spPr>
      </p:pic>
      <p:sp>
        <p:nvSpPr>
          <p:cNvPr id="7" name="Footer Placeholder 2">
            <a:extLst>
              <a:ext uri="{FF2B5EF4-FFF2-40B4-BE49-F238E27FC236}">
                <a16:creationId xmlns:a16="http://schemas.microsoft.com/office/drawing/2014/main" id="{96DEC720-4D20-4A55-A441-4DAC46CA84A5}"/>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1140694"/>
      </p:ext>
    </p:extLst>
  </p:cSld>
  <p:clrMapOvr>
    <a:masterClrMapping/>
  </p:clrMapOvr>
  <p:transition spd="slow">
    <p:wipe dir="d"/>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Session Summary</a:t>
            </a:r>
          </a:p>
        </p:txBody>
      </p:sp>
      <p:sp>
        <p:nvSpPr>
          <p:cNvPr id="5" name="Content Placeholder 4"/>
          <p:cNvSpPr>
            <a:spLocks noGrp="1"/>
          </p:cNvSpPr>
          <p:nvPr>
            <p:ph idx="1"/>
          </p:nvPr>
        </p:nvSpPr>
        <p:spPr/>
        <p:txBody>
          <a:bodyPr/>
          <a:lstStyle/>
          <a:p>
            <a:r>
              <a:rPr lang="en-US" dirty="0"/>
              <a:t>In this session we have examined</a:t>
            </a:r>
          </a:p>
          <a:p>
            <a:pPr lvl="1"/>
            <a:r>
              <a:rPr lang="en-GB" dirty="0"/>
              <a:t>The need for service interfaces</a:t>
            </a:r>
          </a:p>
          <a:p>
            <a:pPr lvl="1"/>
            <a:r>
              <a:rPr lang="en-GB" dirty="0"/>
              <a:t>The Swagger tools</a:t>
            </a:r>
          </a:p>
        </p:txBody>
      </p:sp>
      <p:sp>
        <p:nvSpPr>
          <p:cNvPr id="6" name="Slide Number Placeholder 2"/>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81</a:t>
            </a:fld>
            <a:endParaRPr lang="en-US" sz="1200" b="1" dirty="0">
              <a:solidFill>
                <a:srgbClr val="002060"/>
              </a:solidFill>
              <a:latin typeface="+mn-lt"/>
            </a:endParaRPr>
          </a:p>
        </p:txBody>
      </p:sp>
      <p:sp>
        <p:nvSpPr>
          <p:cNvPr id="7" name="Footer Placeholder 2">
            <a:extLst>
              <a:ext uri="{FF2B5EF4-FFF2-40B4-BE49-F238E27FC236}">
                <a16:creationId xmlns:a16="http://schemas.microsoft.com/office/drawing/2014/main" id="{3482FB8B-28F3-4C85-B608-366CD9D1B847}"/>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405786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243" y="2208463"/>
            <a:ext cx="8291514" cy="1220537"/>
          </a:xfrm>
        </p:spPr>
        <p:txBody>
          <a:bodyPr/>
          <a:lstStyle/>
          <a:p>
            <a:r>
              <a:rPr lang="en-US" dirty="0"/>
              <a:t>Chapter 5: Deployment Options</a:t>
            </a:r>
          </a:p>
        </p:txBody>
      </p:sp>
    </p:spTree>
    <p:extLst>
      <p:ext uri="{BB962C8B-B14F-4D97-AF65-F5344CB8AC3E}">
        <p14:creationId xmlns:p14="http://schemas.microsoft.com/office/powerpoint/2010/main" val="28315171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Session Objectives</a:t>
            </a:r>
          </a:p>
        </p:txBody>
      </p:sp>
      <p:sp>
        <p:nvSpPr>
          <p:cNvPr id="5" name="Content Placeholder 4"/>
          <p:cNvSpPr>
            <a:spLocks noGrp="1"/>
          </p:cNvSpPr>
          <p:nvPr>
            <p:ph idx="1"/>
          </p:nvPr>
        </p:nvSpPr>
        <p:spPr/>
        <p:txBody>
          <a:bodyPr/>
          <a:lstStyle/>
          <a:p>
            <a:r>
              <a:rPr lang="en-US" dirty="0"/>
              <a:t>In this session we will examine</a:t>
            </a:r>
          </a:p>
          <a:p>
            <a:pPr lvl="1"/>
            <a:r>
              <a:rPr lang="en-GB" dirty="0"/>
              <a:t>The requirements for microservice deployment</a:t>
            </a:r>
          </a:p>
          <a:p>
            <a:pPr lvl="1"/>
            <a:r>
              <a:rPr lang="en-GB" dirty="0"/>
              <a:t>Public and private cloud provision</a:t>
            </a:r>
          </a:p>
          <a:p>
            <a:pPr lvl="1"/>
            <a:r>
              <a:rPr lang="en-GB" dirty="0"/>
              <a:t>Containerisation</a:t>
            </a:r>
          </a:p>
        </p:txBody>
      </p:sp>
      <p:sp>
        <p:nvSpPr>
          <p:cNvPr id="6" name="Slide Number Placeholder 2"/>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83</a:t>
            </a:fld>
            <a:endParaRPr lang="en-US" sz="1200" b="1" dirty="0">
              <a:solidFill>
                <a:srgbClr val="002060"/>
              </a:solidFill>
              <a:latin typeface="+mn-lt"/>
            </a:endParaRPr>
          </a:p>
        </p:txBody>
      </p:sp>
      <p:sp>
        <p:nvSpPr>
          <p:cNvPr id="7" name="Footer Placeholder 2">
            <a:extLst>
              <a:ext uri="{FF2B5EF4-FFF2-40B4-BE49-F238E27FC236}">
                <a16:creationId xmlns:a16="http://schemas.microsoft.com/office/drawing/2014/main" id="{E988FB9C-D6C1-4F00-BEB3-D993AB05B9BD}"/>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219360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Deployment Options</a:t>
            </a:r>
          </a:p>
        </p:txBody>
      </p:sp>
      <p:sp>
        <p:nvSpPr>
          <p:cNvPr id="5" name="Content Placeholder 4"/>
          <p:cNvSpPr>
            <a:spLocks noGrp="1"/>
          </p:cNvSpPr>
          <p:nvPr>
            <p:ph idx="1"/>
          </p:nvPr>
        </p:nvSpPr>
        <p:spPr>
          <a:xfrm>
            <a:off x="1979712" y="1844824"/>
            <a:ext cx="5904656" cy="2836912"/>
          </a:xfrm>
        </p:spPr>
        <p:txBody>
          <a:bodyPr/>
          <a:lstStyle/>
          <a:p>
            <a:r>
              <a:rPr lang="en-GB" dirty="0"/>
              <a:t>Microservice Deployment Requirements</a:t>
            </a:r>
          </a:p>
          <a:p>
            <a:pPr>
              <a:buFont typeface="Wingdings" panose="05000000000000000000" pitchFamily="2" charset="2"/>
              <a:buChar char="Ø"/>
            </a:pPr>
            <a:r>
              <a:rPr lang="en-GB" dirty="0"/>
              <a:t>Cloud Computing</a:t>
            </a:r>
          </a:p>
          <a:p>
            <a:r>
              <a:rPr lang="en-GB" dirty="0"/>
              <a:t>Containerisation</a:t>
            </a:r>
          </a:p>
        </p:txBody>
      </p:sp>
      <p:sp>
        <p:nvSpPr>
          <p:cNvPr id="3" name="Slide Number Placeholder 2"/>
          <p:cNvSpPr>
            <a:spLocks noGrp="1"/>
          </p:cNvSpPr>
          <p:nvPr>
            <p:ph type="sldNum" sz="quarter" idx="4"/>
          </p:nvPr>
        </p:nvSpPr>
        <p:spPr/>
        <p:txBody>
          <a:bodyPr/>
          <a:lstStyle/>
          <a:p>
            <a:fld id="{33D6E5A2-EC83-451F-A719-9AC1370DD5CF}" type="slidenum">
              <a:rPr lang="en-US" smtClean="0"/>
              <a:pPr/>
              <a:t>84</a:t>
            </a:fld>
            <a:endParaRPr lang="en-US" dirty="0"/>
          </a:p>
        </p:txBody>
      </p:sp>
      <p:sp>
        <p:nvSpPr>
          <p:cNvPr id="6" name="Footer Placeholder 2">
            <a:extLst>
              <a:ext uri="{FF2B5EF4-FFF2-40B4-BE49-F238E27FC236}">
                <a16:creationId xmlns:a16="http://schemas.microsoft.com/office/drawing/2014/main" id="{2338402B-2232-4CD4-B827-E05AE9A4830F}"/>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116830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Deploying Microservices</a:t>
            </a:r>
            <a:endParaRPr lang="en-US" dirty="0"/>
          </a:p>
        </p:txBody>
      </p:sp>
      <p:sp>
        <p:nvSpPr>
          <p:cNvPr id="3" name="Content Placeholder 2"/>
          <p:cNvSpPr>
            <a:spLocks noGrp="1"/>
          </p:cNvSpPr>
          <p:nvPr>
            <p:ph idx="1"/>
          </p:nvPr>
        </p:nvSpPr>
        <p:spPr/>
        <p:txBody>
          <a:bodyPr/>
          <a:lstStyle/>
          <a:p>
            <a:r>
              <a:rPr lang="en-GB" dirty="0"/>
              <a:t>Full benefit of microservices requires a scalable environment</a:t>
            </a:r>
          </a:p>
          <a:p>
            <a:pPr lvl="1"/>
            <a:r>
              <a:rPr lang="en-GB" dirty="0"/>
              <a:t>The ability to easily modify the number of service instances</a:t>
            </a:r>
          </a:p>
          <a:p>
            <a:pPr lvl="2"/>
            <a:r>
              <a:rPr lang="en-GB" dirty="0"/>
              <a:t>As load varies</a:t>
            </a:r>
          </a:p>
          <a:p>
            <a:r>
              <a:rPr lang="en-GB" dirty="0"/>
              <a:t>Options</a:t>
            </a:r>
          </a:p>
          <a:p>
            <a:pPr lvl="1"/>
            <a:r>
              <a:rPr lang="en-GB" dirty="0"/>
              <a:t>Virtualized deployment onto conventional server infrastructure</a:t>
            </a:r>
          </a:p>
          <a:p>
            <a:pPr lvl="1"/>
            <a:r>
              <a:rPr lang="en-GB" dirty="0"/>
              <a:t>Cloud</a:t>
            </a:r>
          </a:p>
          <a:p>
            <a:pPr lvl="2"/>
            <a:r>
              <a:rPr lang="en-GB" dirty="0"/>
              <a:t>Public</a:t>
            </a:r>
          </a:p>
          <a:p>
            <a:pPr lvl="2"/>
            <a:r>
              <a:rPr lang="en-GB" dirty="0"/>
              <a:t>Private</a:t>
            </a:r>
          </a:p>
          <a:p>
            <a:pPr lvl="1"/>
            <a:r>
              <a:rPr lang="en-GB" dirty="0"/>
              <a:t>Containerisation</a:t>
            </a:r>
          </a:p>
          <a:p>
            <a:pPr lvl="1"/>
            <a:r>
              <a:rPr lang="en-GB" dirty="0"/>
              <a:t>A combination of the above</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5" name="Footer Placeholder 2">
            <a:extLst>
              <a:ext uri="{FF2B5EF4-FFF2-40B4-BE49-F238E27FC236}">
                <a16:creationId xmlns:a16="http://schemas.microsoft.com/office/drawing/2014/main" id="{AFE1AE79-87DB-4F96-98DA-03936DE3D62C}"/>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288172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64247"/>
            <a:ext cx="8291513" cy="860497"/>
          </a:xfrm>
        </p:spPr>
        <p:txBody>
          <a:bodyPr/>
          <a:lstStyle/>
          <a:p>
            <a:r>
              <a:rPr lang="en-GB" dirty="0"/>
              <a:t>Limitations of Conventional Infrastructure</a:t>
            </a:r>
            <a:endParaRPr lang="en-US" dirty="0"/>
          </a:p>
        </p:txBody>
      </p:sp>
      <p:sp>
        <p:nvSpPr>
          <p:cNvPr id="3" name="Content Placeholder 2"/>
          <p:cNvSpPr>
            <a:spLocks noGrp="1"/>
          </p:cNvSpPr>
          <p:nvPr>
            <p:ph idx="1"/>
          </p:nvPr>
        </p:nvSpPr>
        <p:spPr>
          <a:xfrm>
            <a:off x="537791" y="1491456"/>
            <a:ext cx="8229600" cy="5047456"/>
          </a:xfrm>
        </p:spPr>
        <p:txBody>
          <a:bodyPr/>
          <a:lstStyle/>
          <a:p>
            <a:r>
              <a:rPr lang="en-GB" dirty="0"/>
              <a:t>Virtualisation of microservices</a:t>
            </a:r>
          </a:p>
          <a:p>
            <a:pPr lvl="1"/>
            <a:r>
              <a:rPr lang="en-GB" dirty="0"/>
              <a:t>One service per virtual machine</a:t>
            </a:r>
          </a:p>
          <a:p>
            <a:pPr lvl="1"/>
            <a:r>
              <a:rPr lang="en-GB" dirty="0"/>
              <a:t>Provides reliability and security</a:t>
            </a:r>
          </a:p>
          <a:p>
            <a:r>
              <a:rPr lang="en-GB" dirty="0"/>
              <a:t>Scaling requires starting additional virtual machines</a:t>
            </a:r>
          </a:p>
          <a:p>
            <a:pPr lvl="1"/>
            <a:r>
              <a:rPr lang="en-GB" dirty="0"/>
              <a:t>Relatively slow</a:t>
            </a:r>
          </a:p>
          <a:p>
            <a:pPr lvl="1"/>
            <a:r>
              <a:rPr lang="en-GB" dirty="0"/>
              <a:t>What happens when you run out of physical servers?</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pic>
        <p:nvPicPr>
          <p:cNvPr id="5" name="Picture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60562" y="3070865"/>
            <a:ext cx="820559" cy="875263"/>
          </a:xfrm>
          <a:prstGeom prst="rect">
            <a:avLst/>
          </a:prstGeom>
        </p:spPr>
      </p:pic>
      <p:sp>
        <p:nvSpPr>
          <p:cNvPr id="6" name="Footer Placeholder 2">
            <a:extLst>
              <a:ext uri="{FF2B5EF4-FFF2-40B4-BE49-F238E27FC236}">
                <a16:creationId xmlns:a16="http://schemas.microsoft.com/office/drawing/2014/main" id="{64F1AF08-7008-4ADF-BA6B-D140A9B6A54B}"/>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296288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Deployment Options</a:t>
            </a:r>
          </a:p>
        </p:txBody>
      </p:sp>
      <p:sp>
        <p:nvSpPr>
          <p:cNvPr id="5" name="Content Placeholder 4"/>
          <p:cNvSpPr>
            <a:spLocks noGrp="1"/>
          </p:cNvSpPr>
          <p:nvPr>
            <p:ph idx="1"/>
          </p:nvPr>
        </p:nvSpPr>
        <p:spPr>
          <a:xfrm>
            <a:off x="1979712" y="1844824"/>
            <a:ext cx="5904656" cy="2836912"/>
          </a:xfrm>
        </p:spPr>
        <p:txBody>
          <a:bodyPr/>
          <a:lstStyle/>
          <a:p>
            <a:r>
              <a:rPr lang="en-GB" dirty="0"/>
              <a:t>Microservice Deployment Requirements</a:t>
            </a:r>
          </a:p>
          <a:p>
            <a:pPr>
              <a:buFont typeface="Wingdings" panose="05000000000000000000" pitchFamily="2" charset="2"/>
              <a:buChar char="Ø"/>
            </a:pPr>
            <a:r>
              <a:rPr lang="en-GB" dirty="0"/>
              <a:t>Cloud Computing</a:t>
            </a:r>
          </a:p>
          <a:p>
            <a:r>
              <a:rPr lang="en-GB" dirty="0"/>
              <a:t>Containerisation</a:t>
            </a:r>
          </a:p>
        </p:txBody>
      </p:sp>
      <p:sp>
        <p:nvSpPr>
          <p:cNvPr id="3" name="Slide Number Placeholder 2"/>
          <p:cNvSpPr>
            <a:spLocks noGrp="1"/>
          </p:cNvSpPr>
          <p:nvPr>
            <p:ph type="sldNum" sz="quarter" idx="4"/>
          </p:nvPr>
        </p:nvSpPr>
        <p:spPr/>
        <p:txBody>
          <a:bodyPr/>
          <a:lstStyle/>
          <a:p>
            <a:fld id="{33D6E5A2-EC83-451F-A719-9AC1370DD5CF}" type="slidenum">
              <a:rPr lang="en-US" smtClean="0"/>
              <a:pPr/>
              <a:t>87</a:t>
            </a:fld>
            <a:endParaRPr lang="en-US" dirty="0"/>
          </a:p>
        </p:txBody>
      </p:sp>
      <p:sp>
        <p:nvSpPr>
          <p:cNvPr id="6" name="Footer Placeholder 2">
            <a:extLst>
              <a:ext uri="{FF2B5EF4-FFF2-40B4-BE49-F238E27FC236}">
                <a16:creationId xmlns:a16="http://schemas.microsoft.com/office/drawing/2014/main" id="{DA5D5E65-AC14-43AA-8D79-05133C9044A2}"/>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60825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a:t>
            </a:r>
            <a:endParaRPr lang="en-US" dirty="0"/>
          </a:p>
        </p:txBody>
      </p:sp>
      <p:sp>
        <p:nvSpPr>
          <p:cNvPr id="3" name="Content Placeholder 2"/>
          <p:cNvSpPr>
            <a:spLocks noGrp="1"/>
          </p:cNvSpPr>
          <p:nvPr>
            <p:ph idx="1"/>
          </p:nvPr>
        </p:nvSpPr>
        <p:spPr/>
        <p:txBody>
          <a:bodyPr/>
          <a:lstStyle/>
          <a:p>
            <a:r>
              <a:rPr lang="en-GB" dirty="0"/>
              <a:t>Cloud provides access to a potentially huge pool of resource</a:t>
            </a:r>
          </a:p>
          <a:p>
            <a:endParaRPr lang="en-GB" dirty="0"/>
          </a:p>
          <a:p>
            <a:endParaRPr lang="en-GB" dirty="0"/>
          </a:p>
          <a:p>
            <a:endParaRPr lang="en-GB" dirty="0"/>
          </a:p>
          <a:p>
            <a:endParaRPr lang="en-GB" dirty="0"/>
          </a:p>
          <a:p>
            <a:r>
              <a:rPr lang="en-GB" dirty="0"/>
              <a:t>Provision what you want when you want it</a:t>
            </a:r>
          </a:p>
          <a:p>
            <a:pPr lvl="1"/>
            <a:r>
              <a:rPr lang="en-GB" dirty="0"/>
              <a:t>Pay only for what you use</a:t>
            </a:r>
          </a:p>
          <a:p>
            <a:endParaRPr lang="en-GB" dirty="0"/>
          </a:p>
          <a:p>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5" name="TextBox 4"/>
          <p:cNvSpPr txBox="1"/>
          <p:nvPr/>
        </p:nvSpPr>
        <p:spPr>
          <a:xfrm>
            <a:off x="593282" y="2348880"/>
            <a:ext cx="7957435" cy="646331"/>
          </a:xfrm>
          <a:prstGeom prst="rect">
            <a:avLst/>
          </a:prstGeom>
          <a:noFill/>
          <a:ln>
            <a:solidFill>
              <a:schemeClr val="accent1"/>
            </a:solidFill>
          </a:ln>
        </p:spPr>
        <p:txBody>
          <a:bodyPr wrap="none" rtlCol="0">
            <a:spAutoFit/>
          </a:bodyPr>
          <a:lstStyle/>
          <a:p>
            <a:r>
              <a:rPr lang="en-US" dirty="0"/>
              <a:t>"the practice of using a network of remote servers hosted on the Internet to store, </a:t>
            </a:r>
          </a:p>
          <a:p>
            <a:r>
              <a:rPr lang="en-US" dirty="0"/>
              <a:t>manage, and process data, rather than a local server or a personal computer."</a:t>
            </a:r>
          </a:p>
        </p:txBody>
      </p:sp>
      <p:sp>
        <p:nvSpPr>
          <p:cNvPr id="6" name="TextBox 5"/>
          <p:cNvSpPr txBox="1"/>
          <p:nvPr/>
        </p:nvSpPr>
        <p:spPr>
          <a:xfrm>
            <a:off x="5652120" y="3004412"/>
            <a:ext cx="2803973" cy="369332"/>
          </a:xfrm>
          <a:prstGeom prst="rect">
            <a:avLst/>
          </a:prstGeom>
          <a:noFill/>
        </p:spPr>
        <p:txBody>
          <a:bodyPr wrap="none" rtlCol="0">
            <a:spAutoFit/>
          </a:bodyPr>
          <a:lstStyle/>
          <a:p>
            <a:r>
              <a:rPr lang="en-GB" dirty="0"/>
              <a:t>Google search result 5/5/17</a:t>
            </a:r>
            <a:endParaRPr lang="en-US" dirty="0"/>
          </a:p>
        </p:txBody>
      </p:sp>
      <p:sp>
        <p:nvSpPr>
          <p:cNvPr id="7" name="Footer Placeholder 2">
            <a:extLst>
              <a:ext uri="{FF2B5EF4-FFF2-40B4-BE49-F238E27FC236}">
                <a16:creationId xmlns:a16="http://schemas.microsoft.com/office/drawing/2014/main" id="{C5B4FE71-E8C1-4047-8BB0-4200707E6447}"/>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477905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Amazon AWS</a:t>
            </a:r>
            <a:endParaRPr lang="en-US" dirty="0"/>
          </a:p>
        </p:txBody>
      </p:sp>
      <p:sp>
        <p:nvSpPr>
          <p:cNvPr id="3" name="Content Placeholder 2"/>
          <p:cNvSpPr>
            <a:spLocks noGrp="1"/>
          </p:cNvSpPr>
          <p:nvPr>
            <p:ph idx="1"/>
          </p:nvPr>
        </p:nvSpPr>
        <p:spPr/>
        <p:txBody>
          <a:bodyPr/>
          <a:lstStyle/>
          <a:p>
            <a:r>
              <a:rPr lang="en-GB" dirty="0"/>
              <a:t>An example of a Cloud computing provider</a:t>
            </a:r>
          </a:p>
          <a:p>
            <a:pPr lvl="1"/>
            <a:r>
              <a:rPr lang="en-GB" dirty="0"/>
              <a:t>The first and (probably) biggest provider</a:t>
            </a:r>
          </a:p>
          <a:p>
            <a:pPr lvl="1"/>
            <a:r>
              <a:rPr lang="en-GB" dirty="0"/>
              <a:t>Other providers have similar offerings</a:t>
            </a:r>
          </a:p>
          <a:p>
            <a:pPr lvl="2"/>
            <a:r>
              <a:rPr lang="en-GB" dirty="0"/>
              <a:t>Microsoft Cloud (Azure)</a:t>
            </a:r>
          </a:p>
          <a:p>
            <a:pPr lvl="2"/>
            <a:r>
              <a:rPr lang="en-GB" dirty="0"/>
              <a:t>Google Cloud Platform</a:t>
            </a:r>
          </a:p>
          <a:p>
            <a:pPr lvl="2"/>
            <a:r>
              <a:rPr lang="en-GB" dirty="0"/>
              <a:t>Rackspace</a:t>
            </a:r>
          </a:p>
          <a:p>
            <a:pPr lvl="1"/>
            <a:r>
              <a:rPr lang="en-GB" dirty="0"/>
              <a:t>See www.cloudharmony.com for a comparative list of providers</a:t>
            </a:r>
          </a:p>
          <a:p>
            <a:pPr lvl="2"/>
            <a:endParaRPr lang="en-GB" dirty="0"/>
          </a:p>
          <a:p>
            <a:r>
              <a:rPr lang="en-GB" dirty="0"/>
              <a:t>A huge range of services</a:t>
            </a:r>
          </a:p>
          <a:p>
            <a:pPr lvl="1"/>
            <a:r>
              <a:rPr lang="en-GB" dirty="0"/>
              <a:t>Initially simple infrastructure</a:t>
            </a:r>
          </a:p>
          <a:p>
            <a:pPr lvl="2"/>
            <a:r>
              <a:rPr lang="en-GB" dirty="0"/>
              <a:t>Virtual machines in the Cloud</a:t>
            </a:r>
          </a:p>
          <a:p>
            <a:pPr lvl="2"/>
            <a:endParaRPr lang="en-US" dirty="0"/>
          </a:p>
        </p:txBody>
      </p:sp>
      <p:sp>
        <p:nvSpPr>
          <p:cNvPr id="4" name="Footer Placeholder 2">
            <a:extLst>
              <a:ext uri="{FF2B5EF4-FFF2-40B4-BE49-F238E27FC236}">
                <a16:creationId xmlns:a16="http://schemas.microsoft.com/office/drawing/2014/main" id="{37CB9B9F-DBA3-42A9-9652-D9D9A5ACAE02}"/>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Slide Number Placeholder 2">
            <a:extLst>
              <a:ext uri="{FF2B5EF4-FFF2-40B4-BE49-F238E27FC236}">
                <a16:creationId xmlns:a16="http://schemas.microsoft.com/office/drawing/2014/main" id="{12679BAC-9C46-4C66-9284-E1855775C6F2}"/>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89</a:t>
            </a:fld>
            <a:endParaRPr lang="en-US" sz="1200" b="1" dirty="0">
              <a:solidFill>
                <a:srgbClr val="002060"/>
              </a:solidFill>
              <a:latin typeface="+mn-lt"/>
            </a:endParaRPr>
          </a:p>
        </p:txBody>
      </p:sp>
    </p:spTree>
    <p:extLst>
      <p:ext uri="{BB962C8B-B14F-4D97-AF65-F5344CB8AC3E}">
        <p14:creationId xmlns:p14="http://schemas.microsoft.com/office/powerpoint/2010/main" val="942399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E5A2-EC83-451F-A719-9AC1370DD5CF}" type="slidenum">
              <a:rPr kumimoji="0" lang="en-US" sz="1200" b="1"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1" i="0" u="none" strike="noStrike" kern="1200" cap="none" spc="0" normalizeH="0" baseline="0" noProof="0" dirty="0">
              <a:ln>
                <a:noFill/>
              </a:ln>
              <a:solidFill>
                <a:srgbClr val="002060"/>
              </a:solidFill>
              <a:effectLst/>
              <a:uLnTx/>
              <a:uFillTx/>
              <a:latin typeface="Calibri"/>
              <a:ea typeface="+mn-ea"/>
              <a:cs typeface="+mn-cs"/>
            </a:endParaRP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68899" y="188641"/>
            <a:ext cx="6806201" cy="5876574"/>
          </a:xfrm>
          <a:prstGeom prst="rect">
            <a:avLst/>
          </a:prstGeom>
        </p:spPr>
      </p:pic>
      <p:sp>
        <p:nvSpPr>
          <p:cNvPr id="4" name="Footer Placeholder 2"/>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23142897"/>
      </p:ext>
    </p:extLst>
  </p:cSld>
  <p:clrMapOvr>
    <a:masterClrMapping/>
  </p:clrMapOvr>
  <p:transition spd="slow">
    <p:wipe dir="d"/>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AWS – Sample Services</a:t>
            </a:r>
            <a:endParaRPr lang="en-US" dirty="0"/>
          </a:p>
        </p:txBody>
      </p:sp>
      <p:sp>
        <p:nvSpPr>
          <p:cNvPr id="3" name="Content Placeholder 2"/>
          <p:cNvSpPr>
            <a:spLocks noGrp="1"/>
          </p:cNvSpPr>
          <p:nvPr>
            <p:ph idx="1"/>
          </p:nvPr>
        </p:nvSpPr>
        <p:spPr/>
        <p:txBody>
          <a:bodyPr/>
          <a:lstStyle/>
          <a:p>
            <a:r>
              <a:rPr lang="en-GB" dirty="0"/>
              <a:t>Compute</a:t>
            </a:r>
          </a:p>
          <a:p>
            <a:pPr lvl="1"/>
            <a:r>
              <a:rPr lang="en-GB" dirty="0"/>
              <a:t>Virtual machines, auto-scaling, load-balancing</a:t>
            </a:r>
          </a:p>
          <a:p>
            <a:r>
              <a:rPr lang="en-GB" dirty="0"/>
              <a:t>Storage</a:t>
            </a:r>
          </a:p>
          <a:p>
            <a:pPr lvl="1"/>
            <a:r>
              <a:rPr lang="en-GB" dirty="0"/>
              <a:t>Blob storage, tape archiving, network mountable file systems</a:t>
            </a:r>
          </a:p>
          <a:p>
            <a:r>
              <a:rPr lang="en-GB" dirty="0"/>
              <a:t>Database</a:t>
            </a:r>
          </a:p>
          <a:p>
            <a:pPr lvl="1"/>
            <a:r>
              <a:rPr lang="en-GB" dirty="0"/>
              <a:t>Managed RDBMS, NoSQL</a:t>
            </a:r>
          </a:p>
          <a:p>
            <a:r>
              <a:rPr lang="en-GB" dirty="0"/>
              <a:t>Networking</a:t>
            </a:r>
          </a:p>
          <a:p>
            <a:pPr lvl="1"/>
            <a:r>
              <a:rPr lang="en-GB" dirty="0"/>
              <a:t>Software defined networking, DNS, content delivery</a:t>
            </a:r>
          </a:p>
          <a:p>
            <a:r>
              <a:rPr lang="en-GB" dirty="0"/>
              <a:t>Management</a:t>
            </a:r>
          </a:p>
          <a:p>
            <a:pPr lvl="1"/>
            <a:r>
              <a:rPr lang="en-GB" dirty="0"/>
              <a:t>Monitoring, alarms</a:t>
            </a:r>
          </a:p>
          <a:p>
            <a:r>
              <a:rPr lang="en-GB" dirty="0"/>
              <a:t>Analytics</a:t>
            </a:r>
          </a:p>
          <a:p>
            <a:pPr lvl="1"/>
            <a:r>
              <a:rPr lang="en-GB" dirty="0"/>
              <a:t>Big data tools</a:t>
            </a:r>
          </a:p>
          <a:p>
            <a:pPr lvl="1"/>
            <a:endParaRPr lang="en-GB" dirty="0"/>
          </a:p>
          <a:p>
            <a:pPr lvl="1"/>
            <a:endParaRPr lang="en-US" dirty="0"/>
          </a:p>
        </p:txBody>
      </p:sp>
      <p:sp>
        <p:nvSpPr>
          <p:cNvPr id="4" name="Footer Placeholder 2">
            <a:extLst>
              <a:ext uri="{FF2B5EF4-FFF2-40B4-BE49-F238E27FC236}">
                <a16:creationId xmlns:a16="http://schemas.microsoft.com/office/drawing/2014/main" id="{1A7E2A75-3A48-4472-B133-5ADDE819A8A0}"/>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Slide Number Placeholder 2">
            <a:extLst>
              <a:ext uri="{FF2B5EF4-FFF2-40B4-BE49-F238E27FC236}">
                <a16:creationId xmlns:a16="http://schemas.microsoft.com/office/drawing/2014/main" id="{23762839-83C2-41C1-ACB0-845123FF113F}"/>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90</a:t>
            </a:fld>
            <a:endParaRPr lang="en-US" sz="1200" b="1" dirty="0">
              <a:solidFill>
                <a:srgbClr val="002060"/>
              </a:solidFill>
              <a:latin typeface="+mn-lt"/>
            </a:endParaRPr>
          </a:p>
        </p:txBody>
      </p:sp>
    </p:spTree>
    <p:extLst>
      <p:ext uri="{BB962C8B-B14F-4D97-AF65-F5344CB8AC3E}">
        <p14:creationId xmlns:p14="http://schemas.microsoft.com/office/powerpoint/2010/main" val="23456657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a:t>Core of AWS is Infrastructure as a Service</a:t>
            </a:r>
          </a:p>
          <a:p>
            <a:pPr lvl="1"/>
            <a:r>
              <a:rPr lang="en-GB" dirty="0"/>
              <a:t>Virtual machines in the cloud</a:t>
            </a:r>
          </a:p>
          <a:p>
            <a:r>
              <a:rPr lang="en-GB" dirty="0"/>
              <a:t>AMI – Amazon Machine Image</a:t>
            </a:r>
          </a:p>
          <a:p>
            <a:pPr lvl="1"/>
            <a:r>
              <a:rPr lang="en-GB" dirty="0"/>
              <a:t>A template for a virtual machine</a:t>
            </a:r>
          </a:p>
          <a:p>
            <a:pPr lvl="1"/>
            <a:r>
              <a:rPr lang="en-GB" dirty="0"/>
              <a:t>Provided by Amazon or by you</a:t>
            </a:r>
          </a:p>
          <a:p>
            <a:r>
              <a:rPr lang="en-GB" dirty="0"/>
              <a:t>Instance – A running virtual machine</a:t>
            </a:r>
            <a:endParaRPr lang="en-US" dirty="0"/>
          </a:p>
        </p:txBody>
      </p:sp>
      <p:sp>
        <p:nvSpPr>
          <p:cNvPr id="2" name="Title 1"/>
          <p:cNvSpPr>
            <a:spLocks noGrp="1"/>
          </p:cNvSpPr>
          <p:nvPr>
            <p:ph type="title"/>
          </p:nvPr>
        </p:nvSpPr>
        <p:spPr/>
        <p:txBody>
          <a:bodyPr/>
          <a:lstStyle/>
          <a:p>
            <a:r>
              <a:rPr lang="en-GB" dirty="0"/>
              <a:t>AWS – IaaS Machines</a:t>
            </a:r>
            <a:endParaRPr lang="en-US" dirty="0"/>
          </a:p>
        </p:txBody>
      </p:sp>
      <p:sp>
        <p:nvSpPr>
          <p:cNvPr id="4" name="Rectangle 3"/>
          <p:cNvSpPr/>
          <p:nvPr/>
        </p:nvSpPr>
        <p:spPr>
          <a:xfrm>
            <a:off x="1331640" y="3933056"/>
            <a:ext cx="1872208" cy="1512168"/>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Machine</a:t>
            </a:r>
            <a:br>
              <a:rPr lang="en-GB" dirty="0">
                <a:solidFill>
                  <a:schemeClr val="tx1"/>
                </a:solidFill>
              </a:rPr>
            </a:br>
            <a:r>
              <a:rPr lang="en-GB" dirty="0">
                <a:solidFill>
                  <a:schemeClr val="tx1"/>
                </a:solidFill>
              </a:rPr>
              <a:t>Image</a:t>
            </a:r>
            <a:endParaRPr lang="en-US" dirty="0">
              <a:solidFill>
                <a:schemeClr val="tx1"/>
              </a:solidFill>
            </a:endParaRPr>
          </a:p>
        </p:txBody>
      </p:sp>
      <p:sp>
        <p:nvSpPr>
          <p:cNvPr id="5" name="Right Arrow 4"/>
          <p:cNvSpPr/>
          <p:nvPr/>
        </p:nvSpPr>
        <p:spPr>
          <a:xfrm>
            <a:off x="3491880" y="4437112"/>
            <a:ext cx="1728192" cy="504056"/>
          </a:xfrm>
          <a:prstGeom prst="rightArrow">
            <a:avLst/>
          </a:prstGeom>
          <a:solidFill>
            <a:srgbClr val="FF0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6" name="Rectangle 5"/>
          <p:cNvSpPr/>
          <p:nvPr/>
        </p:nvSpPr>
        <p:spPr>
          <a:xfrm>
            <a:off x="5508104" y="3933056"/>
            <a:ext cx="1872208" cy="1512168"/>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Instance</a:t>
            </a:r>
            <a:endParaRPr lang="en-US" dirty="0">
              <a:solidFill>
                <a:schemeClr val="tx1"/>
              </a:solidFill>
            </a:endParaRPr>
          </a:p>
        </p:txBody>
      </p:sp>
      <p:sp>
        <p:nvSpPr>
          <p:cNvPr id="7" name="Footer Placeholder 2">
            <a:extLst>
              <a:ext uri="{FF2B5EF4-FFF2-40B4-BE49-F238E27FC236}">
                <a16:creationId xmlns:a16="http://schemas.microsoft.com/office/drawing/2014/main" id="{ADA33E9D-EEBB-4A0C-B29B-D3B25FD1D628}"/>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Slide Number Placeholder 2">
            <a:extLst>
              <a:ext uri="{FF2B5EF4-FFF2-40B4-BE49-F238E27FC236}">
                <a16:creationId xmlns:a16="http://schemas.microsoft.com/office/drawing/2014/main" id="{F5DE8C6D-CD45-469E-80CA-51B9FF0261BC}"/>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91</a:t>
            </a:fld>
            <a:endParaRPr lang="en-US" sz="1200" b="1" dirty="0">
              <a:solidFill>
                <a:srgbClr val="002060"/>
              </a:solidFill>
              <a:latin typeface="+mn-lt"/>
            </a:endParaRPr>
          </a:p>
        </p:txBody>
      </p:sp>
    </p:spTree>
    <p:extLst>
      <p:ext uri="{BB962C8B-B14F-4D97-AF65-F5344CB8AC3E}">
        <p14:creationId xmlns:p14="http://schemas.microsoft.com/office/powerpoint/2010/main" val="29787272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Regions and Zones</a:t>
            </a:r>
            <a:endParaRPr lang="en-US" dirty="0"/>
          </a:p>
        </p:txBody>
      </p:sp>
      <p:sp>
        <p:nvSpPr>
          <p:cNvPr id="3" name="Content Placeholder 2"/>
          <p:cNvSpPr>
            <a:spLocks noGrp="1"/>
          </p:cNvSpPr>
          <p:nvPr>
            <p:ph idx="1"/>
          </p:nvPr>
        </p:nvSpPr>
        <p:spPr/>
        <p:txBody>
          <a:bodyPr/>
          <a:lstStyle/>
          <a:p>
            <a:r>
              <a:rPr lang="en-GB" dirty="0"/>
              <a:t>AWS Data Centres are distributed around the world</a:t>
            </a:r>
          </a:p>
          <a:p>
            <a:pPr lvl="1"/>
            <a:r>
              <a:rPr lang="en-GB" dirty="0"/>
              <a:t>Each known as a Region</a:t>
            </a:r>
          </a:p>
          <a:p>
            <a:r>
              <a:rPr lang="en-GB" dirty="0"/>
              <a:t>Each Region has multiple Availability Zones</a:t>
            </a:r>
          </a:p>
          <a:p>
            <a:pPr lvl="1"/>
            <a:r>
              <a:rPr lang="en-GB" dirty="0"/>
              <a:t>Groups of machines with no common point of failure</a:t>
            </a:r>
          </a:p>
          <a:p>
            <a:endParaRPr lang="en-US" dirty="0"/>
          </a:p>
        </p:txBody>
      </p:sp>
      <p:sp>
        <p:nvSpPr>
          <p:cNvPr id="4" name="Oval 3"/>
          <p:cNvSpPr/>
          <p:nvPr/>
        </p:nvSpPr>
        <p:spPr>
          <a:xfrm>
            <a:off x="1835696" y="3284984"/>
            <a:ext cx="5544616" cy="2592288"/>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5" name="Oval 4"/>
          <p:cNvSpPr/>
          <p:nvPr/>
        </p:nvSpPr>
        <p:spPr>
          <a:xfrm>
            <a:off x="2985888" y="3501008"/>
            <a:ext cx="1010048" cy="1080120"/>
          </a:xfrm>
          <a:prstGeom prst="ellipse">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AZ-1</a:t>
            </a:r>
            <a:endParaRPr lang="en-US" dirty="0">
              <a:solidFill>
                <a:schemeClr val="tx1"/>
              </a:solidFill>
            </a:endParaRPr>
          </a:p>
        </p:txBody>
      </p:sp>
      <p:sp>
        <p:nvSpPr>
          <p:cNvPr id="6" name="Oval 5"/>
          <p:cNvSpPr/>
          <p:nvPr/>
        </p:nvSpPr>
        <p:spPr>
          <a:xfrm>
            <a:off x="4641104" y="3501008"/>
            <a:ext cx="1010048" cy="1080120"/>
          </a:xfrm>
          <a:prstGeom prst="ellipse">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AZ-2</a:t>
            </a:r>
            <a:endParaRPr lang="en-US" dirty="0">
              <a:solidFill>
                <a:schemeClr val="tx1"/>
              </a:solidFill>
            </a:endParaRPr>
          </a:p>
        </p:txBody>
      </p:sp>
      <p:sp>
        <p:nvSpPr>
          <p:cNvPr id="7" name="Oval 6"/>
          <p:cNvSpPr/>
          <p:nvPr/>
        </p:nvSpPr>
        <p:spPr>
          <a:xfrm>
            <a:off x="3850468" y="4581128"/>
            <a:ext cx="1010048" cy="1080120"/>
          </a:xfrm>
          <a:prstGeom prst="ellipse">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AZ-3</a:t>
            </a:r>
            <a:endParaRPr lang="en-US" dirty="0">
              <a:solidFill>
                <a:schemeClr val="tx1"/>
              </a:solidFill>
            </a:endParaRPr>
          </a:p>
        </p:txBody>
      </p:sp>
      <p:sp>
        <p:nvSpPr>
          <p:cNvPr id="8" name="TextBox 7"/>
          <p:cNvSpPr txBox="1"/>
          <p:nvPr/>
        </p:nvSpPr>
        <p:spPr>
          <a:xfrm>
            <a:off x="5651152" y="5291916"/>
            <a:ext cx="826637" cy="369332"/>
          </a:xfrm>
          <a:prstGeom prst="rect">
            <a:avLst/>
          </a:prstGeom>
          <a:noFill/>
        </p:spPr>
        <p:txBody>
          <a:bodyPr wrap="none" rtlCol="0">
            <a:spAutoFit/>
          </a:bodyPr>
          <a:lstStyle/>
          <a:p>
            <a:r>
              <a:rPr lang="en-GB" dirty="0"/>
              <a:t>Region</a:t>
            </a:r>
            <a:endParaRPr lang="en-US" dirty="0"/>
          </a:p>
        </p:txBody>
      </p:sp>
      <p:sp>
        <p:nvSpPr>
          <p:cNvPr id="9" name="Footer Placeholder 2">
            <a:extLst>
              <a:ext uri="{FF2B5EF4-FFF2-40B4-BE49-F238E27FC236}">
                <a16:creationId xmlns:a16="http://schemas.microsoft.com/office/drawing/2014/main" id="{6755F0F5-E38E-40A4-8A33-493FD1125014}"/>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Slide Number Placeholder 2">
            <a:extLst>
              <a:ext uri="{FF2B5EF4-FFF2-40B4-BE49-F238E27FC236}">
                <a16:creationId xmlns:a16="http://schemas.microsoft.com/office/drawing/2014/main" id="{E42EBB56-CCCB-44D6-B6BF-26B7ABF3E61A}"/>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92</a:t>
            </a:fld>
            <a:endParaRPr lang="en-US" sz="1200" b="1" dirty="0">
              <a:solidFill>
                <a:srgbClr val="002060"/>
              </a:solidFill>
              <a:latin typeface="+mn-lt"/>
            </a:endParaRPr>
          </a:p>
        </p:txBody>
      </p:sp>
    </p:spTree>
    <p:extLst>
      <p:ext uri="{BB962C8B-B14F-4D97-AF65-F5344CB8AC3E}">
        <p14:creationId xmlns:p14="http://schemas.microsoft.com/office/powerpoint/2010/main" val="37799140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a:t>Instances run within a Virtual Private Cloud</a:t>
            </a:r>
          </a:p>
          <a:p>
            <a:pPr lvl="1"/>
            <a:r>
              <a:rPr lang="en-GB" dirty="0"/>
              <a:t>A network configuration</a:t>
            </a:r>
          </a:p>
          <a:p>
            <a:pPr lvl="1"/>
            <a:r>
              <a:rPr lang="en-GB" dirty="0"/>
              <a:t>May not be private!</a:t>
            </a:r>
          </a:p>
          <a:p>
            <a:pPr lvl="1"/>
            <a:r>
              <a:rPr lang="en-GB" dirty="0"/>
              <a:t>Contains one or more subnets</a:t>
            </a:r>
          </a:p>
          <a:p>
            <a:pPr lvl="1"/>
            <a:r>
              <a:rPr lang="en-GB" dirty="0"/>
              <a:t>Each subnet is associated with an Availability Zone</a:t>
            </a:r>
          </a:p>
          <a:p>
            <a:r>
              <a:rPr lang="en-GB" dirty="0"/>
              <a:t>Network access to instances is controlled by Security Groups</a:t>
            </a:r>
          </a:p>
          <a:p>
            <a:pPr lvl="1"/>
            <a:r>
              <a:rPr lang="en-GB" dirty="0"/>
              <a:t>Controls which ports ingress and egress is permitted on </a:t>
            </a:r>
            <a:endParaRPr lang="en-US" dirty="0"/>
          </a:p>
        </p:txBody>
      </p:sp>
      <p:sp>
        <p:nvSpPr>
          <p:cNvPr id="2" name="Title 1"/>
          <p:cNvSpPr>
            <a:spLocks noGrp="1"/>
          </p:cNvSpPr>
          <p:nvPr>
            <p:ph type="title"/>
          </p:nvPr>
        </p:nvSpPr>
        <p:spPr/>
        <p:txBody>
          <a:bodyPr/>
          <a:lstStyle/>
          <a:p>
            <a:r>
              <a:rPr lang="en-GB" dirty="0"/>
              <a:t>AWS Networking</a:t>
            </a:r>
            <a:endParaRPr lang="en-US" dirty="0"/>
          </a:p>
        </p:txBody>
      </p:sp>
      <p:sp>
        <p:nvSpPr>
          <p:cNvPr id="4" name="Oval 3"/>
          <p:cNvSpPr/>
          <p:nvPr/>
        </p:nvSpPr>
        <p:spPr>
          <a:xfrm>
            <a:off x="3347864" y="3789040"/>
            <a:ext cx="4752528" cy="216024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5" name="Rectangle 4"/>
          <p:cNvSpPr/>
          <p:nvPr/>
        </p:nvSpPr>
        <p:spPr>
          <a:xfrm>
            <a:off x="5220072" y="4509120"/>
            <a:ext cx="1008112" cy="72008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Instance</a:t>
            </a:r>
            <a:endParaRPr lang="en-US" dirty="0">
              <a:solidFill>
                <a:schemeClr val="tx1"/>
              </a:solidFill>
            </a:endParaRPr>
          </a:p>
        </p:txBody>
      </p:sp>
      <p:sp>
        <p:nvSpPr>
          <p:cNvPr id="6" name="TextBox 5"/>
          <p:cNvSpPr txBox="1"/>
          <p:nvPr/>
        </p:nvSpPr>
        <p:spPr>
          <a:xfrm>
            <a:off x="7164288" y="5238116"/>
            <a:ext cx="558166" cy="369332"/>
          </a:xfrm>
          <a:prstGeom prst="rect">
            <a:avLst/>
          </a:prstGeom>
          <a:noFill/>
        </p:spPr>
        <p:txBody>
          <a:bodyPr wrap="none" rtlCol="0">
            <a:spAutoFit/>
          </a:bodyPr>
          <a:lstStyle/>
          <a:p>
            <a:r>
              <a:rPr lang="en-GB" dirty="0"/>
              <a:t>VPC</a:t>
            </a:r>
            <a:endParaRPr lang="en-US" dirty="0"/>
          </a:p>
        </p:txBody>
      </p:sp>
      <p:sp>
        <p:nvSpPr>
          <p:cNvPr id="7" name="Rounded Rectangle 6"/>
          <p:cNvSpPr/>
          <p:nvPr/>
        </p:nvSpPr>
        <p:spPr>
          <a:xfrm>
            <a:off x="4644008" y="4149080"/>
            <a:ext cx="2160240" cy="145836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pic>
        <p:nvPicPr>
          <p:cNvPr id="8" name="Picture 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10419" y="4021926"/>
            <a:ext cx="1890335" cy="1585521"/>
          </a:xfrm>
          <a:prstGeom prst="rect">
            <a:avLst/>
          </a:prstGeom>
        </p:spPr>
      </p:pic>
      <p:cxnSp>
        <p:nvCxnSpPr>
          <p:cNvPr id="10" name="Straight Connector 9"/>
          <p:cNvCxnSpPr>
            <a:endCxn id="5" idx="1"/>
          </p:cNvCxnSpPr>
          <p:nvPr/>
        </p:nvCxnSpPr>
        <p:spPr>
          <a:xfrm flipV="1">
            <a:off x="2600754" y="4869160"/>
            <a:ext cx="2619318" cy="7200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928772" y="5229200"/>
            <a:ext cx="1580369" cy="369332"/>
          </a:xfrm>
          <a:prstGeom prst="rect">
            <a:avLst/>
          </a:prstGeom>
          <a:noFill/>
        </p:spPr>
        <p:txBody>
          <a:bodyPr wrap="none" rtlCol="0">
            <a:spAutoFit/>
          </a:bodyPr>
          <a:lstStyle/>
          <a:p>
            <a:r>
              <a:rPr lang="en-GB" dirty="0"/>
              <a:t>Security Group</a:t>
            </a:r>
            <a:endParaRPr lang="en-US" dirty="0"/>
          </a:p>
        </p:txBody>
      </p:sp>
      <p:sp>
        <p:nvSpPr>
          <p:cNvPr id="12" name="Footer Placeholder 2">
            <a:extLst>
              <a:ext uri="{FF2B5EF4-FFF2-40B4-BE49-F238E27FC236}">
                <a16:creationId xmlns:a16="http://schemas.microsoft.com/office/drawing/2014/main" id="{D22141B6-3C80-4FED-94BA-75644D480599}"/>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Slide Number Placeholder 2">
            <a:extLst>
              <a:ext uri="{FF2B5EF4-FFF2-40B4-BE49-F238E27FC236}">
                <a16:creationId xmlns:a16="http://schemas.microsoft.com/office/drawing/2014/main" id="{AF3258ED-656C-484C-99BC-C1B41D933013}"/>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93</a:t>
            </a:fld>
            <a:endParaRPr lang="en-US" sz="1200" b="1" dirty="0">
              <a:solidFill>
                <a:srgbClr val="002060"/>
              </a:solidFill>
              <a:latin typeface="+mn-lt"/>
            </a:endParaRPr>
          </a:p>
        </p:txBody>
      </p:sp>
    </p:spTree>
    <p:extLst>
      <p:ext uri="{BB962C8B-B14F-4D97-AF65-F5344CB8AC3E}">
        <p14:creationId xmlns:p14="http://schemas.microsoft.com/office/powerpoint/2010/main" val="24129460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Auto Scaling</a:t>
            </a:r>
            <a:endParaRPr lang="en-US" dirty="0"/>
          </a:p>
        </p:txBody>
      </p:sp>
      <p:sp>
        <p:nvSpPr>
          <p:cNvPr id="3" name="Content Placeholder 2"/>
          <p:cNvSpPr>
            <a:spLocks noGrp="1"/>
          </p:cNvSpPr>
          <p:nvPr>
            <p:ph idx="1"/>
          </p:nvPr>
        </p:nvSpPr>
        <p:spPr/>
        <p:txBody>
          <a:bodyPr/>
          <a:lstStyle/>
          <a:p>
            <a:r>
              <a:rPr lang="en-GB" dirty="0"/>
              <a:t>Adding and removing instances</a:t>
            </a:r>
          </a:p>
          <a:p>
            <a:pPr lvl="1"/>
            <a:r>
              <a:rPr lang="en-GB" dirty="0"/>
              <a:t>As load varies</a:t>
            </a:r>
          </a:p>
          <a:p>
            <a:r>
              <a:rPr lang="en-GB" dirty="0"/>
              <a:t>AWS provides an auto-scaling group</a:t>
            </a:r>
          </a:p>
          <a:p>
            <a:pPr lvl="1"/>
            <a:r>
              <a:rPr lang="en-GB" dirty="0"/>
              <a:t>Defines the minimum, maximum and desired number of instances</a:t>
            </a:r>
          </a:p>
          <a:p>
            <a:r>
              <a:rPr lang="en-GB" dirty="0"/>
              <a:t>Instance number may be modified</a:t>
            </a:r>
          </a:p>
          <a:p>
            <a:pPr lvl="1"/>
            <a:r>
              <a:rPr lang="en-GB" dirty="0"/>
              <a:t>On a time schedule</a:t>
            </a:r>
          </a:p>
          <a:p>
            <a:pPr lvl="1"/>
            <a:r>
              <a:rPr lang="en-GB" dirty="0"/>
              <a:t>In response to instance monitoring</a:t>
            </a:r>
          </a:p>
          <a:p>
            <a:pPr lvl="2"/>
            <a:r>
              <a:rPr lang="en-GB" dirty="0"/>
              <a:t>Cloud Watch</a:t>
            </a:r>
          </a:p>
          <a:p>
            <a:r>
              <a:rPr lang="en-GB" dirty="0"/>
              <a:t>Load is shared across instances with a load balancer</a:t>
            </a:r>
            <a:endParaRPr lang="en-US" dirty="0"/>
          </a:p>
        </p:txBody>
      </p:sp>
      <p:sp>
        <p:nvSpPr>
          <p:cNvPr id="4" name="Footer Placeholder 2">
            <a:extLst>
              <a:ext uri="{FF2B5EF4-FFF2-40B4-BE49-F238E27FC236}">
                <a16:creationId xmlns:a16="http://schemas.microsoft.com/office/drawing/2014/main" id="{E84A4313-718B-48E7-9944-1BCC7873C015}"/>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Slide Number Placeholder 2">
            <a:extLst>
              <a:ext uri="{FF2B5EF4-FFF2-40B4-BE49-F238E27FC236}">
                <a16:creationId xmlns:a16="http://schemas.microsoft.com/office/drawing/2014/main" id="{F8CCCF64-495A-4C06-A51F-59CDDF66792B}"/>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94</a:t>
            </a:fld>
            <a:endParaRPr lang="en-US" sz="1200" b="1" dirty="0">
              <a:solidFill>
                <a:srgbClr val="002060"/>
              </a:solidFill>
              <a:latin typeface="+mn-lt"/>
            </a:endParaRPr>
          </a:p>
        </p:txBody>
      </p:sp>
    </p:spTree>
    <p:extLst>
      <p:ext uri="{BB962C8B-B14F-4D97-AF65-F5344CB8AC3E}">
        <p14:creationId xmlns:p14="http://schemas.microsoft.com/office/powerpoint/2010/main" val="1960418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a:xfrm>
            <a:off x="2195736" y="3573016"/>
            <a:ext cx="4536504" cy="2448272"/>
          </a:xfrm>
          <a:prstGeom prst="round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 name="Title 1"/>
          <p:cNvSpPr>
            <a:spLocks noGrp="1"/>
          </p:cNvSpPr>
          <p:nvPr>
            <p:ph type="title"/>
          </p:nvPr>
        </p:nvSpPr>
        <p:spPr/>
        <p:txBody>
          <a:bodyPr/>
          <a:lstStyle/>
          <a:p>
            <a:r>
              <a:rPr lang="en-GB" dirty="0"/>
              <a:t>AWS Load Balancing</a:t>
            </a:r>
            <a:endParaRPr lang="en-US" dirty="0"/>
          </a:p>
        </p:txBody>
      </p:sp>
      <p:sp>
        <p:nvSpPr>
          <p:cNvPr id="3" name="Content Placeholder 2"/>
          <p:cNvSpPr>
            <a:spLocks noGrp="1"/>
          </p:cNvSpPr>
          <p:nvPr>
            <p:ph idx="1"/>
          </p:nvPr>
        </p:nvSpPr>
        <p:spPr/>
        <p:txBody>
          <a:bodyPr/>
          <a:lstStyle/>
          <a:p>
            <a:r>
              <a:rPr lang="en-GB" dirty="0"/>
              <a:t>Instances started by auto-scaling may be associated with a load balancer</a:t>
            </a:r>
          </a:p>
          <a:p>
            <a:pPr lvl="1"/>
            <a:r>
              <a:rPr lang="en-GB" dirty="0"/>
              <a:t>Distributes requests to running instances</a:t>
            </a:r>
          </a:p>
          <a:p>
            <a:pPr lvl="1"/>
            <a:r>
              <a:rPr lang="en-GB" dirty="0"/>
              <a:t>Monitors for failed instances</a:t>
            </a:r>
            <a:endParaRPr lang="en-US" dirty="0"/>
          </a:p>
        </p:txBody>
      </p:sp>
      <p:sp>
        <p:nvSpPr>
          <p:cNvPr id="4" name="Oval 3"/>
          <p:cNvSpPr/>
          <p:nvPr/>
        </p:nvSpPr>
        <p:spPr>
          <a:xfrm>
            <a:off x="4752020" y="3913820"/>
            <a:ext cx="1800200" cy="1872208"/>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5" name="Rectangle 4"/>
          <p:cNvSpPr/>
          <p:nvPr/>
        </p:nvSpPr>
        <p:spPr>
          <a:xfrm>
            <a:off x="5220072" y="4293096"/>
            <a:ext cx="432048" cy="504056"/>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6" name="Rectangle 5"/>
          <p:cNvSpPr/>
          <p:nvPr/>
        </p:nvSpPr>
        <p:spPr>
          <a:xfrm>
            <a:off x="5372472" y="4445496"/>
            <a:ext cx="432048" cy="504056"/>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7" name="Rectangle 6"/>
          <p:cNvSpPr/>
          <p:nvPr/>
        </p:nvSpPr>
        <p:spPr>
          <a:xfrm>
            <a:off x="5524872" y="4597896"/>
            <a:ext cx="432048" cy="504056"/>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8" name="Rectangle 7"/>
          <p:cNvSpPr/>
          <p:nvPr/>
        </p:nvSpPr>
        <p:spPr>
          <a:xfrm>
            <a:off x="5677272" y="4750296"/>
            <a:ext cx="432048" cy="504056"/>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9" name="Oval 8"/>
          <p:cNvSpPr/>
          <p:nvPr/>
        </p:nvSpPr>
        <p:spPr>
          <a:xfrm>
            <a:off x="2361184" y="3915603"/>
            <a:ext cx="1800200" cy="1872208"/>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Rectangle 9"/>
          <p:cNvSpPr/>
          <p:nvPr/>
        </p:nvSpPr>
        <p:spPr>
          <a:xfrm>
            <a:off x="2829236" y="4294879"/>
            <a:ext cx="432048" cy="504056"/>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1" name="Rectangle 10"/>
          <p:cNvSpPr/>
          <p:nvPr/>
        </p:nvSpPr>
        <p:spPr>
          <a:xfrm>
            <a:off x="2981636" y="4447279"/>
            <a:ext cx="432048" cy="504056"/>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2" name="Rectangle 11"/>
          <p:cNvSpPr/>
          <p:nvPr/>
        </p:nvSpPr>
        <p:spPr>
          <a:xfrm>
            <a:off x="3134036" y="4599679"/>
            <a:ext cx="432048" cy="504056"/>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3" name="Rectangle 12"/>
          <p:cNvSpPr/>
          <p:nvPr/>
        </p:nvSpPr>
        <p:spPr>
          <a:xfrm>
            <a:off x="3286436" y="4752079"/>
            <a:ext cx="432048" cy="504056"/>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5" name="Right Arrow 14"/>
          <p:cNvSpPr/>
          <p:nvPr/>
        </p:nvSpPr>
        <p:spPr>
          <a:xfrm>
            <a:off x="2051720" y="2852936"/>
            <a:ext cx="1666764" cy="504056"/>
          </a:xfrm>
          <a:prstGeom prst="rightArrow">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6" name="Right Arrow 15"/>
          <p:cNvSpPr/>
          <p:nvPr/>
        </p:nvSpPr>
        <p:spPr>
          <a:xfrm rot="7863837">
            <a:off x="3364989" y="3682129"/>
            <a:ext cx="1666764" cy="504056"/>
          </a:xfrm>
          <a:prstGeom prst="rightArrow">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7" name="Right Arrow 16"/>
          <p:cNvSpPr/>
          <p:nvPr/>
        </p:nvSpPr>
        <p:spPr>
          <a:xfrm rot="2550377">
            <a:off x="4278531" y="3586736"/>
            <a:ext cx="1220129" cy="547185"/>
          </a:xfrm>
          <a:prstGeom prst="rightArrow">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4" name="Rectangle 13"/>
          <p:cNvSpPr/>
          <p:nvPr/>
        </p:nvSpPr>
        <p:spPr>
          <a:xfrm>
            <a:off x="3684587" y="2654518"/>
            <a:ext cx="1653988" cy="864096"/>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Load</a:t>
            </a:r>
            <a:br>
              <a:rPr lang="en-GB" dirty="0">
                <a:solidFill>
                  <a:schemeClr val="tx1"/>
                </a:solidFill>
              </a:rPr>
            </a:br>
            <a:r>
              <a:rPr lang="en-GB" dirty="0">
                <a:solidFill>
                  <a:schemeClr val="tx1"/>
                </a:solidFill>
              </a:rPr>
              <a:t>Balancer</a:t>
            </a:r>
            <a:endParaRPr lang="en-US" dirty="0">
              <a:solidFill>
                <a:schemeClr val="tx1"/>
              </a:solidFill>
            </a:endParaRPr>
          </a:p>
        </p:txBody>
      </p:sp>
      <p:sp>
        <p:nvSpPr>
          <p:cNvPr id="18" name="TextBox 17"/>
          <p:cNvSpPr txBox="1"/>
          <p:nvPr/>
        </p:nvSpPr>
        <p:spPr>
          <a:xfrm>
            <a:off x="3023948" y="5408535"/>
            <a:ext cx="542136" cy="369332"/>
          </a:xfrm>
          <a:prstGeom prst="rect">
            <a:avLst/>
          </a:prstGeom>
          <a:noFill/>
        </p:spPr>
        <p:txBody>
          <a:bodyPr wrap="none" rtlCol="0">
            <a:spAutoFit/>
          </a:bodyPr>
          <a:lstStyle/>
          <a:p>
            <a:r>
              <a:rPr lang="en-GB" dirty="0"/>
              <a:t>AZ1</a:t>
            </a:r>
            <a:endParaRPr lang="en-US" dirty="0"/>
          </a:p>
        </p:txBody>
      </p:sp>
      <p:sp>
        <p:nvSpPr>
          <p:cNvPr id="19" name="TextBox 18"/>
          <p:cNvSpPr txBox="1"/>
          <p:nvPr/>
        </p:nvSpPr>
        <p:spPr>
          <a:xfrm>
            <a:off x="5469828" y="5400008"/>
            <a:ext cx="542136" cy="369332"/>
          </a:xfrm>
          <a:prstGeom prst="rect">
            <a:avLst/>
          </a:prstGeom>
          <a:noFill/>
        </p:spPr>
        <p:txBody>
          <a:bodyPr wrap="none" rtlCol="0">
            <a:spAutoFit/>
          </a:bodyPr>
          <a:lstStyle/>
          <a:p>
            <a:r>
              <a:rPr lang="en-GB" dirty="0"/>
              <a:t>AZ2</a:t>
            </a:r>
            <a:endParaRPr lang="en-US" dirty="0"/>
          </a:p>
        </p:txBody>
      </p:sp>
      <p:sp>
        <p:nvSpPr>
          <p:cNvPr id="21" name="TextBox 20"/>
          <p:cNvSpPr txBox="1"/>
          <p:nvPr/>
        </p:nvSpPr>
        <p:spPr>
          <a:xfrm>
            <a:off x="3624006" y="5677562"/>
            <a:ext cx="1996187" cy="369332"/>
          </a:xfrm>
          <a:prstGeom prst="rect">
            <a:avLst/>
          </a:prstGeom>
          <a:noFill/>
        </p:spPr>
        <p:txBody>
          <a:bodyPr wrap="none" rtlCol="0">
            <a:spAutoFit/>
          </a:bodyPr>
          <a:lstStyle/>
          <a:p>
            <a:r>
              <a:rPr lang="en-GB" dirty="0"/>
              <a:t>Auto-Scaling Group</a:t>
            </a:r>
            <a:endParaRPr lang="en-US" dirty="0"/>
          </a:p>
        </p:txBody>
      </p:sp>
      <p:sp>
        <p:nvSpPr>
          <p:cNvPr id="22" name="Footer Placeholder 2">
            <a:extLst>
              <a:ext uri="{FF2B5EF4-FFF2-40B4-BE49-F238E27FC236}">
                <a16:creationId xmlns:a16="http://schemas.microsoft.com/office/drawing/2014/main" id="{11502D1D-C659-4082-9241-DA0109DAD866}"/>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Slide Number Placeholder 2">
            <a:extLst>
              <a:ext uri="{FF2B5EF4-FFF2-40B4-BE49-F238E27FC236}">
                <a16:creationId xmlns:a16="http://schemas.microsoft.com/office/drawing/2014/main" id="{647F91B8-3019-49EB-8A2E-6119AD9B680B}"/>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95</a:t>
            </a:fld>
            <a:endParaRPr lang="en-US" sz="1200" b="1" dirty="0">
              <a:solidFill>
                <a:srgbClr val="002060"/>
              </a:solidFill>
              <a:latin typeface="+mn-lt"/>
            </a:endParaRPr>
          </a:p>
        </p:txBody>
      </p:sp>
    </p:spTree>
    <p:extLst>
      <p:ext uri="{BB962C8B-B14F-4D97-AF65-F5344CB8AC3E}">
        <p14:creationId xmlns:p14="http://schemas.microsoft.com/office/powerpoint/2010/main" val="371034658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AWS Demonstration</a:t>
            </a:r>
            <a:endParaRPr lang="en-US" dirty="0"/>
          </a:p>
        </p:txBody>
      </p:sp>
      <p:sp>
        <p:nvSpPr>
          <p:cNvPr id="3" name="Content Placeholder 2"/>
          <p:cNvSpPr>
            <a:spLocks noGrp="1"/>
          </p:cNvSpPr>
          <p:nvPr>
            <p:ph idx="1"/>
          </p:nvPr>
        </p:nvSpPr>
        <p:spPr/>
        <p:txBody>
          <a:bodyPr/>
          <a:lstStyle/>
          <a:p>
            <a:r>
              <a:rPr lang="en-GB" dirty="0"/>
              <a:t>Your instructor will demonstrate some of the capabilities of AWS</a:t>
            </a:r>
          </a:p>
          <a:p>
            <a:pPr lvl="1"/>
            <a:r>
              <a:rPr lang="en-GB" dirty="0"/>
              <a:t>Including</a:t>
            </a:r>
          </a:p>
          <a:p>
            <a:pPr lvl="2"/>
            <a:r>
              <a:rPr lang="en-GB" dirty="0"/>
              <a:t>Provisioning a virtual machine</a:t>
            </a:r>
          </a:p>
          <a:p>
            <a:pPr lvl="2"/>
            <a:r>
              <a:rPr lang="en-GB" dirty="0"/>
              <a:t>Auto scaling</a:t>
            </a:r>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69067" y="85874"/>
            <a:ext cx="941090" cy="941090"/>
          </a:xfrm>
          <a:prstGeom prst="rect">
            <a:avLst/>
          </a:prstGeom>
        </p:spPr>
      </p:pic>
      <p:sp>
        <p:nvSpPr>
          <p:cNvPr id="5" name="Footer Placeholder 2">
            <a:extLst>
              <a:ext uri="{FF2B5EF4-FFF2-40B4-BE49-F238E27FC236}">
                <a16:creationId xmlns:a16="http://schemas.microsoft.com/office/drawing/2014/main" id="{7BDF589D-40E0-4E79-B410-36C1A3CE3467}"/>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Slide Number Placeholder 2">
            <a:extLst>
              <a:ext uri="{FF2B5EF4-FFF2-40B4-BE49-F238E27FC236}">
                <a16:creationId xmlns:a16="http://schemas.microsoft.com/office/drawing/2014/main" id="{36A75522-DCBB-4D2B-913B-9F5868DA88B2}"/>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96</a:t>
            </a:fld>
            <a:endParaRPr lang="en-US" sz="1200" b="1" dirty="0">
              <a:solidFill>
                <a:srgbClr val="002060"/>
              </a:solidFill>
              <a:latin typeface="+mn-lt"/>
            </a:endParaRPr>
          </a:p>
        </p:txBody>
      </p:sp>
    </p:spTree>
    <p:extLst>
      <p:ext uri="{BB962C8B-B14F-4D97-AF65-F5344CB8AC3E}">
        <p14:creationId xmlns:p14="http://schemas.microsoft.com/office/powerpoint/2010/main" val="31590131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Deployment Options</a:t>
            </a:r>
          </a:p>
        </p:txBody>
      </p:sp>
      <p:sp>
        <p:nvSpPr>
          <p:cNvPr id="5" name="Content Placeholder 4"/>
          <p:cNvSpPr>
            <a:spLocks noGrp="1"/>
          </p:cNvSpPr>
          <p:nvPr>
            <p:ph idx="1"/>
          </p:nvPr>
        </p:nvSpPr>
        <p:spPr>
          <a:xfrm>
            <a:off x="1979712" y="1844824"/>
            <a:ext cx="5904656" cy="2836912"/>
          </a:xfrm>
        </p:spPr>
        <p:txBody>
          <a:bodyPr/>
          <a:lstStyle/>
          <a:p>
            <a:r>
              <a:rPr lang="en-GB" dirty="0"/>
              <a:t>Microservice Deployment Requirements</a:t>
            </a:r>
          </a:p>
          <a:p>
            <a:r>
              <a:rPr lang="en-GB" dirty="0"/>
              <a:t>Cloud Computing</a:t>
            </a:r>
          </a:p>
          <a:p>
            <a:pPr>
              <a:buFont typeface="Wingdings" panose="05000000000000000000" pitchFamily="2" charset="2"/>
              <a:buChar char="Ø"/>
            </a:pPr>
            <a:r>
              <a:rPr lang="en-GB" dirty="0"/>
              <a:t>Containerisation</a:t>
            </a:r>
          </a:p>
        </p:txBody>
      </p:sp>
      <p:sp>
        <p:nvSpPr>
          <p:cNvPr id="3" name="Slide Number Placeholder 2"/>
          <p:cNvSpPr>
            <a:spLocks noGrp="1"/>
          </p:cNvSpPr>
          <p:nvPr>
            <p:ph type="sldNum" sz="quarter" idx="4"/>
          </p:nvPr>
        </p:nvSpPr>
        <p:spPr/>
        <p:txBody>
          <a:bodyPr/>
          <a:lstStyle/>
          <a:p>
            <a:fld id="{33D6E5A2-EC83-451F-A719-9AC1370DD5CF}" type="slidenum">
              <a:rPr lang="en-US" smtClean="0"/>
              <a:pPr/>
              <a:t>97</a:t>
            </a:fld>
            <a:endParaRPr lang="en-US" dirty="0"/>
          </a:p>
        </p:txBody>
      </p:sp>
      <p:sp>
        <p:nvSpPr>
          <p:cNvPr id="6" name="Footer Placeholder 2">
            <a:extLst>
              <a:ext uri="{FF2B5EF4-FFF2-40B4-BE49-F238E27FC236}">
                <a16:creationId xmlns:a16="http://schemas.microsoft.com/office/drawing/2014/main" id="{0AC1FEF8-BF90-4E11-B731-E7DD5E0A15DC}"/>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806135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a:t>
            </a:r>
          </a:p>
        </p:txBody>
      </p:sp>
      <p:sp>
        <p:nvSpPr>
          <p:cNvPr id="3" name="Content Placeholder 2"/>
          <p:cNvSpPr>
            <a:spLocks noGrp="1"/>
          </p:cNvSpPr>
          <p:nvPr>
            <p:ph idx="1"/>
          </p:nvPr>
        </p:nvSpPr>
        <p:spPr/>
        <p:txBody>
          <a:bodyPr/>
          <a:lstStyle/>
          <a:p>
            <a:r>
              <a:rPr lang="en-US" dirty="0"/>
              <a:t> </a:t>
            </a:r>
            <a:r>
              <a:rPr lang="en-US" dirty="0">
                <a:solidFill>
                  <a:srgbClr val="002060"/>
                </a:solidFill>
              </a:rPr>
              <a:t>Docker is a software containerisation platform  </a:t>
            </a:r>
          </a:p>
          <a:p>
            <a:pPr lvl="1"/>
            <a:r>
              <a:rPr lang="en-US" dirty="0"/>
              <a:t> A container is a complete filesystem which contains a software application and all of its dependencies </a:t>
            </a:r>
          </a:p>
          <a:p>
            <a:pPr lvl="2"/>
            <a:r>
              <a:rPr lang="en-GB" dirty="0"/>
              <a:t>A great choice for microservice deployment</a:t>
            </a:r>
            <a:endParaRPr lang="en-US" dirty="0"/>
          </a:p>
          <a:p>
            <a:endParaRPr lang="en-US" dirty="0">
              <a:solidFill>
                <a:srgbClr val="002060"/>
              </a:solidFill>
            </a:endParaRPr>
          </a:p>
          <a:p>
            <a:r>
              <a:rPr lang="en-US" dirty="0">
                <a:solidFill>
                  <a:srgbClr val="002060"/>
                </a:solidFill>
              </a:rPr>
              <a:t>Containers isolate applications from each other and the rest of the system </a:t>
            </a:r>
          </a:p>
          <a:p>
            <a:pPr lvl="1"/>
            <a:r>
              <a:rPr lang="en-US" dirty="0"/>
              <a:t>Similar concept to virtualization except:</a:t>
            </a:r>
          </a:p>
          <a:p>
            <a:pPr lvl="2"/>
            <a:r>
              <a:rPr lang="en-GB" dirty="0"/>
              <a:t>Containers do not contain an operating system</a:t>
            </a:r>
          </a:p>
          <a:p>
            <a:pPr lvl="2"/>
            <a:r>
              <a:rPr lang="en-GB" dirty="0"/>
              <a:t>Just the application files</a:t>
            </a:r>
          </a:p>
          <a:p>
            <a:pPr lvl="2"/>
            <a:r>
              <a:rPr lang="en-GB" dirty="0"/>
              <a:t>All containers share the same OS</a:t>
            </a:r>
          </a:p>
          <a:p>
            <a:endParaRPr lang="en-US" dirty="0"/>
          </a:p>
          <a:p>
            <a:endParaRPr lang="en-US" dirty="0"/>
          </a:p>
        </p:txBody>
      </p:sp>
      <p:sp>
        <p:nvSpPr>
          <p:cNvPr id="4" name="Slide Number Placeholder 3"/>
          <p:cNvSpPr>
            <a:spLocks noGrp="1"/>
          </p:cNvSpPr>
          <p:nvPr>
            <p:ph type="sldNum" sz="quarter" idx="4294967295"/>
          </p:nvPr>
        </p:nvSpPr>
        <p:spPr>
          <a:xfrm>
            <a:off x="6019800" y="6356350"/>
            <a:ext cx="2667000" cy="365125"/>
          </a:xfrm>
        </p:spPr>
        <p:txBody>
          <a:bodyPr/>
          <a:lstStyle/>
          <a:p>
            <a:fld id="{33D6E5A2-EC83-451F-A719-9AC1370DD5CF}" type="slidenum">
              <a:rPr lang="en-US" smtClean="0"/>
              <a:pPr/>
              <a:t>98</a:t>
            </a:fld>
            <a:endParaRPr lang="en-US" dirty="0"/>
          </a:p>
        </p:txBody>
      </p:sp>
      <p:sp>
        <p:nvSpPr>
          <p:cNvPr id="6" name="Footer Placeholder 2">
            <a:extLst>
              <a:ext uri="{FF2B5EF4-FFF2-40B4-BE49-F238E27FC236}">
                <a16:creationId xmlns:a16="http://schemas.microsoft.com/office/drawing/2014/main" id="{57CBE835-FF73-4918-8305-D0FCC31B9FED}"/>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7930376"/>
      </p:ext>
    </p:extLst>
  </p:cSld>
  <p:clrMapOvr>
    <a:masterClrMapping/>
  </p:clrMapOvr>
  <p:transition spd="slow">
    <p:wipe dir="d"/>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Containerisation vs. Virtualisation</a:t>
            </a:r>
            <a:endParaRPr lang="en-US" dirty="0"/>
          </a:p>
        </p:txBody>
      </p:sp>
      <p:sp>
        <p:nvSpPr>
          <p:cNvPr id="4" name="Rounded Rectangle 3"/>
          <p:cNvSpPr/>
          <p:nvPr/>
        </p:nvSpPr>
        <p:spPr>
          <a:xfrm>
            <a:off x="1288130" y="2531056"/>
            <a:ext cx="1008112" cy="648072"/>
          </a:xfrm>
          <a:prstGeom prst="round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App</a:t>
            </a:r>
            <a:endParaRPr lang="en-US" dirty="0">
              <a:solidFill>
                <a:schemeClr val="tx1"/>
              </a:solidFill>
            </a:endParaRPr>
          </a:p>
        </p:txBody>
      </p:sp>
      <p:sp>
        <p:nvSpPr>
          <p:cNvPr id="5" name="Rounded Rectangle 4"/>
          <p:cNvSpPr/>
          <p:nvPr/>
        </p:nvSpPr>
        <p:spPr>
          <a:xfrm>
            <a:off x="2862408" y="2503496"/>
            <a:ext cx="1008112" cy="648072"/>
          </a:xfrm>
          <a:prstGeom prst="round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App</a:t>
            </a:r>
            <a:endParaRPr lang="en-US" dirty="0">
              <a:solidFill>
                <a:schemeClr val="tx1"/>
              </a:solidFill>
            </a:endParaRPr>
          </a:p>
        </p:txBody>
      </p:sp>
      <p:sp>
        <p:nvSpPr>
          <p:cNvPr id="6" name="Rounded Rectangle 5"/>
          <p:cNvSpPr/>
          <p:nvPr/>
        </p:nvSpPr>
        <p:spPr>
          <a:xfrm>
            <a:off x="1088545" y="3568824"/>
            <a:ext cx="2970698" cy="648072"/>
          </a:xfrm>
          <a:prstGeom prst="round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Docker Container Engine</a:t>
            </a:r>
            <a:endParaRPr lang="en-US" dirty="0">
              <a:solidFill>
                <a:schemeClr val="tx1"/>
              </a:solidFill>
            </a:endParaRPr>
          </a:p>
        </p:txBody>
      </p:sp>
      <p:sp>
        <p:nvSpPr>
          <p:cNvPr id="9" name="Rounded Rectangle 8"/>
          <p:cNvSpPr/>
          <p:nvPr/>
        </p:nvSpPr>
        <p:spPr>
          <a:xfrm>
            <a:off x="1088545" y="4293096"/>
            <a:ext cx="2970698" cy="648072"/>
          </a:xfrm>
          <a:prstGeom prst="roundRect">
            <a:avLst/>
          </a:prstGeom>
          <a:solidFill>
            <a:schemeClr val="bg2"/>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Operating System</a:t>
            </a:r>
            <a:endParaRPr lang="en-US" dirty="0">
              <a:solidFill>
                <a:schemeClr val="tx1"/>
              </a:solidFill>
            </a:endParaRPr>
          </a:p>
        </p:txBody>
      </p:sp>
      <p:sp>
        <p:nvSpPr>
          <p:cNvPr id="10" name="Rounded Rectangle 9"/>
          <p:cNvSpPr/>
          <p:nvPr/>
        </p:nvSpPr>
        <p:spPr>
          <a:xfrm>
            <a:off x="5274922" y="4293096"/>
            <a:ext cx="3041494" cy="648072"/>
          </a:xfrm>
          <a:prstGeom prst="roundRect">
            <a:avLst/>
          </a:prstGeom>
          <a:solidFill>
            <a:schemeClr val="bg2"/>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Operating System</a:t>
            </a:r>
            <a:endParaRPr lang="en-US" dirty="0">
              <a:solidFill>
                <a:schemeClr val="tx1"/>
              </a:solidFill>
            </a:endParaRPr>
          </a:p>
        </p:txBody>
      </p:sp>
      <p:sp>
        <p:nvSpPr>
          <p:cNvPr id="12" name="Rounded Rectangle 11"/>
          <p:cNvSpPr/>
          <p:nvPr/>
        </p:nvSpPr>
        <p:spPr>
          <a:xfrm>
            <a:off x="1088545" y="5093568"/>
            <a:ext cx="2970698" cy="648072"/>
          </a:xfrm>
          <a:prstGeom prst="roundRect">
            <a:avLst/>
          </a:prstGeom>
          <a:solidFill>
            <a:srgbClr val="CC99FF"/>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Hardware</a:t>
            </a:r>
            <a:endParaRPr lang="en-US" dirty="0">
              <a:solidFill>
                <a:schemeClr val="tx1"/>
              </a:solidFill>
            </a:endParaRPr>
          </a:p>
        </p:txBody>
      </p:sp>
      <p:sp>
        <p:nvSpPr>
          <p:cNvPr id="13" name="Rounded Rectangle 12"/>
          <p:cNvSpPr/>
          <p:nvPr/>
        </p:nvSpPr>
        <p:spPr>
          <a:xfrm>
            <a:off x="5292080" y="5013176"/>
            <a:ext cx="3024336" cy="648072"/>
          </a:xfrm>
          <a:prstGeom prst="roundRect">
            <a:avLst/>
          </a:prstGeom>
          <a:solidFill>
            <a:srgbClr val="CC99FF"/>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Hardware</a:t>
            </a:r>
            <a:endParaRPr lang="en-US" dirty="0">
              <a:solidFill>
                <a:schemeClr val="tx1"/>
              </a:solidFill>
            </a:endParaRPr>
          </a:p>
        </p:txBody>
      </p:sp>
      <p:sp>
        <p:nvSpPr>
          <p:cNvPr id="14" name="Rounded Rectangle 13"/>
          <p:cNvSpPr/>
          <p:nvPr/>
        </p:nvSpPr>
        <p:spPr>
          <a:xfrm>
            <a:off x="5281724" y="3573016"/>
            <a:ext cx="3034692" cy="648072"/>
          </a:xfrm>
          <a:prstGeom prst="round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Hypervisor</a:t>
            </a:r>
            <a:endParaRPr lang="en-US" dirty="0">
              <a:solidFill>
                <a:schemeClr val="tx1"/>
              </a:solidFill>
            </a:endParaRPr>
          </a:p>
        </p:txBody>
      </p:sp>
      <p:sp>
        <p:nvSpPr>
          <p:cNvPr id="15" name="Rectangle 14"/>
          <p:cNvSpPr/>
          <p:nvPr/>
        </p:nvSpPr>
        <p:spPr>
          <a:xfrm>
            <a:off x="5274674" y="1283415"/>
            <a:ext cx="1385557" cy="216024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6" name="TextBox 15"/>
          <p:cNvSpPr txBox="1"/>
          <p:nvPr/>
        </p:nvSpPr>
        <p:spPr>
          <a:xfrm>
            <a:off x="5710811" y="1318309"/>
            <a:ext cx="513282" cy="369332"/>
          </a:xfrm>
          <a:prstGeom prst="rect">
            <a:avLst/>
          </a:prstGeom>
          <a:noFill/>
        </p:spPr>
        <p:txBody>
          <a:bodyPr wrap="none" rtlCol="0">
            <a:spAutoFit/>
          </a:bodyPr>
          <a:lstStyle/>
          <a:p>
            <a:r>
              <a:rPr lang="en-GB" dirty="0"/>
              <a:t>VM</a:t>
            </a:r>
            <a:endParaRPr lang="en-US" dirty="0"/>
          </a:p>
        </p:txBody>
      </p:sp>
      <p:sp>
        <p:nvSpPr>
          <p:cNvPr id="17" name="Rectangle 16"/>
          <p:cNvSpPr/>
          <p:nvPr/>
        </p:nvSpPr>
        <p:spPr>
          <a:xfrm>
            <a:off x="6930617" y="1280675"/>
            <a:ext cx="1385557" cy="216024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TextBox 17"/>
          <p:cNvSpPr txBox="1"/>
          <p:nvPr/>
        </p:nvSpPr>
        <p:spPr>
          <a:xfrm>
            <a:off x="7366754" y="1315569"/>
            <a:ext cx="513282" cy="369332"/>
          </a:xfrm>
          <a:prstGeom prst="rect">
            <a:avLst/>
          </a:prstGeom>
          <a:noFill/>
        </p:spPr>
        <p:txBody>
          <a:bodyPr wrap="none" rtlCol="0">
            <a:spAutoFit/>
          </a:bodyPr>
          <a:lstStyle/>
          <a:p>
            <a:r>
              <a:rPr lang="en-GB" dirty="0"/>
              <a:t>VM</a:t>
            </a:r>
            <a:endParaRPr lang="en-US" dirty="0"/>
          </a:p>
        </p:txBody>
      </p:sp>
      <p:sp>
        <p:nvSpPr>
          <p:cNvPr id="19" name="Rounded Rectangle 18"/>
          <p:cNvSpPr/>
          <p:nvPr/>
        </p:nvSpPr>
        <p:spPr>
          <a:xfrm>
            <a:off x="5333496" y="2715321"/>
            <a:ext cx="1267911" cy="648072"/>
          </a:xfrm>
          <a:prstGeom prst="roundRect">
            <a:avLst/>
          </a:prstGeom>
          <a:solidFill>
            <a:srgbClr val="ACCBF9"/>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Operating System</a:t>
            </a:r>
            <a:endParaRPr lang="en-US" dirty="0">
              <a:solidFill>
                <a:schemeClr val="tx1"/>
              </a:solidFill>
            </a:endParaRPr>
          </a:p>
        </p:txBody>
      </p:sp>
      <p:sp>
        <p:nvSpPr>
          <p:cNvPr id="20" name="Rounded Rectangle 19"/>
          <p:cNvSpPr/>
          <p:nvPr/>
        </p:nvSpPr>
        <p:spPr>
          <a:xfrm>
            <a:off x="6989439" y="2724283"/>
            <a:ext cx="1267911" cy="648072"/>
          </a:xfrm>
          <a:prstGeom prst="roundRect">
            <a:avLst/>
          </a:prstGeom>
          <a:solidFill>
            <a:srgbClr val="ACCBF9"/>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Operating System</a:t>
            </a:r>
            <a:endParaRPr lang="en-US" dirty="0">
              <a:solidFill>
                <a:schemeClr val="tx1"/>
              </a:solidFill>
            </a:endParaRPr>
          </a:p>
        </p:txBody>
      </p:sp>
      <p:sp>
        <p:nvSpPr>
          <p:cNvPr id="21" name="Rounded Rectangle 20"/>
          <p:cNvSpPr/>
          <p:nvPr/>
        </p:nvSpPr>
        <p:spPr>
          <a:xfrm>
            <a:off x="5463395" y="1715463"/>
            <a:ext cx="1008112" cy="648072"/>
          </a:xfrm>
          <a:prstGeom prst="round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App</a:t>
            </a:r>
            <a:endParaRPr lang="en-US" dirty="0">
              <a:solidFill>
                <a:schemeClr val="tx1"/>
              </a:solidFill>
            </a:endParaRPr>
          </a:p>
        </p:txBody>
      </p:sp>
      <p:sp>
        <p:nvSpPr>
          <p:cNvPr id="22" name="Rounded Rectangle 21"/>
          <p:cNvSpPr/>
          <p:nvPr/>
        </p:nvSpPr>
        <p:spPr>
          <a:xfrm>
            <a:off x="7169459" y="1712500"/>
            <a:ext cx="1008112" cy="648072"/>
          </a:xfrm>
          <a:prstGeom prst="round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App</a:t>
            </a:r>
            <a:endParaRPr lang="en-US" dirty="0">
              <a:solidFill>
                <a:schemeClr val="tx1"/>
              </a:solidFill>
            </a:endParaRPr>
          </a:p>
        </p:txBody>
      </p:sp>
      <p:sp>
        <p:nvSpPr>
          <p:cNvPr id="23" name="Rectangle 22"/>
          <p:cNvSpPr/>
          <p:nvPr/>
        </p:nvSpPr>
        <p:spPr>
          <a:xfrm>
            <a:off x="1099408" y="1280675"/>
            <a:ext cx="1385557" cy="216024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4" name="Rectangle 23"/>
          <p:cNvSpPr/>
          <p:nvPr/>
        </p:nvSpPr>
        <p:spPr>
          <a:xfrm>
            <a:off x="2673686" y="1277264"/>
            <a:ext cx="1385557" cy="216024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5" name="TextBox 24"/>
          <p:cNvSpPr txBox="1"/>
          <p:nvPr/>
        </p:nvSpPr>
        <p:spPr>
          <a:xfrm>
            <a:off x="2700932" y="1306071"/>
            <a:ext cx="1104661" cy="369332"/>
          </a:xfrm>
          <a:prstGeom prst="rect">
            <a:avLst/>
          </a:prstGeom>
          <a:noFill/>
        </p:spPr>
        <p:txBody>
          <a:bodyPr wrap="none" rtlCol="0">
            <a:spAutoFit/>
          </a:bodyPr>
          <a:lstStyle/>
          <a:p>
            <a:r>
              <a:rPr lang="en-GB" dirty="0"/>
              <a:t>Container</a:t>
            </a:r>
            <a:endParaRPr lang="en-US" dirty="0"/>
          </a:p>
        </p:txBody>
      </p:sp>
      <p:sp>
        <p:nvSpPr>
          <p:cNvPr id="26" name="TextBox 25"/>
          <p:cNvSpPr txBox="1"/>
          <p:nvPr/>
        </p:nvSpPr>
        <p:spPr>
          <a:xfrm>
            <a:off x="1265246" y="1311763"/>
            <a:ext cx="1104661" cy="369332"/>
          </a:xfrm>
          <a:prstGeom prst="rect">
            <a:avLst/>
          </a:prstGeom>
          <a:noFill/>
        </p:spPr>
        <p:txBody>
          <a:bodyPr wrap="none" rtlCol="0">
            <a:spAutoFit/>
          </a:bodyPr>
          <a:lstStyle/>
          <a:p>
            <a:r>
              <a:rPr lang="en-GB" dirty="0"/>
              <a:t>Container</a:t>
            </a:r>
            <a:endParaRPr lang="en-US" dirty="0"/>
          </a:p>
        </p:txBody>
      </p:sp>
      <p:sp>
        <p:nvSpPr>
          <p:cNvPr id="27" name="Footer Placeholder 2">
            <a:extLst>
              <a:ext uri="{FF2B5EF4-FFF2-40B4-BE49-F238E27FC236}">
                <a16:creationId xmlns:a16="http://schemas.microsoft.com/office/drawing/2014/main" id="{679A7619-8BA0-4BC4-B42B-AF2769018E70}"/>
              </a:ext>
            </a:extLst>
          </p:cNvPr>
          <p:cNvSpPr txBox="1">
            <a:spLocks/>
          </p:cNvSpPr>
          <p:nvPr/>
        </p:nvSpPr>
        <p:spPr>
          <a:xfrm>
            <a:off x="1081121" y="6400800"/>
            <a:ext cx="47862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2060"/>
                </a:solidFill>
                <a:effectLst/>
                <a:uLnTx/>
                <a:uFillTx/>
                <a:latin typeface="Calibri"/>
                <a:ea typeface="+mn-ea"/>
                <a:cs typeface="+mn-cs"/>
              </a:rPr>
              <a:t>Copyright KPL KnowledgeSolutions Ltd –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8" name="Slide Number Placeholder 2">
            <a:extLst>
              <a:ext uri="{FF2B5EF4-FFF2-40B4-BE49-F238E27FC236}">
                <a16:creationId xmlns:a16="http://schemas.microsoft.com/office/drawing/2014/main" id="{45E3D400-4616-4969-A56E-DFD43BF2D8EA}"/>
              </a:ext>
            </a:extLst>
          </p:cNvPr>
          <p:cNvSpPr txBox="1">
            <a:spLocks/>
          </p:cNvSpPr>
          <p:nvPr/>
        </p:nvSpPr>
        <p:spPr>
          <a:xfrm>
            <a:off x="6019800" y="6356350"/>
            <a:ext cx="2667000" cy="365125"/>
          </a:xfrm>
          <a:prstGeom prst="rect">
            <a:avLst/>
          </a:prstGeom>
        </p:spPr>
        <p:txBody>
          <a:bodyPr/>
          <a:ls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r"/>
            <a:fld id="{33D6E5A2-EC83-451F-A719-9AC1370DD5CF}" type="slidenum">
              <a:rPr lang="en-US" sz="1200" b="1" smtClean="0">
                <a:solidFill>
                  <a:srgbClr val="002060"/>
                </a:solidFill>
                <a:latin typeface="+mn-lt"/>
              </a:rPr>
              <a:pPr algn="r"/>
              <a:t>99</a:t>
            </a:fld>
            <a:endParaRPr lang="en-US" sz="1200" b="1" dirty="0">
              <a:solidFill>
                <a:srgbClr val="002060"/>
              </a:solidFill>
              <a:latin typeface="+mn-lt"/>
            </a:endParaRPr>
          </a:p>
        </p:txBody>
      </p:sp>
    </p:spTree>
    <p:extLst>
      <p:ext uri="{BB962C8B-B14F-4D97-AF65-F5344CB8AC3E}">
        <p14:creationId xmlns:p14="http://schemas.microsoft.com/office/powerpoint/2010/main" val="16441722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VSECTIONID" val="yI2DOt6RzRcU51QxdhNewL"/>
</p:tagLst>
</file>

<file path=ppt/tags/tag2.xml><?xml version="1.0" encoding="utf-8"?>
<p:tagLst xmlns:a="http://schemas.openxmlformats.org/drawingml/2006/main" xmlns:r="http://schemas.openxmlformats.org/officeDocument/2006/relationships" xmlns:p="http://schemas.openxmlformats.org/presentationml/2006/main">
  <p:tag name="DVSHAPEID" val="HAGzTPKJNXuuOK4v20iPS7"/>
</p:tagLst>
</file>

<file path=ppt/theme/theme1.xml><?xml version="1.0" encoding="utf-8"?>
<a:theme xmlns:a="http://schemas.openxmlformats.org/drawingml/2006/main" name="PowerPoint Slides">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Custom 1">
      <a:majorFont>
        <a:latin typeface="Tahoma"/>
        <a:ea typeface=""/>
        <a:cs typeface=""/>
      </a:majorFont>
      <a:minorFont>
        <a:latin typeface="Calibri"/>
        <a:ea typeface=""/>
        <a:cs typeface=""/>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93B2CEAA-DB6F-C34D-AB29-BEC506ECCBF0}" vid="{AA0210F5-2E58-BF46-9EAB-BF42C0588879}"/>
    </a:ext>
  </a:extLst>
</a:theme>
</file>

<file path=ppt/theme/theme2.xml><?xml version="1.0" encoding="utf-8"?>
<a:theme xmlns:a="http://schemas.openxmlformats.org/drawingml/2006/main" name="1_PowerPoint Slides">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Custom 1">
      <a:majorFont>
        <a:latin typeface="Tahoma"/>
        <a:ea typeface=""/>
        <a:cs typeface=""/>
      </a:majorFont>
      <a:minorFont>
        <a:latin typeface="Calibri"/>
        <a:ea typeface=""/>
        <a:cs typeface=""/>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93B2CEAA-DB6F-C34D-AB29-BEC506ECCBF0}" vid="{AA0210F5-2E58-BF46-9EAB-BF42C0588879}"/>
    </a:ext>
  </a:extLst>
</a:theme>
</file>

<file path=ppt/theme/theme3.xml><?xml version="1.0" encoding="utf-8"?>
<a:theme xmlns:a="http://schemas.openxmlformats.org/drawingml/2006/main" name="2_PowerPoint Slides">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Custom 1">
      <a:majorFont>
        <a:latin typeface="Tahoma"/>
        <a:ea typeface=""/>
        <a:cs typeface=""/>
      </a:majorFont>
      <a:minorFont>
        <a:latin typeface="Calibri"/>
        <a:ea typeface=""/>
        <a:cs typeface=""/>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93B2CEAA-DB6F-C34D-AB29-BEC506ECCBF0}" vid="{AA0210F5-2E58-BF46-9EAB-BF42C058887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KPL PP Template</Template>
  <TotalTime>532</TotalTime>
  <Words>10948</Words>
  <Application>Microsoft Office PowerPoint</Application>
  <PresentationFormat>On-screen Show (4:3)</PresentationFormat>
  <Paragraphs>2257</Paragraphs>
  <Slides>225</Slides>
  <Notes>46</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225</vt:i4>
      </vt:variant>
    </vt:vector>
  </HeadingPairs>
  <TitlesOfParts>
    <vt:vector size="234" baseType="lpstr">
      <vt:lpstr>Arial</vt:lpstr>
      <vt:lpstr>Calibri</vt:lpstr>
      <vt:lpstr>Century Schoolbook</vt:lpstr>
      <vt:lpstr>Courier New</vt:lpstr>
      <vt:lpstr>Tahoma</vt:lpstr>
      <vt:lpstr>Wingdings</vt:lpstr>
      <vt:lpstr>PowerPoint Slides</vt:lpstr>
      <vt:lpstr>1_PowerPoint Slides</vt:lpstr>
      <vt:lpstr>2_PowerPoint Slides</vt:lpstr>
      <vt:lpstr> Designing and Implementing Distributed, Service Based Architecture</vt:lpstr>
      <vt:lpstr>PowerPoint Presentation</vt:lpstr>
      <vt:lpstr>About You</vt:lpstr>
      <vt:lpstr>   Chapter 1: The State of Systems  </vt:lpstr>
      <vt:lpstr>Session Objectives</vt:lpstr>
      <vt:lpstr>In the Past …</vt:lpstr>
      <vt:lpstr>PowerPoint Presentation</vt:lpstr>
      <vt:lpstr>Is it Really a Monolith?</vt:lpstr>
      <vt:lpstr>PowerPoint Presentation</vt:lpstr>
      <vt:lpstr>Why Are These Tiers Used?</vt:lpstr>
      <vt:lpstr>PowerPoint Presentation</vt:lpstr>
      <vt:lpstr>N-Tier Does Not Always Help</vt:lpstr>
      <vt:lpstr>What We Really Really Want</vt:lpstr>
      <vt:lpstr>Session Summary</vt:lpstr>
      <vt:lpstr>Chapter 2: Brewer's Theorem</vt:lpstr>
      <vt:lpstr>Session Objectives</vt:lpstr>
      <vt:lpstr>The Problem of Internet Shopping</vt:lpstr>
      <vt:lpstr>Poor Shoppers</vt:lpstr>
      <vt:lpstr>Brewer's Theorem</vt:lpstr>
      <vt:lpstr>What Do We Mean By C. A. P.?</vt:lpstr>
      <vt:lpstr>Addressing Brewer's Issues -P</vt:lpstr>
      <vt:lpstr>Addressing Brewer's Issues - A</vt:lpstr>
      <vt:lpstr>Addressing Brewer's Issues - C</vt:lpstr>
      <vt:lpstr>Addressing Brewer's Issues - Web</vt:lpstr>
      <vt:lpstr>Brewer's Theorem</vt:lpstr>
      <vt:lpstr>Session Summary</vt:lpstr>
      <vt:lpstr>  Chapter 3: Microservices Basics  </vt:lpstr>
      <vt:lpstr>Session Objectives</vt:lpstr>
      <vt:lpstr>Microservice Basics</vt:lpstr>
      <vt:lpstr>What Are Microservices?</vt:lpstr>
      <vt:lpstr>The Scale Cube</vt:lpstr>
      <vt:lpstr>The Scale Cube</vt:lpstr>
      <vt:lpstr>Why Microservices?</vt:lpstr>
      <vt:lpstr>Applications are Composed from Microservices </vt:lpstr>
      <vt:lpstr>Should you use Microservices?</vt:lpstr>
      <vt:lpstr>Benefits of Microservices</vt:lpstr>
      <vt:lpstr>Disadvantages of Microservices</vt:lpstr>
      <vt:lpstr>Disadvantages of Microservices</vt:lpstr>
      <vt:lpstr>Microservice Basics</vt:lpstr>
      <vt:lpstr>Microservice Principles</vt:lpstr>
      <vt:lpstr>Microservice Principles to Consider</vt:lpstr>
      <vt:lpstr>Principles – Our Answer</vt:lpstr>
      <vt:lpstr>Principles – Our Answer</vt:lpstr>
      <vt:lpstr>Principles – Our Answer</vt:lpstr>
      <vt:lpstr>How Big is a Microservice</vt:lpstr>
      <vt:lpstr>How Big is a Microservice</vt:lpstr>
      <vt:lpstr>Decomposing Applications into Services</vt:lpstr>
      <vt:lpstr>So: How Big is a Microservice</vt:lpstr>
      <vt:lpstr>Microservice Basics</vt:lpstr>
      <vt:lpstr>Microservices and Network Performance</vt:lpstr>
      <vt:lpstr>Virtualised Networks</vt:lpstr>
      <vt:lpstr>Virtualised Networks</vt:lpstr>
      <vt:lpstr>Software Defined Networks</vt:lpstr>
      <vt:lpstr>Microservice Basics</vt:lpstr>
      <vt:lpstr>Identifying Microservices</vt:lpstr>
      <vt:lpstr>A Process – Quick Sketch</vt:lpstr>
      <vt:lpstr>Identifying Microservices - Example</vt:lpstr>
      <vt:lpstr>Identifying Microservices - Example</vt:lpstr>
      <vt:lpstr>Identifying Microservices - Example</vt:lpstr>
      <vt:lpstr>Microservice Basics</vt:lpstr>
      <vt:lpstr>Implications for Microservice Teams</vt:lpstr>
      <vt:lpstr>Make Up and Size of Team</vt:lpstr>
      <vt:lpstr>The Devops Pipeline</vt:lpstr>
      <vt:lpstr>An Ideal Pipeline</vt:lpstr>
      <vt:lpstr>Pipeline Tools</vt:lpstr>
      <vt:lpstr>Automating the Pipeline</vt:lpstr>
      <vt:lpstr>Session Summary</vt:lpstr>
      <vt:lpstr>Chapter 4: Service Interfaces</vt:lpstr>
      <vt:lpstr>Session Objectives</vt:lpstr>
      <vt:lpstr>Service Interfaces</vt:lpstr>
      <vt:lpstr>Accessing Services</vt:lpstr>
      <vt:lpstr>Defining Interfaces</vt:lpstr>
      <vt:lpstr>GET, POST, PUT, DELETE or PATCH</vt:lpstr>
      <vt:lpstr>Service Interfaces</vt:lpstr>
      <vt:lpstr>Swagger / OpenAPI </vt:lpstr>
      <vt:lpstr>Sample OpenAPI Document</vt:lpstr>
      <vt:lpstr>YAML – Yet Another Markup Language</vt:lpstr>
      <vt:lpstr>OpenAPI Schema Types</vt:lpstr>
      <vt:lpstr>JSON Schema Definition</vt:lpstr>
      <vt:lpstr>Swagger Demo</vt:lpstr>
      <vt:lpstr>Session Summary</vt:lpstr>
      <vt:lpstr>Chapter 5: Deployment Options</vt:lpstr>
      <vt:lpstr>Session Objectives</vt:lpstr>
      <vt:lpstr>Deployment Options</vt:lpstr>
      <vt:lpstr>Deploying Microservices</vt:lpstr>
      <vt:lpstr>Limitations of Conventional Infrastructure</vt:lpstr>
      <vt:lpstr>Deployment Options</vt:lpstr>
      <vt:lpstr>Cloud Computing</vt:lpstr>
      <vt:lpstr>Amazon AWS</vt:lpstr>
      <vt:lpstr>AWS – Sample Services</vt:lpstr>
      <vt:lpstr>AWS – IaaS Machines</vt:lpstr>
      <vt:lpstr>Regions and Zones</vt:lpstr>
      <vt:lpstr>AWS Networking</vt:lpstr>
      <vt:lpstr>Auto Scaling</vt:lpstr>
      <vt:lpstr>AWS Load Balancing</vt:lpstr>
      <vt:lpstr>AWS Demonstration</vt:lpstr>
      <vt:lpstr>Deployment Options</vt:lpstr>
      <vt:lpstr>Docker</vt:lpstr>
      <vt:lpstr>Containerisation vs. Virtualisation</vt:lpstr>
      <vt:lpstr>Running Docker</vt:lpstr>
      <vt:lpstr>Images and Containers</vt:lpstr>
      <vt:lpstr>Managing Docker</vt:lpstr>
      <vt:lpstr>Portainer</vt:lpstr>
      <vt:lpstr>Docker Demo</vt:lpstr>
      <vt:lpstr>Docker Images</vt:lpstr>
      <vt:lpstr>The Dockerfile</vt:lpstr>
      <vt:lpstr>Building Images</vt:lpstr>
      <vt:lpstr>Docker Registry</vt:lpstr>
      <vt:lpstr>Using the Registry</vt:lpstr>
      <vt:lpstr>Session Summary</vt:lpstr>
      <vt:lpstr>Chapter 6: Microservice Design Patterns</vt:lpstr>
      <vt:lpstr>Session Objectives</vt:lpstr>
      <vt:lpstr>Microservice Design Patterns</vt:lpstr>
      <vt:lpstr>Microservice Design Patterns</vt:lpstr>
      <vt:lpstr>The Standard Patterns</vt:lpstr>
      <vt:lpstr>A Set of Tools</vt:lpstr>
      <vt:lpstr>Microservice Design Patterns</vt:lpstr>
      <vt:lpstr>Proxy Pattern</vt:lpstr>
      <vt:lpstr>Proxy Pattern</vt:lpstr>
      <vt:lpstr>Microservice Design Patterns</vt:lpstr>
      <vt:lpstr>Aggregator Pattern</vt:lpstr>
      <vt:lpstr>Aggregator Pattern</vt:lpstr>
      <vt:lpstr>Microservice Design Patterns</vt:lpstr>
      <vt:lpstr>The Need for a Circuit Breaker</vt:lpstr>
      <vt:lpstr>Circuit Breaker</vt:lpstr>
      <vt:lpstr>Circuit Breaker Operation</vt:lpstr>
      <vt:lpstr>Circuit Breaker Demonstration</vt:lpstr>
      <vt:lpstr>Microservice Design Patterns</vt:lpstr>
      <vt:lpstr>Service Discovery</vt:lpstr>
      <vt:lpstr>Service Registration Pattern</vt:lpstr>
      <vt:lpstr>Who Registers a Service?</vt:lpstr>
      <vt:lpstr>Service Health Check Pattern</vt:lpstr>
      <vt:lpstr>Service Health Checks</vt:lpstr>
      <vt:lpstr>Microservice Design Patterns</vt:lpstr>
      <vt:lpstr>Messaging Patterns</vt:lpstr>
      <vt:lpstr>Asynchronous Messaging</vt:lpstr>
      <vt:lpstr>Implementing Asynchronous Messaging</vt:lpstr>
      <vt:lpstr>Asynchronous Messaging Operation</vt:lpstr>
      <vt:lpstr>Microservice Design Patterns</vt:lpstr>
      <vt:lpstr>Database per Service</vt:lpstr>
      <vt:lpstr>Issues with Database per Service</vt:lpstr>
      <vt:lpstr>Shared Database</vt:lpstr>
      <vt:lpstr>Data Synchronisation</vt:lpstr>
      <vt:lpstr>The Synchronisation Challenge</vt:lpstr>
      <vt:lpstr>Eventual Consistency</vt:lpstr>
      <vt:lpstr>Achieving Eventual Consistency</vt:lpstr>
      <vt:lpstr>Achieving Eventual Consistency</vt:lpstr>
      <vt:lpstr>Messaging for Consistency</vt:lpstr>
      <vt:lpstr>Extending the Pattern</vt:lpstr>
      <vt:lpstr>Microservice Design Patterns</vt:lpstr>
      <vt:lpstr>Session Summary</vt:lpstr>
      <vt:lpstr>Chapter 7: NoSQL Datastores</vt:lpstr>
      <vt:lpstr>Session Objectives</vt:lpstr>
      <vt:lpstr>NoSQL Data Stores</vt:lpstr>
      <vt:lpstr>What Is Meant By NoSQL?</vt:lpstr>
      <vt:lpstr>Qualities of NoSQL Stores</vt:lpstr>
      <vt:lpstr>NoSQL Distribution</vt:lpstr>
      <vt:lpstr>Qualities of NoSQL Stores</vt:lpstr>
      <vt:lpstr>NoSQL Data Stores</vt:lpstr>
      <vt:lpstr>Key-Value Datastores</vt:lpstr>
      <vt:lpstr>Structure of Key-Value Stores</vt:lpstr>
      <vt:lpstr>PowerPoint Presentation</vt:lpstr>
      <vt:lpstr>Use Cases for Key-Value Stores</vt:lpstr>
      <vt:lpstr>NoSQL Data Stores</vt:lpstr>
      <vt:lpstr>Document Datastores</vt:lpstr>
      <vt:lpstr>Structure of Document Stores</vt:lpstr>
      <vt:lpstr>PowerPoint Presentation</vt:lpstr>
      <vt:lpstr>Use Cases for Document Stores</vt:lpstr>
      <vt:lpstr>NoSQL Data Stores</vt:lpstr>
      <vt:lpstr>Column Family Datastores</vt:lpstr>
      <vt:lpstr>Structure of Column Family Stores</vt:lpstr>
      <vt:lpstr>Column Storage</vt:lpstr>
      <vt:lpstr>Structure of Column Storage</vt:lpstr>
      <vt:lpstr>Example Column Family</vt:lpstr>
      <vt:lpstr>Cassandra </vt:lpstr>
      <vt:lpstr>Fault Tolerance and Linear Scalability</vt:lpstr>
      <vt:lpstr>How Cassandra Accesses Data</vt:lpstr>
      <vt:lpstr>The Cassandra Table</vt:lpstr>
      <vt:lpstr>Row Storage</vt:lpstr>
      <vt:lpstr>Consistency</vt:lpstr>
      <vt:lpstr>Use Cases for Column Family Stores</vt:lpstr>
      <vt:lpstr>NoSQL Data Stores</vt:lpstr>
      <vt:lpstr>Graph Datastores</vt:lpstr>
      <vt:lpstr>Structure of Graph Stores</vt:lpstr>
      <vt:lpstr>PowerPoint Presentation</vt:lpstr>
      <vt:lpstr>Use Cases for Graph Stores</vt:lpstr>
      <vt:lpstr>Datastores</vt:lpstr>
      <vt:lpstr>Session Summary</vt:lpstr>
      <vt:lpstr>Chapter 8: Container Orchestration</vt:lpstr>
      <vt:lpstr>Session Objectives</vt:lpstr>
      <vt:lpstr>Container Orchestration</vt:lpstr>
      <vt:lpstr>Docker Networks</vt:lpstr>
      <vt:lpstr>Custom Networks</vt:lpstr>
      <vt:lpstr>Exposing and Publish</vt:lpstr>
      <vt:lpstr>Container Orchestration</vt:lpstr>
      <vt:lpstr>Docker Compose</vt:lpstr>
      <vt:lpstr>Features</vt:lpstr>
      <vt:lpstr>Running Compose</vt:lpstr>
      <vt:lpstr>Skeleton docker-compose.yml</vt:lpstr>
      <vt:lpstr>Compose Network Configuration</vt:lpstr>
      <vt:lpstr>Data Volumes</vt:lpstr>
      <vt:lpstr>Docker Compose Reference</vt:lpstr>
      <vt:lpstr>Docker Compose Demo / Exercise</vt:lpstr>
      <vt:lpstr>Container Orchestration</vt:lpstr>
      <vt:lpstr>Docker Swarm – What is it?</vt:lpstr>
      <vt:lpstr>Swarm Services</vt:lpstr>
      <vt:lpstr>Docker Swarm on AWS</vt:lpstr>
      <vt:lpstr>Swarm on AWS Creates Resources</vt:lpstr>
      <vt:lpstr>Docker Swarm Demo</vt:lpstr>
      <vt:lpstr>Session Summary</vt:lpstr>
      <vt:lpstr>Chapter 9: SAM and Reactive Systems</vt:lpstr>
      <vt:lpstr>Session Objectives</vt:lpstr>
      <vt:lpstr>SAM and Reactive systems</vt:lpstr>
      <vt:lpstr>AWS Lambdas</vt:lpstr>
      <vt:lpstr>AWS Lambda Functions</vt:lpstr>
      <vt:lpstr>Lambda code example</vt:lpstr>
      <vt:lpstr>Processing Received Data</vt:lpstr>
      <vt:lpstr>Example Lambda – API Gateway</vt:lpstr>
      <vt:lpstr>Triggering Lambdas</vt:lpstr>
      <vt:lpstr>REST Service with API Gateway and Lambda</vt:lpstr>
      <vt:lpstr>AWS Lambdas</vt:lpstr>
      <vt:lpstr>Session Objectives</vt:lpstr>
      <vt:lpstr>Chapter 10: Course Summary</vt:lpstr>
      <vt:lpstr>Closing Thoughts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and Implementing Distributed, Service Based Architecture</dc:title>
  <dc:creator>Nicola</dc:creator>
  <cp:lastModifiedBy>Nicola</cp:lastModifiedBy>
  <cp:revision>19</cp:revision>
  <dcterms:created xsi:type="dcterms:W3CDTF">2016-12-06T10:04:45Z</dcterms:created>
  <dcterms:modified xsi:type="dcterms:W3CDTF">2018-03-13T10:56:41Z</dcterms:modified>
</cp:coreProperties>
</file>